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1"/>
  </p:notesMasterIdLst>
  <p:handoutMasterIdLst>
    <p:handoutMasterId r:id="rId32"/>
  </p:handoutMasterIdLst>
  <p:sldIdLst>
    <p:sldId id="485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8" r:id="rId21"/>
    <p:sldId id="504" r:id="rId22"/>
    <p:sldId id="505" r:id="rId23"/>
    <p:sldId id="507" r:id="rId24"/>
    <p:sldId id="506" r:id="rId25"/>
    <p:sldId id="509" r:id="rId26"/>
    <p:sldId id="510" r:id="rId27"/>
    <p:sldId id="511" r:id="rId28"/>
    <p:sldId id="512" r:id="rId29"/>
    <p:sldId id="513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9112" autoAdjust="0"/>
  </p:normalViewPr>
  <p:slideViewPr>
    <p:cSldViewPr>
      <p:cViewPr varScale="1">
        <p:scale>
          <a:sx n="154" d="100"/>
          <a:sy n="154" d="100"/>
        </p:scale>
        <p:origin x="-1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06/10/19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‹n.›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‹n.›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 u="sng" dirty="0" smtClean="0"/>
              <a:t>Gianrico Filacchione</a:t>
            </a:r>
            <a:r>
              <a:rPr lang="fr-FR" dirty="0" smtClean="0"/>
              <a:t>, Federico </a:t>
            </a:r>
            <a:r>
              <a:rPr lang="fr-FR" dirty="0" err="1" smtClean="0"/>
              <a:t>Tosi</a:t>
            </a:r>
            <a:r>
              <a:rPr lang="fr-FR" dirty="0" smtClean="0"/>
              <a:t>, John Carter, Davide </a:t>
            </a:r>
            <a:r>
              <a:rPr lang="fr-FR" dirty="0" err="1" smtClean="0"/>
              <a:t>Grassi</a:t>
            </a:r>
            <a:r>
              <a:rPr lang="fr-FR" dirty="0" smtClean="0"/>
              <a:t>, Yves Langevin, </a:t>
            </a:r>
            <a:r>
              <a:rPr lang="fr-FR" dirty="0" err="1" smtClean="0"/>
              <a:t>Francois</a:t>
            </a:r>
            <a:r>
              <a:rPr lang="fr-FR" dirty="0" smtClean="0"/>
              <a:t> Poulet, </a:t>
            </a:r>
            <a:r>
              <a:rPr lang="fr-FR" dirty="0" err="1" smtClean="0"/>
              <a:t>Irene</a:t>
            </a:r>
            <a:r>
              <a:rPr lang="fr-FR" dirty="0" smtClean="0"/>
              <a:t> </a:t>
            </a:r>
            <a:r>
              <a:rPr lang="fr-FR" dirty="0" err="1" smtClean="0"/>
              <a:t>Guerri</a:t>
            </a:r>
            <a:r>
              <a:rPr lang="fr-FR" dirty="0" smtClean="0"/>
              <a:t>, Claudia Ruiz de </a:t>
            </a:r>
            <a:r>
              <a:rPr lang="fr-FR" dirty="0" err="1" smtClean="0"/>
              <a:t>Galarreta</a:t>
            </a:r>
            <a:r>
              <a:rPr lang="fr-FR" dirty="0" smtClean="0"/>
              <a:t>, </a:t>
            </a: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err="1" smtClean="0"/>
              <a:t>Cydalise</a:t>
            </a:r>
            <a:r>
              <a:rPr lang="fr-FR" dirty="0" smtClean="0"/>
              <a:t> </a:t>
            </a:r>
            <a:r>
              <a:rPr lang="fr-FR" dirty="0" err="1" smtClean="0"/>
              <a:t>Dumesnil</a:t>
            </a:r>
            <a:r>
              <a:rPr lang="fr-FR" dirty="0" smtClean="0"/>
              <a:t>, Giuseppe </a:t>
            </a:r>
            <a:r>
              <a:rPr lang="fr-FR" dirty="0" err="1" smtClean="0"/>
              <a:t>Piccioni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MAJIS </a:t>
            </a:r>
            <a:r>
              <a:rPr lang="it-IT" dirty="0" err="1" smtClean="0"/>
              <a:t>Scientific</a:t>
            </a:r>
            <a:r>
              <a:rPr lang="it-IT" dirty="0" smtClean="0"/>
              <a:t> Performances</a:t>
            </a:r>
            <a:br>
              <a:rPr lang="it-IT" dirty="0" smtClean="0"/>
            </a:br>
            <a:r>
              <a:rPr lang="it-IT" dirty="0" smtClean="0"/>
              <a:t>(update from CDR)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524000" y="725862"/>
            <a:ext cx="6051506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FF"/>
                </a:solidFill>
              </a:rPr>
              <a:t>Jupiter</a:t>
            </a:r>
            <a:r>
              <a:rPr lang="it-IT" sz="2400" b="1" dirty="0" smtClean="0">
                <a:solidFill>
                  <a:srgbClr val="FFFFFF"/>
                </a:solidFill>
              </a:rPr>
              <a:t> Science: </a:t>
            </a:r>
            <a:r>
              <a:rPr lang="it-IT" sz="2400" b="1" dirty="0" err="1" smtClean="0">
                <a:solidFill>
                  <a:srgbClr val="FFFFFF"/>
                </a:solidFill>
              </a:rPr>
              <a:t>Troposphere</a:t>
            </a:r>
            <a:r>
              <a:rPr lang="it-IT" sz="2400" b="1" dirty="0" smtClean="0">
                <a:solidFill>
                  <a:srgbClr val="FFFFFF"/>
                </a:solidFill>
              </a:rPr>
              <a:t> Dynamics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1000" y="1828800"/>
            <a:ext cx="8512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C</a:t>
            </a:r>
            <a:r>
              <a:rPr lang="it-IT" sz="2000" dirty="0" err="1" smtClean="0"/>
              <a:t>loud</a:t>
            </a:r>
            <a:r>
              <a:rPr lang="it-IT" sz="2000" dirty="0" smtClean="0"/>
              <a:t> </a:t>
            </a:r>
            <a:r>
              <a:rPr lang="it-IT" sz="2000" dirty="0" err="1"/>
              <a:t>systems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continuously</a:t>
            </a:r>
            <a:r>
              <a:rPr lang="it-IT" sz="2000" dirty="0"/>
              <a:t> </a:t>
            </a:r>
            <a:r>
              <a:rPr lang="it-IT" sz="2000" dirty="0" err="1"/>
              <a:t>monitored</a:t>
            </a:r>
            <a:r>
              <a:rPr lang="it-IT" sz="2000" dirty="0"/>
              <a:t> by </a:t>
            </a:r>
            <a:r>
              <a:rPr lang="it-IT" sz="2000" dirty="0" err="1"/>
              <a:t>synoptic</a:t>
            </a:r>
            <a:r>
              <a:rPr lang="it-IT" sz="2000" dirty="0"/>
              <a:t> </a:t>
            </a:r>
            <a:r>
              <a:rPr lang="it-IT" sz="2000" dirty="0" err="1"/>
              <a:t>tracking</a:t>
            </a:r>
            <a:r>
              <a:rPr lang="it-IT" sz="2000" dirty="0"/>
              <a:t> of </a:t>
            </a:r>
            <a:r>
              <a:rPr lang="it-IT" sz="2000" dirty="0" err="1"/>
              <a:t>features</a:t>
            </a:r>
            <a:r>
              <a:rPr lang="it-IT" sz="2000" dirty="0"/>
              <a:t> on wide </a:t>
            </a:r>
            <a:r>
              <a:rPr lang="it-IT" sz="2000" dirty="0" err="1"/>
              <a:t>regions</a:t>
            </a:r>
            <a:r>
              <a:rPr lang="it-IT" sz="2000" dirty="0"/>
              <a:t> of the </a:t>
            </a:r>
            <a:r>
              <a:rPr lang="it-IT" sz="2000" dirty="0" err="1" smtClean="0"/>
              <a:t>planet</a:t>
            </a:r>
            <a:r>
              <a:rPr lang="it-IT" sz="2000" dirty="0" smtClean="0"/>
              <a:t>. </a:t>
            </a:r>
            <a:r>
              <a:rPr lang="it-IT" sz="2000" dirty="0" err="1"/>
              <a:t>Particular</a:t>
            </a:r>
            <a:r>
              <a:rPr lang="it-IT" sz="2000" dirty="0"/>
              <a:t> </a:t>
            </a:r>
            <a:r>
              <a:rPr lang="it-IT" sz="2000" dirty="0" err="1"/>
              <a:t>attention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devoted</a:t>
            </a:r>
            <a:r>
              <a:rPr lang="it-IT" sz="2000" dirty="0"/>
              <a:t> to the </a:t>
            </a:r>
            <a:r>
              <a:rPr lang="it-IT" sz="2000" dirty="0" err="1"/>
              <a:t>study</a:t>
            </a:r>
            <a:r>
              <a:rPr lang="it-IT" sz="2000" dirty="0"/>
              <a:t> of </a:t>
            </a:r>
            <a:r>
              <a:rPr lang="it-IT" sz="2000" dirty="0" err="1"/>
              <a:t>dynamical</a:t>
            </a:r>
            <a:r>
              <a:rPr lang="it-IT" sz="2000" dirty="0"/>
              <a:t> </a:t>
            </a:r>
            <a:r>
              <a:rPr lang="it-IT" sz="2000" dirty="0" err="1"/>
              <a:t>regimes</a:t>
            </a:r>
            <a:r>
              <a:rPr lang="it-IT" sz="2000" dirty="0"/>
              <a:t> </a:t>
            </a:r>
            <a:r>
              <a:rPr lang="it-IT" sz="2000" dirty="0" err="1"/>
              <a:t>associated</a:t>
            </a:r>
            <a:r>
              <a:rPr lang="it-IT" sz="2000" dirty="0"/>
              <a:t> with jet </a:t>
            </a:r>
            <a:r>
              <a:rPr lang="it-IT" sz="2000" dirty="0" err="1"/>
              <a:t>streams</a:t>
            </a:r>
            <a:r>
              <a:rPr lang="it-IT" sz="2000" dirty="0"/>
              <a:t> and </a:t>
            </a:r>
            <a:r>
              <a:rPr lang="it-IT" sz="2000" dirty="0" err="1"/>
              <a:t>associated</a:t>
            </a:r>
            <a:r>
              <a:rPr lang="it-IT" sz="2000" dirty="0"/>
              <a:t> </a:t>
            </a:r>
            <a:r>
              <a:rPr lang="it-IT" sz="2000" dirty="0" err="1"/>
              <a:t>oval</a:t>
            </a:r>
            <a:r>
              <a:rPr lang="it-IT" sz="2000" dirty="0"/>
              <a:t> </a:t>
            </a:r>
            <a:r>
              <a:rPr lang="it-IT" sz="2000" dirty="0" err="1" smtClean="0"/>
              <a:t>structures</a:t>
            </a:r>
            <a:r>
              <a:rPr lang="it-IT" sz="2000" dirty="0" smtClean="0"/>
              <a:t> (</a:t>
            </a:r>
            <a:r>
              <a:rPr lang="it-IT" sz="2000" dirty="0" err="1" smtClean="0"/>
              <a:t>ciclones</a:t>
            </a:r>
            <a:r>
              <a:rPr lang="it-IT" sz="2000" dirty="0" smtClean="0"/>
              <a:t> and </a:t>
            </a:r>
            <a:r>
              <a:rPr lang="it-IT" sz="2000" dirty="0" err="1" smtClean="0"/>
              <a:t>anticiclones</a:t>
            </a:r>
            <a:r>
              <a:rPr lang="it-IT" sz="2000" dirty="0" smtClean="0"/>
              <a:t>), </a:t>
            </a:r>
            <a:r>
              <a:rPr lang="it-IT" sz="2000" dirty="0" err="1"/>
              <a:t>like</a:t>
            </a:r>
            <a:r>
              <a:rPr lang="it-IT" sz="2000" dirty="0"/>
              <a:t> the </a:t>
            </a:r>
            <a:r>
              <a:rPr lang="it-IT" sz="2000" dirty="0" err="1"/>
              <a:t>ones</a:t>
            </a:r>
            <a:r>
              <a:rPr lang="it-IT" sz="2000" dirty="0"/>
              <a:t> </a:t>
            </a:r>
            <a:r>
              <a:rPr lang="it-IT" sz="2000" dirty="0" err="1"/>
              <a:t>recently</a:t>
            </a:r>
            <a:r>
              <a:rPr lang="it-IT" sz="2000" dirty="0"/>
              <a:t> </a:t>
            </a:r>
            <a:r>
              <a:rPr lang="it-IT" sz="2000" dirty="0" err="1"/>
              <a:t>observed</a:t>
            </a:r>
            <a:r>
              <a:rPr lang="it-IT" sz="2000" dirty="0"/>
              <a:t> by JIRAM (Sindoni et al., 2017), </a:t>
            </a:r>
            <a:r>
              <a:rPr lang="it-IT" sz="2000" dirty="0" err="1"/>
              <a:t>plumes</a:t>
            </a:r>
            <a:r>
              <a:rPr lang="it-IT" sz="2000" dirty="0"/>
              <a:t> and </a:t>
            </a:r>
            <a:r>
              <a:rPr lang="it-IT" sz="2000" dirty="0" err="1"/>
              <a:t>storms</a:t>
            </a:r>
            <a:r>
              <a:rPr lang="it-IT" sz="2000" dirty="0"/>
              <a:t> </a:t>
            </a:r>
            <a:r>
              <a:rPr lang="it-IT" sz="2000" dirty="0" err="1"/>
              <a:t>occurrence</a:t>
            </a:r>
            <a:r>
              <a:rPr lang="it-IT" sz="2000" dirty="0"/>
              <a:t> </a:t>
            </a:r>
            <a:r>
              <a:rPr lang="it-IT" sz="2000" dirty="0" smtClean="0"/>
              <a:t>(Sanchez</a:t>
            </a:r>
            <a:r>
              <a:rPr lang="it-IT" sz="2000" dirty="0"/>
              <a:t>-</a:t>
            </a:r>
            <a:r>
              <a:rPr lang="it-IT" sz="2000" dirty="0" err="1"/>
              <a:t>Lavega</a:t>
            </a:r>
            <a:r>
              <a:rPr lang="it-IT" sz="2000" dirty="0"/>
              <a:t> et al., 2008). </a:t>
            </a:r>
          </a:p>
          <a:p>
            <a:r>
              <a:rPr lang="it-IT" sz="2000" dirty="0"/>
              <a:t> </a:t>
            </a:r>
            <a:r>
              <a:rPr lang="it-IT" sz="2000" dirty="0" smtClean="0"/>
              <a:t>Wide </a:t>
            </a:r>
            <a:r>
              <a:rPr lang="it-IT" sz="2000" dirty="0" err="1"/>
              <a:t>spectral</a:t>
            </a:r>
            <a:r>
              <a:rPr lang="it-IT" sz="2000" dirty="0"/>
              <a:t> </a:t>
            </a:r>
            <a:r>
              <a:rPr lang="it-IT" sz="2000" dirty="0" err="1"/>
              <a:t>coverage</a:t>
            </a:r>
            <a:r>
              <a:rPr lang="it-IT" sz="2000" dirty="0"/>
              <a:t> of MAJIS </a:t>
            </a:r>
            <a:r>
              <a:rPr lang="it-IT" sz="2000" dirty="0" err="1"/>
              <a:t>will</a:t>
            </a:r>
            <a:r>
              <a:rPr lang="it-IT" sz="2000" dirty="0"/>
              <a:t> </a:t>
            </a:r>
            <a:r>
              <a:rPr lang="it-IT" sz="2000" dirty="0" err="1"/>
              <a:t>allow</a:t>
            </a:r>
            <a:r>
              <a:rPr lang="it-IT" sz="2000" dirty="0"/>
              <a:t> to compare the </a:t>
            </a:r>
            <a:r>
              <a:rPr lang="it-IT" sz="2000" dirty="0" err="1"/>
              <a:t>results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altitudes</a:t>
            </a:r>
            <a:r>
              <a:rPr lang="it-IT" sz="2000" dirty="0"/>
              <a:t> (</a:t>
            </a:r>
            <a:r>
              <a:rPr lang="it-IT" sz="2000" dirty="0" err="1"/>
              <a:t>approximately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0.6 and 7 bar, for </a:t>
            </a:r>
            <a:r>
              <a:rPr lang="it-IT" sz="2000" dirty="0" err="1"/>
              <a:t>ideal</a:t>
            </a:r>
            <a:r>
              <a:rPr lang="it-IT" sz="2000" dirty="0"/>
              <a:t> </a:t>
            </a:r>
            <a:r>
              <a:rPr lang="it-IT" sz="2000" dirty="0" err="1"/>
              <a:t>cloud</a:t>
            </a:r>
            <a:r>
              <a:rPr lang="it-IT" sz="2000" dirty="0"/>
              <a:t>-free </a:t>
            </a:r>
            <a:r>
              <a:rPr lang="it-IT" sz="2000" dirty="0" err="1"/>
              <a:t>conditions</a:t>
            </a:r>
            <a:r>
              <a:rPr lang="it-IT" sz="2000" dirty="0"/>
              <a:t>) </a:t>
            </a:r>
            <a:r>
              <a:rPr lang="it-IT" sz="2000" dirty="0" err="1"/>
              <a:t>providing</a:t>
            </a:r>
            <a:r>
              <a:rPr lang="it-IT" sz="2000" dirty="0"/>
              <a:t> an </a:t>
            </a:r>
            <a:r>
              <a:rPr lang="it-IT" sz="2000" dirty="0" err="1"/>
              <a:t>effective</a:t>
            </a:r>
            <a:r>
              <a:rPr lang="it-IT" sz="2000" dirty="0"/>
              <a:t> 3D </a:t>
            </a:r>
            <a:r>
              <a:rPr lang="it-IT" sz="2000" dirty="0" err="1"/>
              <a:t>dynamical</a:t>
            </a:r>
            <a:r>
              <a:rPr lang="it-IT" sz="2000" dirty="0"/>
              <a:t> scenario </a:t>
            </a:r>
            <a:r>
              <a:rPr lang="it-IT" sz="2000" dirty="0" smtClean="0"/>
              <a:t>(West </a:t>
            </a:r>
            <a:r>
              <a:rPr lang="it-IT" sz="2000" dirty="0"/>
              <a:t>et al., 2004). </a:t>
            </a:r>
          </a:p>
          <a:p>
            <a:r>
              <a:rPr lang="it-IT" sz="2000" dirty="0"/>
              <a:t> </a:t>
            </a:r>
            <a:r>
              <a:rPr lang="it-IT" sz="2000" dirty="0" smtClean="0"/>
              <a:t>The </a:t>
            </a:r>
            <a:r>
              <a:rPr lang="it-IT" sz="2000" dirty="0"/>
              <a:t>MAJIS </a:t>
            </a:r>
            <a:r>
              <a:rPr lang="it-IT" sz="2000" dirty="0" err="1"/>
              <a:t>range</a:t>
            </a:r>
            <a:r>
              <a:rPr lang="it-IT" sz="2000" dirty="0"/>
              <a:t> </a:t>
            </a:r>
            <a:r>
              <a:rPr lang="it-IT" sz="2000" dirty="0" err="1"/>
              <a:t>encompasses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diagnostic</a:t>
            </a:r>
            <a:r>
              <a:rPr lang="it-IT" sz="2000" dirty="0"/>
              <a:t> </a:t>
            </a:r>
            <a:r>
              <a:rPr lang="it-IT" sz="2000" dirty="0" err="1"/>
              <a:t>features</a:t>
            </a:r>
            <a:r>
              <a:rPr lang="it-IT" sz="2000" dirty="0"/>
              <a:t> of H2O, NH3 (2.73 </a:t>
            </a:r>
            <a:r>
              <a:rPr lang="it-IT" sz="2000" dirty="0" smtClean="0"/>
              <a:t>µm</a:t>
            </a:r>
            <a:r>
              <a:rPr lang="it-IT" sz="2000" dirty="0"/>
              <a:t>) and NH4SH </a:t>
            </a:r>
            <a:r>
              <a:rPr lang="it-IT" sz="2000" dirty="0" err="1" smtClean="0"/>
              <a:t>ices</a:t>
            </a:r>
            <a:r>
              <a:rPr lang="it-IT" sz="2000" dirty="0" smtClean="0"/>
              <a:t>, </a:t>
            </a:r>
            <a:r>
              <a:rPr lang="it-IT" sz="2000" dirty="0" err="1"/>
              <a:t>providing</a:t>
            </a:r>
            <a:r>
              <a:rPr lang="it-IT" sz="2000" dirty="0"/>
              <a:t> – with the </a:t>
            </a:r>
            <a:r>
              <a:rPr lang="it-IT" sz="2000" dirty="0" err="1"/>
              <a:t>possible</a:t>
            </a:r>
            <a:r>
              <a:rPr lang="it-IT" sz="2000" dirty="0"/>
              <a:t> </a:t>
            </a:r>
            <a:r>
              <a:rPr lang="it-IT" sz="2000" dirty="0" err="1"/>
              <a:t>evidence</a:t>
            </a:r>
            <a:r>
              <a:rPr lang="it-IT" sz="2000" dirty="0"/>
              <a:t> of </a:t>
            </a:r>
            <a:r>
              <a:rPr lang="it-IT" sz="2000" dirty="0" err="1"/>
              <a:t>fresh</a:t>
            </a:r>
            <a:r>
              <a:rPr lang="it-IT" sz="2000" dirty="0"/>
              <a:t> </a:t>
            </a:r>
            <a:r>
              <a:rPr lang="it-IT" sz="2000" dirty="0" err="1"/>
              <a:t>particles</a:t>
            </a:r>
            <a:r>
              <a:rPr lang="it-IT" sz="2000" dirty="0"/>
              <a:t> – </a:t>
            </a:r>
            <a:r>
              <a:rPr lang="it-IT" sz="2000" dirty="0" err="1"/>
              <a:t>constraints</a:t>
            </a:r>
            <a:r>
              <a:rPr lang="it-IT" sz="2000" dirty="0"/>
              <a:t> on </a:t>
            </a:r>
            <a:r>
              <a:rPr lang="it-IT" sz="2000" dirty="0" err="1"/>
              <a:t>convective</a:t>
            </a:r>
            <a:r>
              <a:rPr lang="it-IT" sz="2000" dirty="0"/>
              <a:t> </a:t>
            </a:r>
            <a:r>
              <a:rPr lang="it-IT" sz="2000" dirty="0" err="1"/>
              <a:t>motions</a:t>
            </a:r>
            <a:r>
              <a:rPr lang="it-IT" sz="2000" dirty="0"/>
              <a:t> (</a:t>
            </a:r>
            <a:r>
              <a:rPr lang="it-IT" sz="2000" dirty="0" err="1"/>
              <a:t>Baines</a:t>
            </a:r>
            <a:r>
              <a:rPr lang="it-IT" sz="2000" dirty="0"/>
              <a:t> et al., 2002).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705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8915400" cy="1752600"/>
          </a:xfrm>
        </p:spPr>
        <p:txBody>
          <a:bodyPr/>
          <a:lstStyle/>
          <a:p>
            <a:pPr algn="l"/>
            <a:r>
              <a:rPr lang="it-IT" sz="2000" dirty="0">
                <a:latin typeface="Arial"/>
                <a:cs typeface="Arial"/>
              </a:rPr>
              <a:t>Large data volume and a high </a:t>
            </a:r>
            <a:r>
              <a:rPr lang="it-IT" sz="2000" dirty="0" err="1">
                <a:latin typeface="Arial"/>
                <a:cs typeface="Arial"/>
              </a:rPr>
              <a:t>number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spectral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sampling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points</a:t>
            </a:r>
            <a:r>
              <a:rPr lang="it-IT" sz="2000" dirty="0">
                <a:latin typeface="Arial"/>
                <a:cs typeface="Arial"/>
              </a:rPr>
              <a:t> in MAJIS data </a:t>
            </a:r>
            <a:r>
              <a:rPr lang="it-IT" sz="2000" dirty="0" err="1">
                <a:latin typeface="Arial"/>
                <a:cs typeface="Arial"/>
              </a:rPr>
              <a:t>will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allow</a:t>
            </a:r>
            <a:r>
              <a:rPr lang="it-IT" sz="2000" dirty="0">
                <a:latin typeface="Arial"/>
                <a:cs typeface="Arial"/>
              </a:rPr>
              <a:t> the </a:t>
            </a:r>
            <a:r>
              <a:rPr lang="it-IT" sz="2000" dirty="0" err="1">
                <a:latin typeface="Arial"/>
                <a:cs typeface="Arial"/>
              </a:rPr>
              <a:t>effective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application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statistical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analysis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methods</a:t>
            </a:r>
            <a:r>
              <a:rPr lang="it-IT" sz="2000" dirty="0">
                <a:latin typeface="Arial"/>
                <a:cs typeface="Arial"/>
              </a:rPr>
              <a:t> – </a:t>
            </a:r>
            <a:r>
              <a:rPr lang="it-IT" sz="2000" dirty="0" err="1">
                <a:latin typeface="Arial"/>
                <a:cs typeface="Arial"/>
              </a:rPr>
              <a:t>such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principal</a:t>
            </a:r>
            <a:r>
              <a:rPr lang="it-IT" sz="2000" dirty="0">
                <a:latin typeface="Arial"/>
                <a:cs typeface="Arial"/>
              </a:rPr>
              <a:t> component </a:t>
            </a:r>
            <a:r>
              <a:rPr lang="it-IT" sz="2000" dirty="0" err="1">
                <a:latin typeface="Arial"/>
                <a:cs typeface="Arial"/>
              </a:rPr>
              <a:t>analysis</a:t>
            </a:r>
            <a:r>
              <a:rPr lang="it-IT" sz="2000" dirty="0">
                <a:latin typeface="Arial"/>
                <a:cs typeface="Arial"/>
              </a:rPr>
              <a:t> and </a:t>
            </a:r>
            <a:r>
              <a:rPr lang="it-IT" sz="2000" dirty="0" err="1">
                <a:latin typeface="Arial"/>
                <a:cs typeface="Arial"/>
              </a:rPr>
              <a:t>various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classification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schemes</a:t>
            </a:r>
            <a:r>
              <a:rPr lang="it-IT" sz="2000" dirty="0">
                <a:latin typeface="Arial"/>
                <a:cs typeface="Arial"/>
              </a:rPr>
              <a:t> – for </a:t>
            </a:r>
            <a:r>
              <a:rPr lang="it-IT" sz="2000" dirty="0" err="1">
                <a:latin typeface="Arial"/>
                <a:cs typeface="Arial"/>
              </a:rPr>
              <a:t>detection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subtle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differences</a:t>
            </a:r>
            <a:r>
              <a:rPr lang="it-IT" sz="2000" dirty="0">
                <a:latin typeface="Arial"/>
                <a:cs typeface="Arial"/>
              </a:rPr>
              <a:t> in aerosol </a:t>
            </a:r>
            <a:r>
              <a:rPr lang="it-IT" sz="2000" dirty="0" err="1">
                <a:latin typeface="Arial"/>
                <a:cs typeface="Arial"/>
              </a:rPr>
              <a:t>properties</a:t>
            </a:r>
            <a:r>
              <a:rPr lang="it-IT" sz="2000" dirty="0">
                <a:latin typeface="Arial"/>
                <a:cs typeface="Arial"/>
              </a:rPr>
              <a:t>, with special </a:t>
            </a:r>
            <a:r>
              <a:rPr lang="it-IT" sz="2000" dirty="0" err="1">
                <a:latin typeface="Arial"/>
                <a:cs typeface="Arial"/>
              </a:rPr>
              <a:t>attention</a:t>
            </a:r>
            <a:r>
              <a:rPr lang="it-IT" sz="2000" dirty="0">
                <a:latin typeface="Arial"/>
                <a:cs typeface="Arial"/>
              </a:rPr>
              <a:t> on the nature of </a:t>
            </a:r>
            <a:r>
              <a:rPr lang="it-IT" sz="2000" dirty="0" smtClean="0">
                <a:latin typeface="Arial"/>
                <a:cs typeface="Arial"/>
              </a:rPr>
              <a:t>chromophores. The </a:t>
            </a:r>
            <a:r>
              <a:rPr lang="it-IT" sz="2000" dirty="0" err="1">
                <a:latin typeface="Arial"/>
                <a:cs typeface="Arial"/>
              </a:rPr>
              <a:t>extension</a:t>
            </a:r>
            <a:r>
              <a:rPr lang="it-IT" sz="2000" dirty="0">
                <a:latin typeface="Arial"/>
                <a:cs typeface="Arial"/>
              </a:rPr>
              <a:t> of the </a:t>
            </a:r>
            <a:r>
              <a:rPr lang="it-IT" sz="2000" dirty="0" err="1">
                <a:latin typeface="Arial"/>
                <a:cs typeface="Arial"/>
              </a:rPr>
              <a:t>spectral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range</a:t>
            </a:r>
            <a:r>
              <a:rPr lang="it-IT" sz="2000" dirty="0">
                <a:latin typeface="Arial"/>
                <a:cs typeface="Arial"/>
              </a:rPr>
              <a:t> to </a:t>
            </a:r>
            <a:r>
              <a:rPr lang="it-IT" sz="2000" dirty="0" err="1">
                <a:latin typeface="Arial"/>
                <a:cs typeface="Arial"/>
              </a:rPr>
              <a:t>wavelengths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shortward</a:t>
            </a:r>
            <a:r>
              <a:rPr lang="it-IT" sz="2000" dirty="0">
                <a:latin typeface="Arial"/>
                <a:cs typeface="Arial"/>
              </a:rPr>
              <a:t> of 2 m (the </a:t>
            </a:r>
            <a:r>
              <a:rPr lang="it-IT" sz="2000" dirty="0" err="1">
                <a:latin typeface="Arial"/>
                <a:cs typeface="Arial"/>
              </a:rPr>
              <a:t>Juno</a:t>
            </a:r>
            <a:r>
              <a:rPr lang="it-IT" sz="2000" dirty="0">
                <a:latin typeface="Arial"/>
                <a:cs typeface="Arial"/>
              </a:rPr>
              <a:t>/JIRAM </a:t>
            </a:r>
            <a:r>
              <a:rPr lang="it-IT" sz="2000" dirty="0" err="1">
                <a:latin typeface="Arial"/>
                <a:cs typeface="Arial"/>
              </a:rPr>
              <a:t>lower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limit</a:t>
            </a:r>
            <a:r>
              <a:rPr lang="it-IT" sz="2000" dirty="0">
                <a:latin typeface="Arial"/>
                <a:cs typeface="Arial"/>
              </a:rPr>
              <a:t>) </a:t>
            </a:r>
            <a:r>
              <a:rPr lang="it-IT" sz="2000" dirty="0" err="1">
                <a:latin typeface="Arial"/>
                <a:cs typeface="Arial"/>
              </a:rPr>
              <a:t>will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allow</a:t>
            </a:r>
            <a:r>
              <a:rPr lang="it-IT" sz="2000" dirty="0">
                <a:latin typeface="Arial"/>
                <a:cs typeface="Arial"/>
              </a:rPr>
              <a:t> MAJIS to set </a:t>
            </a:r>
            <a:r>
              <a:rPr lang="it-IT" sz="2000" dirty="0" err="1">
                <a:latin typeface="Arial"/>
                <a:cs typeface="Arial"/>
              </a:rPr>
              <a:t>better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constraints</a:t>
            </a:r>
            <a:r>
              <a:rPr lang="it-IT" sz="2000" dirty="0">
                <a:latin typeface="Arial"/>
                <a:cs typeface="Arial"/>
              </a:rPr>
              <a:t> on the </a:t>
            </a:r>
            <a:r>
              <a:rPr lang="it-IT" sz="2000" dirty="0" err="1">
                <a:latin typeface="Arial"/>
                <a:cs typeface="Arial"/>
              </a:rPr>
              <a:t>composition</a:t>
            </a:r>
            <a:r>
              <a:rPr lang="it-IT" sz="2000" dirty="0">
                <a:latin typeface="Arial"/>
                <a:cs typeface="Arial"/>
              </a:rPr>
              <a:t> and </a:t>
            </a:r>
            <a:r>
              <a:rPr lang="it-IT" sz="2000" dirty="0" err="1">
                <a:latin typeface="Arial"/>
                <a:cs typeface="Arial"/>
              </a:rPr>
              <a:t>size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distribution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different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cloud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decks</a:t>
            </a:r>
            <a:r>
              <a:rPr lang="it-IT" sz="2000" dirty="0">
                <a:latin typeface="Arial"/>
                <a:cs typeface="Arial"/>
              </a:rPr>
              <a:t>, by </a:t>
            </a:r>
            <a:r>
              <a:rPr lang="it-IT" sz="2000" dirty="0" err="1">
                <a:latin typeface="Arial"/>
                <a:cs typeface="Arial"/>
              </a:rPr>
              <a:t>means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comparison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radiances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observed</a:t>
            </a:r>
            <a:r>
              <a:rPr lang="it-IT" sz="2000" dirty="0">
                <a:latin typeface="Arial"/>
                <a:cs typeface="Arial"/>
              </a:rPr>
              <a:t> in </a:t>
            </a:r>
            <a:r>
              <a:rPr lang="it-IT" sz="2000" dirty="0" err="1">
                <a:latin typeface="Arial"/>
                <a:cs typeface="Arial"/>
              </a:rPr>
              <a:t>several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b="1" dirty="0">
                <a:latin typeface="Arial"/>
                <a:cs typeface="Arial"/>
              </a:rPr>
              <a:t>CH4 </a:t>
            </a:r>
            <a:r>
              <a:rPr lang="it-IT" sz="2000" b="1" dirty="0" err="1">
                <a:latin typeface="Arial"/>
                <a:cs typeface="Arial"/>
              </a:rPr>
              <a:t>spectral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err="1">
                <a:latin typeface="Arial"/>
                <a:cs typeface="Arial"/>
              </a:rPr>
              <a:t>windows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and </a:t>
            </a:r>
            <a:r>
              <a:rPr lang="it-IT" sz="2000" dirty="0" err="1">
                <a:latin typeface="Arial"/>
                <a:cs typeface="Arial"/>
              </a:rPr>
              <a:t>observations</a:t>
            </a:r>
            <a:r>
              <a:rPr lang="it-IT" sz="2000" dirty="0">
                <a:latin typeface="Arial"/>
                <a:cs typeface="Arial"/>
              </a:rPr>
              <a:t> of the </a:t>
            </a:r>
            <a:r>
              <a:rPr lang="it-IT" sz="2000" dirty="0" err="1">
                <a:latin typeface="Arial"/>
                <a:cs typeface="Arial"/>
              </a:rPr>
              <a:t>same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region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different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phase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angles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(</a:t>
            </a:r>
            <a:r>
              <a:rPr lang="it-IT" sz="2000" dirty="0" err="1" smtClean="0">
                <a:latin typeface="Arial"/>
                <a:cs typeface="Arial"/>
              </a:rPr>
              <a:t>Sromovsky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&amp; </a:t>
            </a:r>
            <a:r>
              <a:rPr lang="it-IT" sz="2000" dirty="0" err="1">
                <a:latin typeface="Arial"/>
                <a:cs typeface="Arial"/>
              </a:rPr>
              <a:t>Fry</a:t>
            </a:r>
            <a:r>
              <a:rPr lang="it-IT" sz="2000" dirty="0">
                <a:latin typeface="Arial"/>
                <a:cs typeface="Arial"/>
              </a:rPr>
              <a:t>, 2002). JUICE </a:t>
            </a:r>
            <a:r>
              <a:rPr lang="it-IT" sz="2000" dirty="0" err="1">
                <a:latin typeface="Arial"/>
                <a:cs typeface="Arial"/>
              </a:rPr>
              <a:t>orbit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will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enable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observations</a:t>
            </a:r>
            <a:r>
              <a:rPr lang="it-IT" sz="2000" dirty="0">
                <a:latin typeface="Arial"/>
                <a:cs typeface="Arial"/>
              </a:rPr>
              <a:t> in a </a:t>
            </a:r>
            <a:r>
              <a:rPr lang="it-IT" sz="2000" dirty="0" err="1">
                <a:latin typeface="Arial"/>
                <a:cs typeface="Arial"/>
              </a:rPr>
              <a:t>variety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zenith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angles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absent</a:t>
            </a:r>
            <a:r>
              <a:rPr lang="it-IT" sz="2000" dirty="0">
                <a:latin typeface="Arial"/>
                <a:cs typeface="Arial"/>
              </a:rPr>
              <a:t> in NIMS or VIMS data, </a:t>
            </a:r>
            <a:r>
              <a:rPr lang="it-IT" sz="2000" dirty="0" err="1">
                <a:latin typeface="Arial"/>
                <a:cs typeface="Arial"/>
              </a:rPr>
              <a:t>which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will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eventually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better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constrain</a:t>
            </a:r>
            <a:r>
              <a:rPr lang="it-IT" sz="2000" dirty="0">
                <a:latin typeface="Arial"/>
                <a:cs typeface="Arial"/>
              </a:rPr>
              <a:t> the </a:t>
            </a:r>
            <a:r>
              <a:rPr lang="it-IT" sz="2000" dirty="0" err="1">
                <a:latin typeface="Arial"/>
                <a:cs typeface="Arial"/>
              </a:rPr>
              <a:t>upper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tropospheric</a:t>
            </a:r>
            <a:r>
              <a:rPr lang="it-IT" sz="2000" dirty="0">
                <a:latin typeface="Arial"/>
                <a:cs typeface="Arial"/>
              </a:rPr>
              <a:t> and </a:t>
            </a:r>
            <a:r>
              <a:rPr lang="it-IT" sz="2000" dirty="0" err="1">
                <a:latin typeface="Arial"/>
                <a:cs typeface="Arial"/>
              </a:rPr>
              <a:t>stratospheric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hazes</a:t>
            </a:r>
            <a:r>
              <a:rPr lang="it-IT" sz="2000" dirty="0">
                <a:latin typeface="Arial"/>
                <a:cs typeface="Arial"/>
              </a:rPr>
              <a:t>, and </a:t>
            </a:r>
            <a:r>
              <a:rPr lang="it-IT" sz="2000" dirty="0" err="1">
                <a:latin typeface="Arial"/>
                <a:cs typeface="Arial"/>
              </a:rPr>
              <a:t>thus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their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origin</a:t>
            </a:r>
            <a:r>
              <a:rPr lang="it-IT" sz="2000" dirty="0">
                <a:latin typeface="Arial"/>
                <a:cs typeface="Arial"/>
              </a:rPr>
              <a:t>. </a:t>
            </a:r>
            <a:r>
              <a:rPr lang="it-IT" sz="2000" dirty="0" err="1">
                <a:latin typeface="Arial"/>
                <a:cs typeface="Arial"/>
              </a:rPr>
              <a:t>This</a:t>
            </a:r>
            <a:r>
              <a:rPr lang="it-IT" sz="2000" dirty="0">
                <a:latin typeface="Arial"/>
                <a:cs typeface="Arial"/>
              </a:rPr>
              <a:t> information </a:t>
            </a:r>
            <a:r>
              <a:rPr lang="it-IT" sz="2000" dirty="0" err="1">
                <a:latin typeface="Arial"/>
                <a:cs typeface="Arial"/>
              </a:rPr>
              <a:t>will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eventually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provide</a:t>
            </a:r>
            <a:r>
              <a:rPr lang="it-IT" sz="2000" dirty="0">
                <a:latin typeface="Arial"/>
                <a:cs typeface="Arial"/>
              </a:rPr>
              <a:t> a more </a:t>
            </a:r>
            <a:r>
              <a:rPr lang="it-IT" sz="2000" dirty="0" err="1">
                <a:latin typeface="Arial"/>
                <a:cs typeface="Arial"/>
              </a:rPr>
              <a:t>robust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experimental</a:t>
            </a:r>
            <a:r>
              <a:rPr lang="it-IT" sz="2000" dirty="0">
                <a:latin typeface="Arial"/>
                <a:cs typeface="Arial"/>
              </a:rPr>
              <a:t> scenario for </a:t>
            </a:r>
            <a:r>
              <a:rPr lang="it-IT" sz="2000" dirty="0" err="1">
                <a:latin typeface="Arial"/>
                <a:cs typeface="Arial"/>
              </a:rPr>
              <a:t>condensation</a:t>
            </a:r>
            <a:r>
              <a:rPr lang="it-IT" sz="2000" dirty="0">
                <a:latin typeface="Arial"/>
                <a:cs typeface="Arial"/>
              </a:rPr>
              <a:t> and </a:t>
            </a:r>
            <a:r>
              <a:rPr lang="it-IT" sz="2000" dirty="0" err="1">
                <a:latin typeface="Arial"/>
                <a:cs typeface="Arial"/>
              </a:rPr>
              <a:t>photochemical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phenomena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originating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b="1" dirty="0" err="1">
                <a:latin typeface="Arial"/>
                <a:cs typeface="Arial"/>
              </a:rPr>
              <a:t>aerosols</a:t>
            </a:r>
            <a:r>
              <a:rPr lang="it-IT" sz="2000" dirty="0">
                <a:latin typeface="Arial"/>
                <a:cs typeface="Arial"/>
              </a:rPr>
              <a:t>. </a:t>
            </a:r>
            <a:r>
              <a:rPr lang="it-IT" sz="2000" dirty="0" err="1">
                <a:latin typeface="Arial"/>
                <a:cs typeface="Arial"/>
              </a:rPr>
              <a:t>Further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constraints</a:t>
            </a:r>
            <a:r>
              <a:rPr lang="it-IT" sz="2000" dirty="0">
                <a:latin typeface="Arial"/>
                <a:cs typeface="Arial"/>
              </a:rPr>
              <a:t> on the aerosol </a:t>
            </a:r>
            <a:r>
              <a:rPr lang="it-IT" sz="2000" dirty="0" err="1">
                <a:latin typeface="Arial"/>
                <a:cs typeface="Arial"/>
              </a:rPr>
              <a:t>properties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higher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altitudes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will</a:t>
            </a:r>
            <a:r>
              <a:rPr lang="it-IT" sz="2000" dirty="0">
                <a:latin typeface="Arial"/>
                <a:cs typeface="Arial"/>
              </a:rPr>
              <a:t> be </a:t>
            </a:r>
            <a:r>
              <a:rPr lang="it-IT" sz="2000" dirty="0" err="1">
                <a:latin typeface="Arial"/>
                <a:cs typeface="Arial"/>
              </a:rPr>
              <a:t>derived</a:t>
            </a:r>
            <a:r>
              <a:rPr lang="it-IT" sz="2000" dirty="0">
                <a:latin typeface="Arial"/>
                <a:cs typeface="Arial"/>
              </a:rPr>
              <a:t> from the </a:t>
            </a:r>
            <a:r>
              <a:rPr lang="it-IT" sz="2000" dirty="0" err="1">
                <a:latin typeface="Arial"/>
                <a:cs typeface="Arial"/>
              </a:rPr>
              <a:t>modelling</a:t>
            </a:r>
            <a:r>
              <a:rPr lang="it-IT" sz="2000" dirty="0">
                <a:latin typeface="Arial"/>
                <a:cs typeface="Arial"/>
              </a:rPr>
              <a:t> of star </a:t>
            </a:r>
            <a:r>
              <a:rPr lang="it-IT" sz="2000" dirty="0" err="1">
                <a:latin typeface="Arial"/>
                <a:cs typeface="Arial"/>
              </a:rPr>
              <a:t>extinction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during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occultation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measurements</a:t>
            </a:r>
            <a:r>
              <a:rPr lang="it-IT" sz="2000" dirty="0" smtClean="0">
                <a:latin typeface="Arial"/>
                <a:cs typeface="Arial"/>
              </a:rPr>
              <a:t>. 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981200" y="725862"/>
            <a:ext cx="5544006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FF"/>
                </a:solidFill>
              </a:rPr>
              <a:t>Jupiter</a:t>
            </a:r>
            <a:r>
              <a:rPr lang="it-IT" sz="2400" b="1" dirty="0" smtClean="0">
                <a:solidFill>
                  <a:srgbClr val="FFFFFF"/>
                </a:solidFill>
              </a:rPr>
              <a:t> Science: </a:t>
            </a:r>
            <a:r>
              <a:rPr lang="it-IT" sz="2400" b="1" dirty="0" err="1" smtClean="0">
                <a:solidFill>
                  <a:srgbClr val="FFFFFF"/>
                </a:solidFill>
              </a:rPr>
              <a:t>Aerosols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properties</a:t>
            </a:r>
            <a:endParaRPr lang="it-IT" sz="2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9-10-06 alle 12.1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6535642" cy="41148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977" y="1219200"/>
            <a:ext cx="8991600" cy="1752600"/>
          </a:xfrm>
        </p:spPr>
        <p:txBody>
          <a:bodyPr/>
          <a:lstStyle/>
          <a:p>
            <a:pPr algn="l"/>
            <a:r>
              <a:rPr lang="it-IT" sz="2000" dirty="0" err="1">
                <a:latin typeface="Arial"/>
                <a:cs typeface="Arial"/>
              </a:rPr>
              <a:t>O</a:t>
            </a:r>
            <a:r>
              <a:rPr lang="it-IT" sz="2000" dirty="0" err="1" smtClean="0">
                <a:latin typeface="Arial"/>
                <a:cs typeface="Arial"/>
              </a:rPr>
              <a:t>bservations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in the 5 m </a:t>
            </a:r>
            <a:r>
              <a:rPr lang="it-IT" sz="2000" dirty="0" err="1">
                <a:latin typeface="Arial"/>
                <a:cs typeface="Arial"/>
              </a:rPr>
              <a:t>atmospheric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window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of </a:t>
            </a:r>
            <a:r>
              <a:rPr lang="it-IT" sz="2000" dirty="0" err="1">
                <a:latin typeface="Arial"/>
                <a:cs typeface="Arial"/>
              </a:rPr>
              <a:t>relatively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cloud</a:t>
            </a:r>
            <a:r>
              <a:rPr lang="it-IT" sz="2000" dirty="0">
                <a:latin typeface="Arial"/>
                <a:cs typeface="Arial"/>
              </a:rPr>
              <a:t>-free </a:t>
            </a:r>
            <a:r>
              <a:rPr lang="it-IT" sz="2000" dirty="0" err="1">
                <a:latin typeface="Arial"/>
                <a:cs typeface="Arial"/>
              </a:rPr>
              <a:t>regions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provide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insights</a:t>
            </a:r>
            <a:r>
              <a:rPr lang="it-IT" sz="2000" dirty="0">
                <a:latin typeface="Arial"/>
                <a:cs typeface="Arial"/>
              </a:rPr>
              <a:t> on the bulk </a:t>
            </a:r>
            <a:r>
              <a:rPr lang="it-IT" sz="2000" dirty="0" err="1">
                <a:latin typeface="Arial"/>
                <a:cs typeface="Arial"/>
              </a:rPr>
              <a:t>composition</a:t>
            </a:r>
            <a:r>
              <a:rPr lang="it-IT" sz="2000" dirty="0">
                <a:latin typeface="Arial"/>
                <a:cs typeface="Arial"/>
              </a:rPr>
              <a:t> of </a:t>
            </a:r>
            <a:r>
              <a:rPr lang="it-IT" sz="2000" dirty="0" err="1">
                <a:latin typeface="Arial"/>
                <a:cs typeface="Arial"/>
              </a:rPr>
              <a:t>Jupiter's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atmosphere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below</a:t>
            </a:r>
            <a:r>
              <a:rPr lang="it-IT" sz="2000" dirty="0">
                <a:latin typeface="Arial"/>
                <a:cs typeface="Arial"/>
              </a:rPr>
              <a:t> the </a:t>
            </a:r>
            <a:r>
              <a:rPr lang="it-IT" sz="2000" dirty="0" err="1">
                <a:latin typeface="Arial"/>
                <a:cs typeface="Arial"/>
              </a:rPr>
              <a:t>level</a:t>
            </a:r>
            <a:r>
              <a:rPr lang="it-IT" sz="2000" dirty="0">
                <a:latin typeface="Arial"/>
                <a:cs typeface="Arial"/>
              </a:rPr>
              <a:t> of the </a:t>
            </a:r>
            <a:r>
              <a:rPr lang="it-IT" sz="2000" dirty="0" err="1">
                <a:latin typeface="Arial"/>
                <a:cs typeface="Arial"/>
              </a:rPr>
              <a:t>main</a:t>
            </a:r>
            <a:r>
              <a:rPr lang="it-IT" sz="2000" dirty="0">
                <a:latin typeface="Arial"/>
                <a:cs typeface="Arial"/>
              </a:rPr>
              <a:t> NH4SH </a:t>
            </a:r>
            <a:r>
              <a:rPr lang="it-IT" sz="2000" dirty="0" err="1">
                <a:latin typeface="Arial"/>
                <a:cs typeface="Arial"/>
              </a:rPr>
              <a:t>cloud</a:t>
            </a:r>
            <a:r>
              <a:rPr lang="it-IT" sz="2000" dirty="0">
                <a:latin typeface="Arial"/>
                <a:cs typeface="Arial"/>
              </a:rPr>
              <a:t> deck </a:t>
            </a:r>
            <a:r>
              <a:rPr lang="it-IT" sz="2000" dirty="0" smtClean="0">
                <a:latin typeface="Arial"/>
                <a:cs typeface="Arial"/>
              </a:rPr>
              <a:t>, </a:t>
            </a:r>
            <a:r>
              <a:rPr lang="it-IT" sz="2000" dirty="0" err="1">
                <a:latin typeface="Arial"/>
                <a:cs typeface="Arial"/>
              </a:rPr>
              <a:t>approximately</a:t>
            </a:r>
            <a:r>
              <a:rPr lang="it-IT" sz="2000" dirty="0">
                <a:latin typeface="Arial"/>
                <a:cs typeface="Arial"/>
              </a:rPr>
              <a:t> down to the 7-bar </a:t>
            </a:r>
            <a:r>
              <a:rPr lang="it-IT" sz="2000" dirty="0" err="1">
                <a:latin typeface="Arial"/>
                <a:cs typeface="Arial"/>
              </a:rPr>
              <a:t>level</a:t>
            </a:r>
            <a:r>
              <a:rPr lang="it-IT" sz="2000" dirty="0">
                <a:latin typeface="Arial"/>
                <a:cs typeface="Arial"/>
              </a:rPr>
              <a:t>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2362200" y="734451"/>
            <a:ext cx="4101003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Jupiter</a:t>
            </a:r>
            <a:r>
              <a:rPr lang="it-IT" sz="2400" b="1" dirty="0" smtClean="0">
                <a:solidFill>
                  <a:schemeClr val="bg1"/>
                </a:solidFill>
              </a:rPr>
              <a:t> Science: Hot Spots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6200" y="2667000"/>
            <a:ext cx="2667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JIRAM on JUNO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successfully</a:t>
            </a:r>
            <a:r>
              <a:rPr lang="it-IT" sz="2000" dirty="0"/>
              <a:t> </a:t>
            </a:r>
            <a:r>
              <a:rPr lang="it-IT" sz="2000" dirty="0" err="1"/>
              <a:t>observed</a:t>
            </a:r>
            <a:r>
              <a:rPr lang="it-IT" sz="2000" dirty="0"/>
              <a:t> hot </a:t>
            </a:r>
            <a:r>
              <a:rPr lang="it-IT" sz="2000" dirty="0" err="1"/>
              <a:t>spots</a:t>
            </a:r>
            <a:r>
              <a:rPr lang="it-IT" sz="2000" dirty="0"/>
              <a:t> in the 4-5 </a:t>
            </a:r>
            <a:r>
              <a:rPr lang="it-IT" sz="2000" dirty="0" err="1"/>
              <a:t>μm</a:t>
            </a:r>
            <a:r>
              <a:rPr lang="it-IT" sz="2000" dirty="0"/>
              <a:t> </a:t>
            </a:r>
            <a:r>
              <a:rPr lang="it-IT" sz="2000" dirty="0" err="1"/>
              <a:t>spectral</a:t>
            </a:r>
            <a:r>
              <a:rPr lang="it-IT" sz="2000" dirty="0"/>
              <a:t> </a:t>
            </a:r>
            <a:r>
              <a:rPr lang="it-IT" sz="2000" dirty="0" err="1"/>
              <a:t>range</a:t>
            </a:r>
            <a:r>
              <a:rPr lang="it-IT" sz="2000" dirty="0"/>
              <a:t> and </a:t>
            </a:r>
            <a:r>
              <a:rPr lang="it-IT" sz="2000" dirty="0" err="1"/>
              <a:t>determined</a:t>
            </a:r>
            <a:r>
              <a:rPr lang="it-IT" sz="2000" dirty="0"/>
              <a:t> the </a:t>
            </a:r>
            <a:r>
              <a:rPr lang="it-IT" sz="2000" dirty="0" err="1"/>
              <a:t>mean</a:t>
            </a:r>
            <a:r>
              <a:rPr lang="it-IT" sz="2000" dirty="0"/>
              <a:t> mixing </a:t>
            </a:r>
            <a:r>
              <a:rPr lang="it-IT" sz="2000" dirty="0" err="1"/>
              <a:t>ratios</a:t>
            </a:r>
            <a:r>
              <a:rPr lang="it-IT" sz="2000" dirty="0"/>
              <a:t> of water, </a:t>
            </a:r>
            <a:r>
              <a:rPr lang="it-IT" sz="2000" dirty="0" err="1"/>
              <a:t>ammonia</a:t>
            </a:r>
            <a:r>
              <a:rPr lang="it-IT" sz="2000" dirty="0"/>
              <a:t> and </a:t>
            </a:r>
            <a:r>
              <a:rPr lang="it-IT" sz="2000" dirty="0" err="1"/>
              <a:t>phosphine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approximate</a:t>
            </a:r>
            <a:r>
              <a:rPr lang="it-IT" sz="2000" dirty="0"/>
              <a:t> </a:t>
            </a:r>
            <a:r>
              <a:rPr lang="it-IT" sz="2000" dirty="0" err="1"/>
              <a:t>level</a:t>
            </a:r>
            <a:r>
              <a:rPr lang="it-IT" sz="2000" dirty="0"/>
              <a:t> of </a:t>
            </a:r>
            <a:r>
              <a:rPr lang="it-IT" sz="2000" dirty="0" err="1"/>
              <a:t>few</a:t>
            </a:r>
            <a:r>
              <a:rPr lang="it-IT" sz="2000" dirty="0"/>
              <a:t> </a:t>
            </a:r>
            <a:r>
              <a:rPr lang="it-IT" sz="2000" dirty="0" err="1"/>
              <a:t>bars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(Grassi et al., 2017).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4107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9797" y="1295400"/>
            <a:ext cx="8991600" cy="1752600"/>
          </a:xfrm>
        </p:spPr>
        <p:txBody>
          <a:bodyPr/>
          <a:lstStyle/>
          <a:p>
            <a:pPr algn="l"/>
            <a:r>
              <a:rPr lang="it-IT" sz="1800" dirty="0" err="1" smtClean="0">
                <a:latin typeface="Arial"/>
                <a:cs typeface="Arial"/>
              </a:rPr>
              <a:t>Contents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of </a:t>
            </a:r>
            <a:r>
              <a:rPr lang="it-IT" sz="1800" b="1" dirty="0">
                <a:latin typeface="Arial"/>
                <a:cs typeface="Arial"/>
              </a:rPr>
              <a:t>NH3</a:t>
            </a:r>
            <a:r>
              <a:rPr lang="it-IT" sz="1800" dirty="0">
                <a:latin typeface="Arial"/>
                <a:cs typeface="Arial"/>
              </a:rPr>
              <a:t> and </a:t>
            </a:r>
            <a:r>
              <a:rPr lang="it-IT" sz="1800" b="1" dirty="0">
                <a:latin typeface="Arial"/>
                <a:cs typeface="Arial"/>
              </a:rPr>
              <a:t>H2O</a:t>
            </a:r>
            <a:r>
              <a:rPr lang="it-IT" sz="1800" dirty="0">
                <a:latin typeface="Arial"/>
                <a:cs typeface="Arial"/>
              </a:rPr>
              <a:t> are of </a:t>
            </a:r>
            <a:r>
              <a:rPr lang="it-IT" sz="1800" dirty="0" err="1">
                <a:latin typeface="Arial"/>
                <a:cs typeface="Arial"/>
              </a:rPr>
              <a:t>particular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interest</a:t>
            </a:r>
            <a:r>
              <a:rPr lang="it-IT" sz="1800" dirty="0">
                <a:latin typeface="Arial"/>
                <a:cs typeface="Arial"/>
              </a:rPr>
              <a:t> for the </a:t>
            </a:r>
            <a:r>
              <a:rPr lang="it-IT" sz="1800" dirty="0" err="1">
                <a:latin typeface="Arial"/>
                <a:cs typeface="Arial"/>
              </a:rPr>
              <a:t>constraints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they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provide</a:t>
            </a:r>
            <a:r>
              <a:rPr lang="it-IT" sz="1800" dirty="0">
                <a:latin typeface="Arial"/>
                <a:cs typeface="Arial"/>
              </a:rPr>
              <a:t> on the </a:t>
            </a:r>
            <a:r>
              <a:rPr lang="it-IT" sz="1800" dirty="0" err="1">
                <a:latin typeface="Arial"/>
                <a:cs typeface="Arial"/>
              </a:rPr>
              <a:t>formation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scenarios</a:t>
            </a:r>
            <a:r>
              <a:rPr lang="it-IT" sz="1800" dirty="0">
                <a:latin typeface="Arial"/>
                <a:cs typeface="Arial"/>
              </a:rPr>
              <a:t> of </a:t>
            </a:r>
            <a:r>
              <a:rPr lang="it-IT" sz="1800" dirty="0" err="1">
                <a:latin typeface="Arial"/>
                <a:cs typeface="Arial"/>
              </a:rPr>
              <a:t>giant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planets</a:t>
            </a:r>
            <a:r>
              <a:rPr lang="it-IT" sz="1800" dirty="0" smtClean="0">
                <a:latin typeface="Arial"/>
                <a:cs typeface="Arial"/>
              </a:rPr>
              <a:t>. </a:t>
            </a:r>
            <a:r>
              <a:rPr lang="it-IT" sz="1800" dirty="0">
                <a:latin typeface="Arial"/>
                <a:cs typeface="Arial"/>
              </a:rPr>
              <a:t>PH3 – a </a:t>
            </a:r>
            <a:r>
              <a:rPr lang="it-IT" sz="1800" dirty="0" err="1">
                <a:latin typeface="Arial"/>
                <a:cs typeface="Arial"/>
              </a:rPr>
              <a:t>disequilibrium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species</a:t>
            </a:r>
            <a:r>
              <a:rPr lang="it-IT" sz="1800" dirty="0">
                <a:latin typeface="Arial"/>
                <a:cs typeface="Arial"/>
              </a:rPr>
              <a:t> – can </a:t>
            </a:r>
            <a:r>
              <a:rPr lang="it-IT" sz="1800" dirty="0" err="1">
                <a:latin typeface="Arial"/>
                <a:cs typeface="Arial"/>
              </a:rPr>
              <a:t>also</a:t>
            </a:r>
            <a:r>
              <a:rPr lang="it-IT" sz="1800" dirty="0">
                <a:latin typeface="Arial"/>
                <a:cs typeface="Arial"/>
              </a:rPr>
              <a:t> be </a:t>
            </a:r>
            <a:r>
              <a:rPr lang="it-IT" sz="1800" dirty="0" err="1">
                <a:latin typeface="Arial"/>
                <a:cs typeface="Arial"/>
              </a:rPr>
              <a:t>monitored</a:t>
            </a:r>
            <a:r>
              <a:rPr lang="it-IT" sz="1800" dirty="0">
                <a:latin typeface="Arial"/>
                <a:cs typeface="Arial"/>
              </a:rPr>
              <a:t> with MAJIS data and </a:t>
            </a:r>
            <a:r>
              <a:rPr lang="it-IT" sz="1800" dirty="0" err="1">
                <a:latin typeface="Arial"/>
                <a:cs typeface="Arial"/>
              </a:rPr>
              <a:t>used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tracer</a:t>
            </a:r>
            <a:r>
              <a:rPr lang="it-IT" sz="1800" dirty="0">
                <a:latin typeface="Arial"/>
                <a:cs typeface="Arial"/>
              </a:rPr>
              <a:t> for the </a:t>
            </a:r>
            <a:r>
              <a:rPr lang="it-IT" sz="1800" dirty="0" err="1">
                <a:latin typeface="Arial"/>
                <a:cs typeface="Arial"/>
              </a:rPr>
              <a:t>circulation</a:t>
            </a:r>
            <a:r>
              <a:rPr lang="it-IT" sz="1800" dirty="0">
                <a:latin typeface="Arial"/>
                <a:cs typeface="Arial"/>
              </a:rPr>
              <a:t> in the </a:t>
            </a:r>
            <a:r>
              <a:rPr lang="it-IT" sz="1800" dirty="0" err="1">
                <a:latin typeface="Arial"/>
                <a:cs typeface="Arial"/>
              </a:rPr>
              <a:t>Jovian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troposphere</a:t>
            </a:r>
            <a:r>
              <a:rPr lang="it-IT" sz="1800" dirty="0">
                <a:latin typeface="Arial"/>
                <a:cs typeface="Arial"/>
              </a:rPr>
              <a:t> (Irwin et al., 1998; Fletcher et al., 2009). </a:t>
            </a:r>
            <a:r>
              <a:rPr lang="it-IT" sz="1800" dirty="0" err="1">
                <a:latin typeface="Arial"/>
                <a:cs typeface="Arial"/>
              </a:rPr>
              <a:t>Thanks</a:t>
            </a:r>
            <a:r>
              <a:rPr lang="it-IT" sz="1800" dirty="0">
                <a:latin typeface="Arial"/>
                <a:cs typeface="Arial"/>
              </a:rPr>
              <a:t> to the </a:t>
            </a:r>
            <a:r>
              <a:rPr lang="it-IT" sz="1800" dirty="0" err="1">
                <a:latin typeface="Arial"/>
                <a:cs typeface="Arial"/>
              </a:rPr>
              <a:t>substantially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higher</a:t>
            </a:r>
            <a:r>
              <a:rPr lang="it-IT" sz="1800" dirty="0">
                <a:latin typeface="Arial"/>
                <a:cs typeface="Arial"/>
              </a:rPr>
              <a:t> data volume </a:t>
            </a:r>
            <a:r>
              <a:rPr lang="it-IT" sz="1800" dirty="0" err="1">
                <a:latin typeface="Arial"/>
                <a:cs typeface="Arial"/>
              </a:rPr>
              <a:t>available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w.r.t</a:t>
            </a:r>
            <a:r>
              <a:rPr lang="it-IT" sz="1800" dirty="0">
                <a:latin typeface="Arial"/>
                <a:cs typeface="Arial"/>
              </a:rPr>
              <a:t>. the NIMS and JIRAM </a:t>
            </a:r>
            <a:r>
              <a:rPr lang="it-IT" sz="1800" dirty="0" err="1">
                <a:latin typeface="Arial"/>
                <a:cs typeface="Arial"/>
              </a:rPr>
              <a:t>datasets</a:t>
            </a:r>
            <a:r>
              <a:rPr lang="it-IT" sz="1800" dirty="0">
                <a:latin typeface="Arial"/>
                <a:cs typeface="Arial"/>
              </a:rPr>
              <a:t>, </a:t>
            </a:r>
            <a:r>
              <a:rPr lang="it-IT" sz="1800" dirty="0" err="1">
                <a:latin typeface="Arial"/>
                <a:cs typeface="Arial"/>
              </a:rPr>
              <a:t>variability</a:t>
            </a:r>
            <a:r>
              <a:rPr lang="it-IT" sz="1800" dirty="0">
                <a:latin typeface="Arial"/>
                <a:cs typeface="Arial"/>
              </a:rPr>
              <a:t> of </a:t>
            </a:r>
            <a:r>
              <a:rPr lang="it-IT" sz="1800" dirty="0" err="1">
                <a:latin typeface="Arial"/>
                <a:cs typeface="Arial"/>
              </a:rPr>
              <a:t>aerosols</a:t>
            </a:r>
            <a:r>
              <a:rPr lang="it-IT" sz="1800" dirty="0">
                <a:latin typeface="Arial"/>
                <a:cs typeface="Arial"/>
              </a:rPr>
              <a:t> and </a:t>
            </a:r>
            <a:r>
              <a:rPr lang="it-IT" sz="1800" dirty="0" err="1">
                <a:latin typeface="Arial"/>
                <a:cs typeface="Arial"/>
              </a:rPr>
              <a:t>gaseous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contents</a:t>
            </a:r>
            <a:r>
              <a:rPr lang="it-IT" sz="1800" dirty="0">
                <a:latin typeface="Arial"/>
                <a:cs typeface="Arial"/>
              </a:rPr>
              <a:t> in hot spot </a:t>
            </a:r>
            <a:r>
              <a:rPr lang="it-IT" sz="1800" dirty="0" err="1">
                <a:latin typeface="Arial"/>
                <a:cs typeface="Arial"/>
              </a:rPr>
              <a:t>regions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will</a:t>
            </a:r>
            <a:r>
              <a:rPr lang="it-IT" sz="1800" dirty="0">
                <a:latin typeface="Arial"/>
                <a:cs typeface="Arial"/>
              </a:rPr>
              <a:t> be </a:t>
            </a:r>
            <a:r>
              <a:rPr lang="it-IT" sz="1800" dirty="0" err="1">
                <a:latin typeface="Arial"/>
                <a:cs typeface="Arial"/>
              </a:rPr>
              <a:t>extensively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monitored</a:t>
            </a:r>
            <a:r>
              <a:rPr lang="it-IT" sz="1800" dirty="0">
                <a:latin typeface="Arial"/>
                <a:cs typeface="Arial"/>
              </a:rPr>
              <a:t> in </a:t>
            </a:r>
            <a:r>
              <a:rPr lang="it-IT" sz="1800" dirty="0" err="1">
                <a:latin typeface="Arial"/>
                <a:cs typeface="Arial"/>
              </a:rPr>
              <a:t>space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well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as</a:t>
            </a:r>
            <a:r>
              <a:rPr lang="it-IT" sz="1800" dirty="0">
                <a:latin typeface="Arial"/>
                <a:cs typeface="Arial"/>
              </a:rPr>
              <a:t> on </a:t>
            </a:r>
            <a:r>
              <a:rPr lang="it-IT" sz="1800" dirty="0" err="1">
                <a:latin typeface="Arial"/>
                <a:cs typeface="Arial"/>
              </a:rPr>
              <a:t>different</a:t>
            </a:r>
            <a:r>
              <a:rPr lang="it-IT" sz="1800" dirty="0">
                <a:latin typeface="Arial"/>
                <a:cs typeface="Arial"/>
              </a:rPr>
              <a:t> time </a:t>
            </a:r>
            <a:r>
              <a:rPr lang="it-IT" sz="1800" dirty="0" err="1">
                <a:latin typeface="Arial"/>
                <a:cs typeface="Arial"/>
              </a:rPr>
              <a:t>scales</a:t>
            </a:r>
            <a:r>
              <a:rPr lang="it-IT" sz="1800" dirty="0">
                <a:latin typeface="Arial"/>
                <a:cs typeface="Arial"/>
              </a:rPr>
              <a:t>, </a:t>
            </a:r>
            <a:r>
              <a:rPr lang="it-IT" sz="1800" dirty="0" err="1">
                <a:latin typeface="Arial"/>
                <a:cs typeface="Arial"/>
              </a:rPr>
              <a:t>providing</a:t>
            </a:r>
            <a:r>
              <a:rPr lang="it-IT" sz="1800" dirty="0">
                <a:latin typeface="Arial"/>
                <a:cs typeface="Arial"/>
              </a:rPr>
              <a:t> a </a:t>
            </a:r>
            <a:r>
              <a:rPr lang="it-IT" sz="1800" dirty="0" err="1">
                <a:latin typeface="Arial"/>
                <a:cs typeface="Arial"/>
              </a:rPr>
              <a:t>statistical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assessment</a:t>
            </a:r>
            <a:r>
              <a:rPr lang="it-IT" sz="1800" dirty="0">
                <a:latin typeface="Arial"/>
                <a:cs typeface="Arial"/>
              </a:rPr>
              <a:t> of the </a:t>
            </a:r>
            <a:r>
              <a:rPr lang="it-IT" sz="1800" dirty="0" err="1">
                <a:latin typeface="Arial"/>
                <a:cs typeface="Arial"/>
              </a:rPr>
              <a:t>representativeness</a:t>
            </a:r>
            <a:r>
              <a:rPr lang="it-IT" sz="1800" dirty="0">
                <a:latin typeface="Arial"/>
                <a:cs typeface="Arial"/>
              </a:rPr>
              <a:t> of hot </a:t>
            </a:r>
            <a:r>
              <a:rPr lang="it-IT" sz="1800" dirty="0" err="1">
                <a:latin typeface="Arial"/>
                <a:cs typeface="Arial"/>
              </a:rPr>
              <a:t>spots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samples</a:t>
            </a:r>
            <a:r>
              <a:rPr lang="it-IT" sz="1800" dirty="0">
                <a:latin typeface="Arial"/>
                <a:cs typeface="Arial"/>
              </a:rPr>
              <a:t> of general </a:t>
            </a:r>
            <a:r>
              <a:rPr lang="it-IT" sz="1800" dirty="0" err="1">
                <a:latin typeface="Arial"/>
                <a:cs typeface="Arial"/>
              </a:rPr>
              <a:t>conditions</a:t>
            </a:r>
            <a:r>
              <a:rPr lang="it-IT" sz="1800" dirty="0">
                <a:latin typeface="Arial"/>
                <a:cs typeface="Arial"/>
              </a:rPr>
              <a:t> of the </a:t>
            </a:r>
            <a:r>
              <a:rPr lang="it-IT" sz="1800" dirty="0" err="1">
                <a:latin typeface="Arial"/>
                <a:cs typeface="Arial"/>
              </a:rPr>
              <a:t>deep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atmosphere</a:t>
            </a:r>
            <a:r>
              <a:rPr lang="it-IT" sz="1800" dirty="0">
                <a:latin typeface="Arial"/>
                <a:cs typeface="Arial"/>
              </a:rPr>
              <a:t>. </a:t>
            </a:r>
            <a:r>
              <a:rPr lang="it-IT" sz="1800" dirty="0" err="1">
                <a:latin typeface="Arial"/>
                <a:cs typeface="Arial"/>
              </a:rPr>
              <a:t>Very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important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is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14400" y="734451"/>
            <a:ext cx="759023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Jupiter</a:t>
            </a:r>
            <a:r>
              <a:rPr lang="it-IT" sz="2400" b="1" dirty="0" smtClean="0">
                <a:solidFill>
                  <a:schemeClr val="bg1"/>
                </a:solidFill>
              </a:rPr>
              <a:t> Science: NH3-H2O </a:t>
            </a:r>
            <a:r>
              <a:rPr lang="it-IT" sz="2400" b="1" dirty="0" err="1" smtClean="0">
                <a:solidFill>
                  <a:schemeClr val="bg1"/>
                </a:solidFill>
              </a:rPr>
              <a:t>retrieval</a:t>
            </a:r>
            <a:r>
              <a:rPr lang="it-IT" sz="2400" b="1" dirty="0" smtClean="0">
                <a:solidFill>
                  <a:schemeClr val="bg1"/>
                </a:solidFill>
              </a:rPr>
              <a:t> from Hot Spots</a:t>
            </a:r>
          </a:p>
        </p:txBody>
      </p:sp>
      <p:pic>
        <p:nvPicPr>
          <p:cNvPr id="9" name="Immagine 8" descr="Schermata 2019-10-06 alle 12.1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29" y="3581400"/>
            <a:ext cx="4863685" cy="27432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52400" y="3505200"/>
            <a:ext cx="4114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b="1" dirty="0" smtClean="0">
                <a:latin typeface="Arial"/>
                <a:cs typeface="Arial"/>
              </a:rPr>
              <a:t>5.0</a:t>
            </a:r>
            <a:r>
              <a:rPr lang="it-IT" b="1" dirty="0">
                <a:latin typeface="Arial"/>
                <a:cs typeface="Arial"/>
              </a:rPr>
              <a:t>-5.54 </a:t>
            </a:r>
            <a:r>
              <a:rPr lang="it-IT" b="1" dirty="0" err="1">
                <a:latin typeface="Arial"/>
                <a:cs typeface="Arial"/>
              </a:rPr>
              <a:t>μm</a:t>
            </a:r>
            <a:r>
              <a:rPr lang="it-IT" b="1" dirty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MAJIS </a:t>
            </a:r>
            <a:r>
              <a:rPr lang="it-IT" dirty="0" err="1">
                <a:latin typeface="Arial"/>
                <a:cs typeface="Arial"/>
              </a:rPr>
              <a:t>spectral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range</a:t>
            </a:r>
            <a:r>
              <a:rPr lang="it-IT" dirty="0">
                <a:latin typeface="Arial"/>
                <a:cs typeface="Arial"/>
              </a:rPr>
              <a:t> (</a:t>
            </a:r>
            <a:r>
              <a:rPr lang="it-IT" dirty="0" err="1">
                <a:latin typeface="Arial"/>
                <a:cs typeface="Arial"/>
              </a:rPr>
              <a:t>significantly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beyond</a:t>
            </a:r>
            <a:r>
              <a:rPr lang="it-IT" dirty="0">
                <a:latin typeface="Arial"/>
                <a:cs typeface="Arial"/>
              </a:rPr>
              <a:t> the 5.0 m JIRAM </a:t>
            </a:r>
            <a:r>
              <a:rPr lang="it-IT" dirty="0" err="1">
                <a:latin typeface="Arial"/>
                <a:cs typeface="Arial"/>
              </a:rPr>
              <a:t>upper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limit</a:t>
            </a:r>
            <a:r>
              <a:rPr lang="it-IT" dirty="0">
                <a:latin typeface="Arial"/>
                <a:cs typeface="Arial"/>
              </a:rPr>
              <a:t>), </a:t>
            </a:r>
            <a:r>
              <a:rPr lang="it-IT" dirty="0" err="1">
                <a:latin typeface="Arial"/>
                <a:cs typeface="Arial"/>
              </a:rPr>
              <a:t>that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enables</a:t>
            </a:r>
            <a:r>
              <a:rPr lang="it-IT" dirty="0">
                <a:latin typeface="Arial"/>
                <a:cs typeface="Arial"/>
              </a:rPr>
              <a:t> a </a:t>
            </a:r>
            <a:r>
              <a:rPr lang="it-IT" dirty="0" err="1">
                <a:latin typeface="Arial"/>
                <a:cs typeface="Arial"/>
              </a:rPr>
              <a:t>better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coverage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gaseous</a:t>
            </a:r>
            <a:r>
              <a:rPr lang="it-IT" dirty="0">
                <a:latin typeface="Arial"/>
                <a:cs typeface="Arial"/>
              </a:rPr>
              <a:t> H2O and NH3 </a:t>
            </a:r>
            <a:r>
              <a:rPr lang="it-IT" dirty="0" err="1">
                <a:latin typeface="Arial"/>
                <a:cs typeface="Arial"/>
              </a:rPr>
              <a:t>bands</a:t>
            </a:r>
            <a:r>
              <a:rPr lang="it-IT" dirty="0">
                <a:latin typeface="Arial"/>
                <a:cs typeface="Arial"/>
              </a:rPr>
              <a:t>, with </a:t>
            </a:r>
            <a:r>
              <a:rPr lang="it-IT" dirty="0" err="1">
                <a:latin typeface="Arial"/>
                <a:cs typeface="Arial"/>
              </a:rPr>
              <a:t>increased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vertical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resolution</a:t>
            </a:r>
            <a:r>
              <a:rPr lang="it-IT" dirty="0">
                <a:latin typeface="Arial"/>
                <a:cs typeface="Arial"/>
              </a:rPr>
              <a:t> and </a:t>
            </a:r>
            <a:r>
              <a:rPr lang="it-IT" dirty="0" err="1">
                <a:latin typeface="Arial"/>
                <a:cs typeface="Arial"/>
              </a:rPr>
              <a:t>coverage</a:t>
            </a:r>
            <a:r>
              <a:rPr lang="it-IT" dirty="0">
                <a:latin typeface="Arial"/>
                <a:cs typeface="Arial"/>
              </a:rPr>
              <a:t>. </a:t>
            </a:r>
            <a:r>
              <a:rPr lang="it-IT" dirty="0" err="1">
                <a:latin typeface="Arial"/>
                <a:cs typeface="Arial"/>
              </a:rPr>
              <a:t>Namely</a:t>
            </a:r>
            <a:r>
              <a:rPr lang="it-IT" dirty="0">
                <a:latin typeface="Arial"/>
                <a:cs typeface="Arial"/>
              </a:rPr>
              <a:t>, </a:t>
            </a:r>
            <a:r>
              <a:rPr lang="it-IT" dirty="0" err="1">
                <a:latin typeface="Arial"/>
                <a:cs typeface="Arial"/>
              </a:rPr>
              <a:t>this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extension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allows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one</a:t>
            </a:r>
            <a:r>
              <a:rPr lang="it-IT" dirty="0">
                <a:latin typeface="Arial"/>
                <a:cs typeface="Arial"/>
              </a:rPr>
              <a:t> to probe the </a:t>
            </a:r>
            <a:r>
              <a:rPr lang="it-IT" dirty="0" err="1">
                <a:latin typeface="Arial"/>
                <a:cs typeface="Arial"/>
              </a:rPr>
              <a:t>altitude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ranges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where</a:t>
            </a:r>
            <a:r>
              <a:rPr lang="it-IT" dirty="0">
                <a:latin typeface="Arial"/>
                <a:cs typeface="Arial"/>
              </a:rPr>
              <a:t> NH4SH and NH3 </a:t>
            </a:r>
            <a:r>
              <a:rPr lang="it-IT" dirty="0" err="1">
                <a:latin typeface="Arial"/>
                <a:cs typeface="Arial"/>
              </a:rPr>
              <a:t>clouds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condensation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is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expected</a:t>
            </a:r>
            <a:r>
              <a:rPr lang="it-IT" dirty="0">
                <a:latin typeface="Arial"/>
                <a:cs typeface="Arial"/>
              </a:rPr>
              <a:t> to </a:t>
            </a:r>
            <a:r>
              <a:rPr lang="it-IT" dirty="0" err="1">
                <a:latin typeface="Arial"/>
                <a:cs typeface="Arial"/>
              </a:rPr>
              <a:t>occur</a:t>
            </a:r>
            <a:r>
              <a:rPr lang="it-IT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09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JUICE - MAJIS – STM#5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Immagine 6" descr="Schermata 2019-10-06 alle 12.2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8208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19200" y="734451"/>
            <a:ext cx="6844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Extension of MAJIS </a:t>
            </a:r>
            <a:r>
              <a:rPr lang="it-IT" sz="2400" b="1" dirty="0" err="1" smtClean="0">
                <a:solidFill>
                  <a:schemeClr val="bg1"/>
                </a:solidFill>
              </a:rPr>
              <a:t>spectral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range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to 5.54 </a:t>
            </a:r>
            <a:r>
              <a:rPr lang="it-IT" sz="2400" b="1" dirty="0" smtClean="0">
                <a:solidFill>
                  <a:schemeClr val="bg1"/>
                </a:solidFill>
              </a:rPr>
              <a:t>µm </a:t>
            </a:r>
          </a:p>
        </p:txBody>
      </p:sp>
    </p:spTree>
    <p:extLst>
      <p:ext uri="{BB962C8B-B14F-4D97-AF65-F5344CB8AC3E}">
        <p14:creationId xmlns:p14="http://schemas.microsoft.com/office/powerpoint/2010/main" val="37953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Immagine 6" descr="Schermata 2019-10-06 alle 12.2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153400" cy="574517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3400" y="725862"/>
            <a:ext cx="8565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Summary</a:t>
            </a:r>
            <a:r>
              <a:rPr lang="it-IT" sz="2400" b="1" dirty="0" smtClean="0">
                <a:solidFill>
                  <a:schemeClr val="bg1"/>
                </a:solidFill>
              </a:rPr>
              <a:t> of MAJIS </a:t>
            </a:r>
            <a:r>
              <a:rPr lang="it-IT" sz="2400" b="1" dirty="0" err="1" smtClean="0">
                <a:solidFill>
                  <a:schemeClr val="bg1"/>
                </a:solidFill>
              </a:rPr>
              <a:t>scientific</a:t>
            </a:r>
            <a:r>
              <a:rPr lang="it-IT" sz="2400" b="1" dirty="0" smtClean="0">
                <a:solidFill>
                  <a:schemeClr val="bg1"/>
                </a:solidFill>
              </a:rPr>
              <a:t> performances </a:t>
            </a:r>
            <a:r>
              <a:rPr lang="it-IT" sz="2400" b="1" dirty="0" err="1" smtClean="0">
                <a:solidFill>
                  <a:schemeClr val="bg1"/>
                </a:solidFill>
              </a:rPr>
              <a:t>requirements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49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Immagine 6" descr="Schermata 2019-10-06 alle 12.3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6481684" cy="556259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43200" y="738916"/>
            <a:ext cx="4562968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SNR </a:t>
            </a:r>
            <a:r>
              <a:rPr lang="it-IT" sz="2400" b="1" dirty="0" err="1" smtClean="0">
                <a:solidFill>
                  <a:schemeClr val="bg1"/>
                </a:solidFill>
              </a:rPr>
              <a:t>simulations</a:t>
            </a:r>
            <a:r>
              <a:rPr lang="it-IT" sz="2400" b="1" dirty="0" smtClean="0">
                <a:solidFill>
                  <a:schemeClr val="bg1"/>
                </a:solidFill>
              </a:rPr>
              <a:t> for </a:t>
            </a:r>
            <a:r>
              <a:rPr lang="it-IT" sz="2400" b="1" dirty="0" err="1" smtClean="0">
                <a:solidFill>
                  <a:schemeClr val="bg1"/>
                </a:solidFill>
              </a:rPr>
              <a:t>Satellites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Immagine 6" descr="Schermata 2019-10-06 alle 12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42435"/>
            <a:ext cx="3575329" cy="1511823"/>
          </a:xfrm>
          <a:prstGeom prst="rect">
            <a:avLst/>
          </a:prstGeom>
        </p:spPr>
      </p:pic>
      <p:pic>
        <p:nvPicPr>
          <p:cNvPr id="8" name="Immagine 7" descr="Schermata 2019-10-06 alle 12.3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07660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360548" y="725862"/>
            <a:ext cx="6716652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SNR </a:t>
            </a:r>
            <a:r>
              <a:rPr lang="it-IT" sz="2400" b="1" dirty="0" err="1" smtClean="0">
                <a:solidFill>
                  <a:schemeClr val="bg1"/>
                </a:solidFill>
              </a:rPr>
              <a:t>simulations</a:t>
            </a:r>
            <a:r>
              <a:rPr lang="it-IT" sz="2400" b="1" dirty="0" smtClean="0">
                <a:solidFill>
                  <a:schemeClr val="bg1"/>
                </a:solidFill>
              </a:rPr>
              <a:t> for </a:t>
            </a:r>
            <a:r>
              <a:rPr lang="it-IT" sz="2400" b="1" dirty="0" err="1" smtClean="0">
                <a:solidFill>
                  <a:schemeClr val="bg1"/>
                </a:solidFill>
              </a:rPr>
              <a:t>Jupiter</a:t>
            </a:r>
            <a:r>
              <a:rPr lang="it-IT" sz="2400" b="1" dirty="0" smtClean="0">
                <a:solidFill>
                  <a:schemeClr val="bg1"/>
                </a:solidFill>
              </a:rPr>
              <a:t> Hot Spot-Aurora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15000" y="5562600"/>
            <a:ext cx="3276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Nominal</a:t>
            </a:r>
            <a:r>
              <a:rPr lang="it-IT" dirty="0" smtClean="0"/>
              <a:t> detectors </a:t>
            </a:r>
            <a:r>
              <a:rPr lang="it-IT" dirty="0" err="1" smtClean="0"/>
              <a:t>parameters</a:t>
            </a:r>
            <a:endParaRPr lang="it-IT" dirty="0" smtClean="0"/>
          </a:p>
          <a:p>
            <a:r>
              <a:rPr lang="it-IT" dirty="0" smtClean="0"/>
              <a:t>for </a:t>
            </a:r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28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9-10-06 alle 12.3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867400"/>
            <a:ext cx="6400800" cy="53384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Immagine 6" descr="Schermata 2019-10-06 alle 12.39.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"/>
          <a:stretch/>
        </p:blipFill>
        <p:spPr>
          <a:xfrm>
            <a:off x="1219200" y="1226088"/>
            <a:ext cx="6322219" cy="47175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38200" y="725862"/>
            <a:ext cx="769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SNR </a:t>
            </a:r>
            <a:r>
              <a:rPr lang="it-IT" sz="2400" b="1" dirty="0" err="1" smtClean="0">
                <a:solidFill>
                  <a:schemeClr val="bg1"/>
                </a:solidFill>
              </a:rPr>
              <a:t>simulations</a:t>
            </a:r>
            <a:r>
              <a:rPr lang="it-IT" sz="2400" b="1" dirty="0" smtClean="0">
                <a:solidFill>
                  <a:schemeClr val="bg1"/>
                </a:solidFill>
              </a:rPr>
              <a:t> for </a:t>
            </a:r>
            <a:r>
              <a:rPr lang="it-IT" sz="2400" b="1" dirty="0" err="1" smtClean="0">
                <a:solidFill>
                  <a:schemeClr val="bg1"/>
                </a:solidFill>
              </a:rPr>
              <a:t>Ganymede</a:t>
            </a:r>
            <a:r>
              <a:rPr lang="it-IT" sz="2400" b="1" dirty="0" smtClean="0">
                <a:solidFill>
                  <a:schemeClr val="bg1"/>
                </a:solidFill>
              </a:rPr>
              <a:t> vs. </a:t>
            </a:r>
            <a:r>
              <a:rPr lang="it-IT" sz="2400" b="1" dirty="0" err="1" smtClean="0">
                <a:solidFill>
                  <a:schemeClr val="bg1"/>
                </a:solidFill>
              </a:rPr>
              <a:t>incidence</a:t>
            </a:r>
            <a:r>
              <a:rPr lang="it-IT" sz="2400" b="1" dirty="0" smtClean="0">
                <a:solidFill>
                  <a:schemeClr val="bg1"/>
                </a:solidFill>
              </a:rPr>
              <a:t> angle</a:t>
            </a:r>
          </a:p>
        </p:txBody>
      </p:sp>
    </p:spTree>
    <p:extLst>
      <p:ext uri="{BB962C8B-B14F-4D97-AF65-F5344CB8AC3E}">
        <p14:creationId xmlns:p14="http://schemas.microsoft.com/office/powerpoint/2010/main" val="4180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838200" y="738916"/>
            <a:ext cx="798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SNR </a:t>
            </a:r>
            <a:r>
              <a:rPr lang="it-IT" sz="2400" b="1" dirty="0" err="1" smtClean="0">
                <a:solidFill>
                  <a:schemeClr val="bg1"/>
                </a:solidFill>
              </a:rPr>
              <a:t>simulations</a:t>
            </a:r>
            <a:r>
              <a:rPr lang="it-IT" sz="2400" b="1" dirty="0" smtClean="0">
                <a:solidFill>
                  <a:schemeClr val="bg1"/>
                </a:solidFill>
              </a:rPr>
              <a:t> for </a:t>
            </a:r>
            <a:r>
              <a:rPr lang="it-IT" sz="2400" b="1" dirty="0" err="1" smtClean="0">
                <a:solidFill>
                  <a:schemeClr val="bg1"/>
                </a:solidFill>
              </a:rPr>
              <a:t>Satellites</a:t>
            </a:r>
            <a:r>
              <a:rPr lang="it-IT" sz="2400" b="1" dirty="0" smtClean="0">
                <a:solidFill>
                  <a:schemeClr val="bg1"/>
                </a:solidFill>
              </a:rPr>
              <a:t> vs. MAJIS temperature</a:t>
            </a:r>
          </a:p>
        </p:txBody>
      </p:sp>
      <p:pic>
        <p:nvPicPr>
          <p:cNvPr id="8" name="Immagine 7" descr="Schermata 2019-10-06 alle 12.42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" b="13327"/>
          <a:stretch/>
        </p:blipFill>
        <p:spPr>
          <a:xfrm>
            <a:off x="4479841" y="1447800"/>
            <a:ext cx="4664159" cy="2971800"/>
          </a:xfrm>
          <a:prstGeom prst="rect">
            <a:avLst/>
          </a:prstGeom>
        </p:spPr>
      </p:pic>
      <p:pic>
        <p:nvPicPr>
          <p:cNvPr id="9" name="Immagine 8" descr="Schermata 2019-10-06 alle 12.32.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" b="30445"/>
          <a:stretch/>
        </p:blipFill>
        <p:spPr>
          <a:xfrm>
            <a:off x="0" y="1447800"/>
            <a:ext cx="4564715" cy="292459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19800" y="5105400"/>
            <a:ext cx="274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temperature case</a:t>
            </a:r>
          </a:p>
          <a:p>
            <a:r>
              <a:rPr lang="it-IT" dirty="0" smtClean="0"/>
              <a:t>VISNIR detector T=140K</a:t>
            </a:r>
          </a:p>
          <a:p>
            <a:r>
              <a:rPr lang="it-IT" dirty="0" smtClean="0"/>
              <a:t>IR detector T=94 K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5800" y="5029200"/>
            <a:ext cx="2904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Nominal</a:t>
            </a:r>
            <a:r>
              <a:rPr lang="it-IT" dirty="0" smtClean="0"/>
              <a:t> temperature case</a:t>
            </a:r>
          </a:p>
          <a:p>
            <a:r>
              <a:rPr lang="it-IT" dirty="0" smtClean="0"/>
              <a:t>VISNIR detector T=130K</a:t>
            </a:r>
          </a:p>
          <a:p>
            <a:r>
              <a:rPr lang="it-IT" dirty="0" smtClean="0"/>
              <a:t>IR detector T=90 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9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2438400" y="1143000"/>
            <a:ext cx="422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MAJIS </a:t>
            </a:r>
            <a:r>
              <a:rPr lang="it-IT" sz="2400" b="1" dirty="0" err="1" smtClean="0"/>
              <a:t>Scientific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Objectives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152400" y="1644908"/>
            <a:ext cx="8839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MAJIS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 smtClean="0"/>
              <a:t>designed</a:t>
            </a:r>
            <a:r>
              <a:rPr lang="it-IT" sz="2200" dirty="0" smtClean="0"/>
              <a:t> </a:t>
            </a:r>
            <a:r>
              <a:rPr lang="it-IT" sz="2200" dirty="0"/>
              <a:t>to </a:t>
            </a:r>
            <a:r>
              <a:rPr lang="it-IT" sz="2200" dirty="0" err="1"/>
              <a:t>perform</a:t>
            </a:r>
            <a:r>
              <a:rPr lang="it-IT" sz="2200" dirty="0"/>
              <a:t> </a:t>
            </a:r>
            <a:r>
              <a:rPr lang="it-IT" sz="2200" dirty="0" err="1"/>
              <a:t>imaging</a:t>
            </a:r>
            <a:r>
              <a:rPr lang="it-IT" sz="2200" dirty="0"/>
              <a:t> </a:t>
            </a:r>
            <a:r>
              <a:rPr lang="it-IT" sz="2200" dirty="0" err="1"/>
              <a:t>spectroscopy</a:t>
            </a:r>
            <a:r>
              <a:rPr lang="it-IT" sz="2200" dirty="0"/>
              <a:t> in the </a:t>
            </a:r>
            <a:r>
              <a:rPr lang="it-IT" sz="2200" dirty="0" err="1"/>
              <a:t>spectral</a:t>
            </a:r>
            <a:r>
              <a:rPr lang="it-IT" sz="2200" dirty="0"/>
              <a:t> </a:t>
            </a:r>
            <a:r>
              <a:rPr lang="it-IT" sz="2200" dirty="0" err="1"/>
              <a:t>range</a:t>
            </a:r>
            <a:r>
              <a:rPr lang="it-IT" sz="2200" dirty="0"/>
              <a:t> from 0.50 to 5.54 </a:t>
            </a:r>
            <a:r>
              <a:rPr lang="it-IT" sz="2200" dirty="0" err="1"/>
              <a:t>μm</a:t>
            </a:r>
            <a:r>
              <a:rPr lang="it-IT" sz="2200" dirty="0"/>
              <a:t> for a </a:t>
            </a:r>
            <a:r>
              <a:rPr lang="it-IT" sz="2200" dirty="0" err="1"/>
              <a:t>comprehensive</a:t>
            </a:r>
            <a:r>
              <a:rPr lang="it-IT" sz="2200" dirty="0"/>
              <a:t> </a:t>
            </a:r>
            <a:r>
              <a:rPr lang="it-IT" sz="2200" dirty="0" err="1"/>
              <a:t>achievement</a:t>
            </a:r>
            <a:r>
              <a:rPr lang="it-IT" sz="2200" dirty="0"/>
              <a:t> of the </a:t>
            </a:r>
            <a:r>
              <a:rPr lang="it-IT" sz="2200" dirty="0" err="1" smtClean="0"/>
              <a:t>following</a:t>
            </a:r>
            <a:r>
              <a:rPr lang="it-IT" sz="2200" dirty="0" smtClean="0"/>
              <a:t> </a:t>
            </a:r>
            <a:r>
              <a:rPr lang="it-IT" sz="2200" dirty="0" err="1" smtClean="0"/>
              <a:t>scientific</a:t>
            </a:r>
            <a:r>
              <a:rPr lang="it-IT" sz="2200" dirty="0" smtClean="0"/>
              <a:t> </a:t>
            </a:r>
            <a:r>
              <a:rPr lang="it-IT" sz="2200" dirty="0" err="1" smtClean="0"/>
              <a:t>goals</a:t>
            </a:r>
            <a:r>
              <a:rPr lang="it-IT" sz="2200" dirty="0" smtClean="0"/>
              <a:t>: </a:t>
            </a:r>
          </a:p>
          <a:p>
            <a:r>
              <a:rPr lang="it-IT" sz="2200" dirty="0" smtClean="0"/>
              <a:t>-</a:t>
            </a:r>
            <a:r>
              <a:rPr lang="it-IT" sz="2200" dirty="0" err="1" smtClean="0"/>
              <a:t>investigation</a:t>
            </a:r>
            <a:r>
              <a:rPr lang="it-IT" sz="2200" dirty="0" smtClean="0"/>
              <a:t> </a:t>
            </a:r>
            <a:r>
              <a:rPr lang="it-IT" sz="2200" dirty="0"/>
              <a:t>of the nature and location of </a:t>
            </a:r>
            <a:r>
              <a:rPr lang="it-IT" sz="2200" dirty="0" err="1"/>
              <a:t>chemical</a:t>
            </a:r>
            <a:r>
              <a:rPr lang="it-IT" sz="2200" dirty="0"/>
              <a:t> </a:t>
            </a:r>
            <a:r>
              <a:rPr lang="it-IT" sz="2200" dirty="0" err="1"/>
              <a:t>compounds</a:t>
            </a:r>
            <a:r>
              <a:rPr lang="it-IT" sz="2200" dirty="0"/>
              <a:t> (</a:t>
            </a:r>
            <a:r>
              <a:rPr lang="it-IT" sz="2200" dirty="0" err="1"/>
              <a:t>especially</a:t>
            </a:r>
            <a:r>
              <a:rPr lang="it-IT" sz="2200" dirty="0"/>
              <a:t> </a:t>
            </a:r>
            <a:r>
              <a:rPr lang="it-IT" sz="2200" dirty="0" err="1"/>
              <a:t>organic</a:t>
            </a:r>
            <a:r>
              <a:rPr lang="it-IT" sz="2200" dirty="0"/>
              <a:t> and non-</a:t>
            </a:r>
            <a:r>
              <a:rPr lang="it-IT" sz="2200" dirty="0" err="1"/>
              <a:t>ice</a:t>
            </a:r>
            <a:r>
              <a:rPr lang="it-IT" sz="2200" dirty="0"/>
              <a:t> </a:t>
            </a:r>
            <a:r>
              <a:rPr lang="it-IT" sz="2200" dirty="0" err="1"/>
              <a:t>constituents</a:t>
            </a:r>
            <a:r>
              <a:rPr lang="it-IT" sz="2200" dirty="0"/>
              <a:t>) on the </a:t>
            </a:r>
            <a:r>
              <a:rPr lang="it-IT" sz="2200" dirty="0" err="1"/>
              <a:t>surfaces</a:t>
            </a:r>
            <a:r>
              <a:rPr lang="it-IT" sz="2200" dirty="0"/>
              <a:t> of the </a:t>
            </a:r>
            <a:r>
              <a:rPr lang="it-IT" sz="2200" dirty="0" err="1"/>
              <a:t>Galilean</a:t>
            </a:r>
            <a:r>
              <a:rPr lang="it-IT" sz="2200" dirty="0"/>
              <a:t> </a:t>
            </a:r>
            <a:r>
              <a:rPr lang="it-IT" sz="2200" dirty="0" err="1" smtClean="0"/>
              <a:t>satellites</a:t>
            </a:r>
            <a:r>
              <a:rPr lang="it-IT" sz="2200" dirty="0" smtClean="0"/>
              <a:t>;</a:t>
            </a:r>
            <a:endParaRPr lang="it-IT" sz="2200" dirty="0"/>
          </a:p>
          <a:p>
            <a:r>
              <a:rPr lang="it-IT" sz="2200" dirty="0" smtClean="0"/>
              <a:t>-</a:t>
            </a:r>
            <a:r>
              <a:rPr lang="it-IT" sz="2200" dirty="0" err="1" smtClean="0"/>
              <a:t>characterization</a:t>
            </a:r>
            <a:r>
              <a:rPr lang="it-IT" sz="2200" dirty="0" smtClean="0"/>
              <a:t> </a:t>
            </a:r>
            <a:r>
              <a:rPr lang="it-IT" sz="2200" dirty="0"/>
              <a:t>of </a:t>
            </a:r>
            <a:r>
              <a:rPr lang="it-IT" sz="2200" dirty="0" smtClean="0"/>
              <a:t>the </a:t>
            </a:r>
            <a:r>
              <a:rPr lang="it-IT" sz="2200" dirty="0" err="1" smtClean="0"/>
              <a:t>Galilean</a:t>
            </a:r>
            <a:r>
              <a:rPr lang="it-IT" sz="2200" dirty="0" smtClean="0"/>
              <a:t> </a:t>
            </a:r>
            <a:r>
              <a:rPr lang="it-IT" sz="2200" dirty="0" err="1" smtClean="0"/>
              <a:t>satellites</a:t>
            </a:r>
            <a:r>
              <a:rPr lang="it-IT" sz="2200" dirty="0" smtClean="0"/>
              <a:t> </a:t>
            </a:r>
            <a:r>
              <a:rPr lang="it-IT" sz="2200" dirty="0" err="1" smtClean="0"/>
              <a:t>exospheres</a:t>
            </a:r>
            <a:r>
              <a:rPr lang="it-IT" sz="2200" dirty="0" smtClean="0"/>
              <a:t>;</a:t>
            </a:r>
          </a:p>
          <a:p>
            <a:r>
              <a:rPr lang="it-IT" sz="2200" dirty="0"/>
              <a:t>-</a:t>
            </a:r>
            <a:r>
              <a:rPr lang="it-IT" sz="2200" dirty="0" err="1" smtClean="0"/>
              <a:t>monitoring</a:t>
            </a:r>
            <a:r>
              <a:rPr lang="it-IT" sz="2200" dirty="0" smtClean="0"/>
              <a:t> </a:t>
            </a:r>
            <a:r>
              <a:rPr lang="it-IT" sz="2200" dirty="0"/>
              <a:t>of </a:t>
            </a:r>
            <a:r>
              <a:rPr lang="it-IT" sz="2200" dirty="0" err="1"/>
              <a:t>peculiar</a:t>
            </a:r>
            <a:r>
              <a:rPr lang="it-IT" sz="2200" dirty="0"/>
              <a:t> </a:t>
            </a:r>
            <a:r>
              <a:rPr lang="it-IT" sz="2200" dirty="0" err="1"/>
              <a:t>aspects</a:t>
            </a:r>
            <a:r>
              <a:rPr lang="it-IT" sz="2200" dirty="0"/>
              <a:t> (Io and Europa </a:t>
            </a:r>
            <a:r>
              <a:rPr lang="it-IT" sz="2200" dirty="0" err="1"/>
              <a:t>torii</a:t>
            </a:r>
            <a:r>
              <a:rPr lang="it-IT" sz="2200" dirty="0"/>
              <a:t>, </a:t>
            </a:r>
            <a:r>
              <a:rPr lang="it-IT" sz="2200" dirty="0" err="1"/>
              <a:t>Io's</a:t>
            </a:r>
            <a:r>
              <a:rPr lang="it-IT" sz="2200" dirty="0"/>
              <a:t> </a:t>
            </a:r>
            <a:r>
              <a:rPr lang="it-IT" sz="2200" dirty="0" err="1"/>
              <a:t>volcanic</a:t>
            </a:r>
            <a:r>
              <a:rPr lang="it-IT" sz="2200" dirty="0"/>
              <a:t> </a:t>
            </a:r>
            <a:r>
              <a:rPr lang="it-IT" sz="2200" dirty="0" err="1"/>
              <a:t>activity</a:t>
            </a:r>
            <a:r>
              <a:rPr lang="it-IT" sz="2200" dirty="0" smtClean="0"/>
              <a:t>);</a:t>
            </a:r>
          </a:p>
          <a:p>
            <a:r>
              <a:rPr lang="it-IT" sz="2200" dirty="0"/>
              <a:t>-</a:t>
            </a:r>
            <a:r>
              <a:rPr lang="it-IT" sz="2200" dirty="0" err="1" smtClean="0"/>
              <a:t>study</a:t>
            </a:r>
            <a:r>
              <a:rPr lang="it-IT" sz="2200" dirty="0" smtClean="0"/>
              <a:t> </a:t>
            </a:r>
            <a:r>
              <a:rPr lang="it-IT" sz="2200" dirty="0"/>
              <a:t>of </a:t>
            </a:r>
            <a:r>
              <a:rPr lang="it-IT" sz="2200" dirty="0" err="1"/>
              <a:t>Jupiter's</a:t>
            </a:r>
            <a:r>
              <a:rPr lang="it-IT" sz="2200" dirty="0"/>
              <a:t> </a:t>
            </a:r>
            <a:r>
              <a:rPr lang="it-IT" sz="2200" dirty="0" err="1"/>
              <a:t>atmosphere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</a:t>
            </a:r>
            <a:r>
              <a:rPr lang="it-IT" sz="2200" dirty="0" err="1"/>
              <a:t>different</a:t>
            </a:r>
            <a:r>
              <a:rPr lang="it-IT" sz="2200" dirty="0"/>
              <a:t> </a:t>
            </a:r>
            <a:r>
              <a:rPr lang="it-IT" sz="2200" dirty="0" err="1"/>
              <a:t>levels</a:t>
            </a:r>
            <a:r>
              <a:rPr lang="it-IT" sz="2200" dirty="0"/>
              <a:t> (</a:t>
            </a:r>
            <a:r>
              <a:rPr lang="it-IT" sz="2200" dirty="0" err="1"/>
              <a:t>including</a:t>
            </a:r>
            <a:r>
              <a:rPr lang="it-IT" sz="2200" dirty="0"/>
              <a:t> </a:t>
            </a:r>
            <a:r>
              <a:rPr lang="it-IT" sz="2200" dirty="0" err="1"/>
              <a:t>aurorae</a:t>
            </a:r>
            <a:r>
              <a:rPr lang="it-IT" sz="2200" dirty="0"/>
              <a:t> and </a:t>
            </a:r>
            <a:r>
              <a:rPr lang="it-IT" sz="2200" dirty="0" err="1"/>
              <a:t>magnetic</a:t>
            </a:r>
            <a:r>
              <a:rPr lang="it-IT" sz="2200" dirty="0"/>
              <a:t> </a:t>
            </a:r>
            <a:r>
              <a:rPr lang="it-IT" sz="2200" dirty="0" err="1"/>
              <a:t>footprints</a:t>
            </a:r>
            <a:r>
              <a:rPr lang="it-IT" sz="2200" dirty="0" smtClean="0"/>
              <a:t>)</a:t>
            </a:r>
            <a:endParaRPr lang="it-IT" sz="2200" dirty="0"/>
          </a:p>
          <a:p>
            <a:r>
              <a:rPr lang="it-IT" sz="2200" dirty="0" smtClean="0"/>
              <a:t>-</a:t>
            </a:r>
            <a:r>
              <a:rPr lang="it-IT" sz="2200" dirty="0" err="1" smtClean="0"/>
              <a:t>spectral</a:t>
            </a:r>
            <a:r>
              <a:rPr lang="it-IT" sz="2200" dirty="0" smtClean="0"/>
              <a:t> </a:t>
            </a:r>
            <a:r>
              <a:rPr lang="it-IT" sz="2200" dirty="0" err="1"/>
              <a:t>characterization</a:t>
            </a:r>
            <a:r>
              <a:rPr lang="it-IT" sz="2200" dirty="0"/>
              <a:t> of the </a:t>
            </a:r>
            <a:r>
              <a:rPr lang="it-IT" sz="2200" dirty="0" err="1"/>
              <a:t>whole</a:t>
            </a:r>
            <a:r>
              <a:rPr lang="it-IT" sz="2200" dirty="0"/>
              <a:t> </a:t>
            </a:r>
            <a:r>
              <a:rPr lang="it-IT" sz="2200" dirty="0" err="1"/>
              <a:t>Jupiter</a:t>
            </a:r>
            <a:r>
              <a:rPr lang="it-IT" sz="2200" dirty="0"/>
              <a:t> </a:t>
            </a:r>
            <a:r>
              <a:rPr lang="it-IT" sz="2200" dirty="0" err="1"/>
              <a:t>system</a:t>
            </a:r>
            <a:r>
              <a:rPr lang="it-IT" sz="2200" dirty="0"/>
              <a:t> (</a:t>
            </a:r>
            <a:r>
              <a:rPr lang="it-IT" sz="2200" dirty="0" err="1"/>
              <a:t>including</a:t>
            </a:r>
            <a:r>
              <a:rPr lang="it-IT" sz="2200" dirty="0"/>
              <a:t> ring </a:t>
            </a:r>
            <a:r>
              <a:rPr lang="it-IT" sz="2200" dirty="0" err="1"/>
              <a:t>system</a:t>
            </a:r>
            <a:r>
              <a:rPr lang="it-IT" sz="2200" dirty="0"/>
              <a:t>, small </a:t>
            </a:r>
            <a:r>
              <a:rPr lang="it-IT" sz="2200" dirty="0" err="1"/>
              <a:t>inner</a:t>
            </a:r>
            <a:r>
              <a:rPr lang="it-IT" sz="2200" dirty="0"/>
              <a:t>/</a:t>
            </a:r>
            <a:r>
              <a:rPr lang="it-IT" sz="2200" dirty="0" err="1"/>
              <a:t>outer</a:t>
            </a:r>
            <a:r>
              <a:rPr lang="it-IT" sz="2200" dirty="0"/>
              <a:t> </a:t>
            </a:r>
            <a:r>
              <a:rPr lang="it-IT" sz="2200" dirty="0" err="1"/>
              <a:t>moons</a:t>
            </a:r>
            <a:r>
              <a:rPr lang="it-IT" sz="2200" dirty="0"/>
              <a:t>, and targets of </a:t>
            </a:r>
            <a:r>
              <a:rPr lang="it-IT" sz="2200" dirty="0" err="1"/>
              <a:t>opportunity</a:t>
            </a:r>
            <a:r>
              <a:rPr lang="it-IT" sz="2200" dirty="0"/>
              <a:t> </a:t>
            </a:r>
            <a:r>
              <a:rPr lang="it-IT" sz="2200" dirty="0" err="1"/>
              <a:t>if</a:t>
            </a:r>
            <a:r>
              <a:rPr lang="it-IT" sz="2200" dirty="0"/>
              <a:t> </a:t>
            </a:r>
            <a:r>
              <a:rPr lang="it-IT" sz="2200" dirty="0" err="1"/>
              <a:t>any</a:t>
            </a:r>
            <a:r>
              <a:rPr lang="it-IT" sz="2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95976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Immagine 6" descr="Schermata 2019-10-06 alle 13.0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1244"/>
            <a:ext cx="7407553" cy="573675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200400" y="762000"/>
            <a:ext cx="341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Satellites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estimated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coverage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329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838200" y="738916"/>
            <a:ext cx="719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 Optical Performances: </a:t>
            </a:r>
            <a:r>
              <a:rPr lang="it-IT" sz="2400" b="1" dirty="0" err="1" smtClean="0">
                <a:solidFill>
                  <a:schemeClr val="bg1"/>
                </a:solidFill>
              </a:rPr>
              <a:t>spectral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sampling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Immagine 7" descr="Schermata 2019-10-06 alle 12.5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499"/>
            <a:ext cx="9144000" cy="34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0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838200" y="738916"/>
            <a:ext cx="553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 Optical Performances: smile </a:t>
            </a:r>
          </a:p>
        </p:txBody>
      </p:sp>
      <p:pic>
        <p:nvPicPr>
          <p:cNvPr id="2" name="Immagine 1" descr="Schermata 2019-10-06 alle 12.5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016447"/>
          </a:xfrm>
          <a:prstGeom prst="rect">
            <a:avLst/>
          </a:prstGeom>
        </p:spPr>
      </p:pic>
      <p:pic>
        <p:nvPicPr>
          <p:cNvPr id="3" name="Immagine 2" descr="Schermata 2019-10-06 alle 12.54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600"/>
            <a:ext cx="5562600" cy="23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7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838200" y="738916"/>
            <a:ext cx="591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 Optical Performances: </a:t>
            </a:r>
            <a:r>
              <a:rPr lang="it-IT" sz="2400" b="1" dirty="0" err="1" smtClean="0">
                <a:solidFill>
                  <a:schemeClr val="bg1"/>
                </a:solidFill>
              </a:rPr>
              <a:t>keystone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Immagine 2" descr="Schermata 2019-10-06 alle 12.5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600"/>
            <a:ext cx="5562600" cy="2398122"/>
          </a:xfrm>
          <a:prstGeom prst="rect">
            <a:avLst/>
          </a:prstGeom>
        </p:spPr>
      </p:pic>
      <p:pic>
        <p:nvPicPr>
          <p:cNvPr id="8" name="Immagine 7" descr="Schermata 2019-10-06 alle 12.5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27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5322" y="734451"/>
            <a:ext cx="6423278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MAJIS-VISNIR Spot </a:t>
            </a:r>
            <a:r>
              <a:rPr lang="it-IT" sz="2400" b="1" dirty="0" err="1" smtClean="0">
                <a:solidFill>
                  <a:schemeClr val="bg1"/>
                </a:solidFill>
              </a:rPr>
              <a:t>diagram</a:t>
            </a:r>
            <a:r>
              <a:rPr lang="it-IT" sz="2400" b="1" dirty="0" smtClean="0">
                <a:solidFill>
                  <a:schemeClr val="bg1"/>
                </a:solidFill>
              </a:rPr>
              <a:t> and MTF </a:t>
            </a:r>
            <a:r>
              <a:rPr lang="it-IT" sz="2400" b="1" dirty="0" err="1" smtClean="0">
                <a:solidFill>
                  <a:schemeClr val="bg1"/>
                </a:solidFill>
              </a:rPr>
              <a:t>at</a:t>
            </a:r>
            <a:r>
              <a:rPr lang="it-IT" sz="2400" b="1" dirty="0" smtClean="0">
                <a:solidFill>
                  <a:schemeClr val="bg1"/>
                </a:solidFill>
              </a:rPr>
              <a:t> 0.5 µm </a:t>
            </a:r>
          </a:p>
        </p:txBody>
      </p:sp>
      <p:pic>
        <p:nvPicPr>
          <p:cNvPr id="8" name="Immagine 7" descr="Schermata 2019-10-06 alle 12.5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34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5322" y="734451"/>
            <a:ext cx="740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MAJIS-VISNIR Spot </a:t>
            </a:r>
            <a:r>
              <a:rPr lang="it-IT" sz="2400" b="1" dirty="0" err="1" smtClean="0">
                <a:solidFill>
                  <a:schemeClr val="bg1"/>
                </a:solidFill>
              </a:rPr>
              <a:t>diagram</a:t>
            </a:r>
            <a:r>
              <a:rPr lang="it-IT" sz="2400" b="1" dirty="0" smtClean="0">
                <a:solidFill>
                  <a:schemeClr val="bg1"/>
                </a:solidFill>
              </a:rPr>
              <a:t> and MTF </a:t>
            </a:r>
            <a:r>
              <a:rPr lang="it-IT" sz="2400" b="1" dirty="0" err="1" smtClean="0">
                <a:solidFill>
                  <a:schemeClr val="bg1"/>
                </a:solidFill>
              </a:rPr>
              <a:t>at</a:t>
            </a:r>
            <a:r>
              <a:rPr lang="it-IT" sz="2400" b="1" dirty="0" smtClean="0">
                <a:solidFill>
                  <a:schemeClr val="bg1"/>
                </a:solidFill>
              </a:rPr>
              <a:t> 1.425 µm </a:t>
            </a:r>
          </a:p>
        </p:txBody>
      </p:sp>
      <p:pic>
        <p:nvPicPr>
          <p:cNvPr id="2" name="Immagine 1" descr="Schermata 2019-10-06 alle 12.5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5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5322" y="734451"/>
            <a:ext cx="723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MAJIS-VISNIR Spot </a:t>
            </a:r>
            <a:r>
              <a:rPr lang="it-IT" sz="2400" b="1" dirty="0" err="1" smtClean="0">
                <a:solidFill>
                  <a:schemeClr val="bg1"/>
                </a:solidFill>
              </a:rPr>
              <a:t>diagram</a:t>
            </a:r>
            <a:r>
              <a:rPr lang="it-IT" sz="2400" b="1" dirty="0" smtClean="0">
                <a:solidFill>
                  <a:schemeClr val="bg1"/>
                </a:solidFill>
              </a:rPr>
              <a:t> and MTF </a:t>
            </a:r>
            <a:r>
              <a:rPr lang="it-IT" sz="2400" b="1" dirty="0" err="1" smtClean="0">
                <a:solidFill>
                  <a:schemeClr val="bg1"/>
                </a:solidFill>
              </a:rPr>
              <a:t>at</a:t>
            </a:r>
            <a:r>
              <a:rPr lang="it-IT" sz="2400" b="1" dirty="0" smtClean="0">
                <a:solidFill>
                  <a:schemeClr val="bg1"/>
                </a:solidFill>
              </a:rPr>
              <a:t> 2.35 µm </a:t>
            </a:r>
          </a:p>
        </p:txBody>
      </p:sp>
      <p:pic>
        <p:nvPicPr>
          <p:cNvPr id="3" name="Immagine 2" descr="Schermata 2019-10-06 alle 12.5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2133600"/>
            <a:ext cx="9144000" cy="35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7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5322" y="734451"/>
            <a:ext cx="651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MAJIS-IR Spot </a:t>
            </a:r>
            <a:r>
              <a:rPr lang="it-IT" sz="2400" b="1" dirty="0" err="1" smtClean="0">
                <a:solidFill>
                  <a:schemeClr val="bg1"/>
                </a:solidFill>
              </a:rPr>
              <a:t>diagram</a:t>
            </a:r>
            <a:r>
              <a:rPr lang="it-IT" sz="2400" b="1" dirty="0" smtClean="0">
                <a:solidFill>
                  <a:schemeClr val="bg1"/>
                </a:solidFill>
              </a:rPr>
              <a:t> and MTF </a:t>
            </a:r>
            <a:r>
              <a:rPr lang="it-IT" sz="2400" b="1" dirty="0" err="1" smtClean="0">
                <a:solidFill>
                  <a:schemeClr val="bg1"/>
                </a:solidFill>
              </a:rPr>
              <a:t>at</a:t>
            </a:r>
            <a:r>
              <a:rPr lang="it-IT" sz="2400" b="1" dirty="0" smtClean="0">
                <a:solidFill>
                  <a:schemeClr val="bg1"/>
                </a:solidFill>
              </a:rPr>
              <a:t> 2.25 µm </a:t>
            </a:r>
          </a:p>
        </p:txBody>
      </p:sp>
      <p:pic>
        <p:nvPicPr>
          <p:cNvPr id="2" name="Immagine 1" descr="Schermata 2019-10-06 alle 13.0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84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5322" y="734451"/>
            <a:ext cx="668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MAJIS-IR Spot </a:t>
            </a:r>
            <a:r>
              <a:rPr lang="it-IT" sz="2400" b="1" dirty="0" err="1" smtClean="0">
                <a:solidFill>
                  <a:schemeClr val="bg1"/>
                </a:solidFill>
              </a:rPr>
              <a:t>diagram</a:t>
            </a:r>
            <a:r>
              <a:rPr lang="it-IT" sz="2400" b="1" dirty="0" smtClean="0">
                <a:solidFill>
                  <a:schemeClr val="bg1"/>
                </a:solidFill>
              </a:rPr>
              <a:t> and MTF </a:t>
            </a:r>
            <a:r>
              <a:rPr lang="it-IT" sz="2400" b="1" dirty="0" err="1" smtClean="0">
                <a:solidFill>
                  <a:schemeClr val="bg1"/>
                </a:solidFill>
              </a:rPr>
              <a:t>at</a:t>
            </a:r>
            <a:r>
              <a:rPr lang="it-IT" sz="2400" b="1" dirty="0" smtClean="0">
                <a:solidFill>
                  <a:schemeClr val="bg1"/>
                </a:solidFill>
              </a:rPr>
              <a:t> 3.895 µm </a:t>
            </a:r>
          </a:p>
        </p:txBody>
      </p:sp>
      <p:pic>
        <p:nvPicPr>
          <p:cNvPr id="3" name="Immagine 2" descr="Schermata 2019-10-06 alle 13.0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5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2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5322" y="734451"/>
            <a:ext cx="651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MAJIS-IR Spot </a:t>
            </a:r>
            <a:r>
              <a:rPr lang="it-IT" sz="2400" b="1" dirty="0" err="1" smtClean="0">
                <a:solidFill>
                  <a:schemeClr val="bg1"/>
                </a:solidFill>
              </a:rPr>
              <a:t>diagram</a:t>
            </a:r>
            <a:r>
              <a:rPr lang="it-IT" sz="2400" b="1" dirty="0" smtClean="0">
                <a:solidFill>
                  <a:schemeClr val="bg1"/>
                </a:solidFill>
              </a:rPr>
              <a:t> and MTF </a:t>
            </a:r>
            <a:r>
              <a:rPr lang="it-IT" sz="2400" b="1" dirty="0" err="1" smtClean="0">
                <a:solidFill>
                  <a:schemeClr val="bg1"/>
                </a:solidFill>
              </a:rPr>
              <a:t>at</a:t>
            </a:r>
            <a:r>
              <a:rPr lang="it-IT" sz="2400" b="1" dirty="0" smtClean="0">
                <a:solidFill>
                  <a:schemeClr val="bg1"/>
                </a:solidFill>
              </a:rPr>
              <a:t> 5.54 µm </a:t>
            </a:r>
          </a:p>
        </p:txBody>
      </p:sp>
      <p:pic>
        <p:nvPicPr>
          <p:cNvPr id="2" name="Immagine 1" descr="Schermata 2019-10-06 alle 13.0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6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533400" y="1143000"/>
            <a:ext cx="8136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Characterization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Mapping</a:t>
            </a:r>
            <a:r>
              <a:rPr lang="it-IT" sz="2400" b="1" dirty="0" smtClean="0"/>
              <a:t> of Satellite </a:t>
            </a:r>
            <a:r>
              <a:rPr lang="it-IT" sz="2400" b="1" dirty="0" err="1" smtClean="0"/>
              <a:t>composition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			</a:t>
            </a:r>
            <a:r>
              <a:rPr lang="it-IT" sz="2400" b="1" dirty="0" err="1" smtClean="0"/>
              <a:t>Icy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materials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2400" y="1905000"/>
            <a:ext cx="8839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Water </a:t>
            </a:r>
            <a:r>
              <a:rPr lang="it-IT" b="1" dirty="0" err="1"/>
              <a:t>ice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dominant</a:t>
            </a:r>
            <a:r>
              <a:rPr lang="it-IT" dirty="0"/>
              <a:t> component of the </a:t>
            </a:r>
            <a:r>
              <a:rPr lang="it-IT" dirty="0" err="1"/>
              <a:t>surface</a:t>
            </a:r>
            <a:r>
              <a:rPr lang="it-IT" dirty="0"/>
              <a:t> of </a:t>
            </a:r>
            <a:r>
              <a:rPr lang="it-IT" dirty="0" err="1"/>
              <a:t>Ganymede</a:t>
            </a:r>
            <a:r>
              <a:rPr lang="it-IT" dirty="0"/>
              <a:t>, Europa and Callisto. </a:t>
            </a:r>
            <a:r>
              <a:rPr lang="it-IT" b="1" dirty="0"/>
              <a:t>CO2</a:t>
            </a:r>
            <a:r>
              <a:rPr lang="it-IT" dirty="0"/>
              <a:t> </a:t>
            </a:r>
            <a:r>
              <a:rPr lang="it-IT" dirty="0" err="1"/>
              <a:t>ice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on the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icy</a:t>
            </a:r>
            <a:r>
              <a:rPr lang="it-IT" dirty="0"/>
              <a:t> </a:t>
            </a:r>
            <a:r>
              <a:rPr lang="it-IT" dirty="0" err="1"/>
              <a:t>Galilean</a:t>
            </a:r>
            <a:r>
              <a:rPr lang="it-IT" dirty="0"/>
              <a:t> </a:t>
            </a:r>
            <a:r>
              <a:rPr lang="it-IT" dirty="0" err="1"/>
              <a:t>satellites</a:t>
            </a:r>
            <a:r>
              <a:rPr lang="it-IT" dirty="0"/>
              <a:t>, with </a:t>
            </a:r>
            <a:r>
              <a:rPr lang="it-IT" dirty="0" err="1"/>
              <a:t>increasing</a:t>
            </a:r>
            <a:r>
              <a:rPr lang="it-IT" dirty="0"/>
              <a:t> </a:t>
            </a:r>
            <a:r>
              <a:rPr lang="it-IT" dirty="0" err="1"/>
              <a:t>signature</a:t>
            </a:r>
            <a:r>
              <a:rPr lang="it-IT" dirty="0"/>
              <a:t> </a:t>
            </a:r>
            <a:r>
              <a:rPr lang="it-IT" dirty="0" err="1"/>
              <a:t>strengths</a:t>
            </a:r>
            <a:r>
              <a:rPr lang="it-IT" dirty="0"/>
              <a:t> </a:t>
            </a:r>
            <a:r>
              <a:rPr lang="it-IT" dirty="0" err="1"/>
              <a:t>moving</a:t>
            </a:r>
            <a:r>
              <a:rPr lang="it-IT" dirty="0"/>
              <a:t> </a:t>
            </a:r>
            <a:r>
              <a:rPr lang="it-IT" dirty="0" err="1"/>
              <a:t>outward</a:t>
            </a:r>
            <a:r>
              <a:rPr lang="it-IT" dirty="0"/>
              <a:t> from Europa to Callisto. The CO2 </a:t>
            </a:r>
            <a:r>
              <a:rPr lang="it-IT" dirty="0" err="1"/>
              <a:t>ice</a:t>
            </a:r>
            <a:r>
              <a:rPr lang="it-IT" dirty="0"/>
              <a:t> </a:t>
            </a:r>
            <a:r>
              <a:rPr lang="it-IT" dirty="0" err="1"/>
              <a:t>signatures</a:t>
            </a:r>
            <a:r>
              <a:rPr lang="it-IT" dirty="0"/>
              <a:t> are </a:t>
            </a:r>
            <a:r>
              <a:rPr lang="it-IT" dirty="0" err="1"/>
              <a:t>strongest</a:t>
            </a:r>
            <a:r>
              <a:rPr lang="it-IT" dirty="0"/>
              <a:t> on the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hemisphere</a:t>
            </a:r>
            <a:r>
              <a:rPr lang="it-IT" dirty="0"/>
              <a:t> of Europa (</a:t>
            </a:r>
            <a:r>
              <a:rPr lang="it-IT" dirty="0" err="1"/>
              <a:t>Smythe</a:t>
            </a:r>
            <a:r>
              <a:rPr lang="it-IT" dirty="0"/>
              <a:t> et al., 1998, </a:t>
            </a:r>
            <a:r>
              <a:rPr lang="it-IT" dirty="0" err="1"/>
              <a:t>McCord</a:t>
            </a:r>
            <a:r>
              <a:rPr lang="it-IT" dirty="0"/>
              <a:t> et al., 1998a; Hansen and </a:t>
            </a:r>
            <a:r>
              <a:rPr lang="it-IT" dirty="0" err="1"/>
              <a:t>McCord</a:t>
            </a:r>
            <a:r>
              <a:rPr lang="it-IT" dirty="0"/>
              <a:t>, 2009), in the dark </a:t>
            </a:r>
            <a:r>
              <a:rPr lang="it-IT" i="1" dirty="0" err="1"/>
              <a:t>regiones</a:t>
            </a:r>
            <a:r>
              <a:rPr lang="it-IT" i="1" dirty="0"/>
              <a:t> </a:t>
            </a:r>
            <a:r>
              <a:rPr lang="it-IT" dirty="0"/>
              <a:t>of </a:t>
            </a:r>
            <a:r>
              <a:rPr lang="it-IT" dirty="0" err="1"/>
              <a:t>Ganymede</a:t>
            </a:r>
            <a:r>
              <a:rPr lang="it-IT" dirty="0"/>
              <a:t> (</a:t>
            </a:r>
            <a:r>
              <a:rPr lang="it-IT" dirty="0" err="1"/>
              <a:t>Hibbits</a:t>
            </a:r>
            <a:r>
              <a:rPr lang="it-IT" dirty="0"/>
              <a:t> et al., 2009) and in impact </a:t>
            </a:r>
            <a:r>
              <a:rPr lang="it-IT" dirty="0" err="1"/>
              <a:t>features</a:t>
            </a:r>
            <a:r>
              <a:rPr lang="it-IT" dirty="0"/>
              <a:t> (</a:t>
            </a:r>
            <a:r>
              <a:rPr lang="it-IT" dirty="0" err="1"/>
              <a:t>basins</a:t>
            </a:r>
            <a:r>
              <a:rPr lang="it-IT" dirty="0"/>
              <a:t> and </a:t>
            </a:r>
            <a:r>
              <a:rPr lang="it-IT" dirty="0" err="1"/>
              <a:t>craters</a:t>
            </a:r>
            <a:r>
              <a:rPr lang="it-IT" dirty="0"/>
              <a:t>) on Callisto (</a:t>
            </a:r>
            <a:r>
              <a:rPr lang="it-IT" dirty="0" err="1"/>
              <a:t>Hibbits</a:t>
            </a:r>
            <a:r>
              <a:rPr lang="it-IT" dirty="0"/>
              <a:t> et al., 2002).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therefore</a:t>
            </a:r>
            <a:r>
              <a:rPr lang="it-IT" dirty="0"/>
              <a:t> be </a:t>
            </a:r>
            <a:r>
              <a:rPr lang="it-IT" dirty="0" err="1"/>
              <a:t>involved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radiolysis</a:t>
            </a:r>
            <a:r>
              <a:rPr lang="it-IT" dirty="0"/>
              <a:t> of dark </a:t>
            </a:r>
            <a:r>
              <a:rPr lang="it-IT" dirty="0" err="1"/>
              <a:t>carbonaceous</a:t>
            </a:r>
            <a:r>
              <a:rPr lang="it-IT" dirty="0"/>
              <a:t> </a:t>
            </a:r>
            <a:r>
              <a:rPr lang="it-IT" dirty="0" err="1"/>
              <a:t>meteoritic</a:t>
            </a:r>
            <a:r>
              <a:rPr lang="it-IT" dirty="0"/>
              <a:t> </a:t>
            </a:r>
            <a:r>
              <a:rPr lang="it-IT" dirty="0" err="1"/>
              <a:t>deposits</a:t>
            </a:r>
            <a:r>
              <a:rPr lang="it-IT" dirty="0"/>
              <a:t>. </a:t>
            </a:r>
            <a:r>
              <a:rPr lang="it-IT" b="1" dirty="0"/>
              <a:t>Solid O2 </a:t>
            </a:r>
            <a:r>
              <a:rPr lang="it-IT" dirty="0"/>
              <a:t>(Spencer et al., 1995) and </a:t>
            </a:r>
            <a:r>
              <a:rPr lang="it-IT" b="1" dirty="0" err="1"/>
              <a:t>solid</a:t>
            </a:r>
            <a:r>
              <a:rPr lang="it-IT" b="1" dirty="0"/>
              <a:t> O3 </a:t>
            </a:r>
            <a:r>
              <a:rPr lang="it-IT" dirty="0"/>
              <a:t>(</a:t>
            </a:r>
            <a:r>
              <a:rPr lang="it-IT" dirty="0" err="1"/>
              <a:t>Noll</a:t>
            </a:r>
            <a:r>
              <a:rPr lang="it-IT" dirty="0"/>
              <a:t> et al., 1996) are </a:t>
            </a:r>
            <a:r>
              <a:rPr lang="it-IT" dirty="0" err="1"/>
              <a:t>present</a:t>
            </a:r>
            <a:r>
              <a:rPr lang="it-IT" dirty="0"/>
              <a:t> on the </a:t>
            </a:r>
            <a:r>
              <a:rPr lang="it-IT" dirty="0" err="1"/>
              <a:t>trailing</a:t>
            </a:r>
            <a:r>
              <a:rPr lang="it-IT" dirty="0"/>
              <a:t> </a:t>
            </a:r>
            <a:r>
              <a:rPr lang="it-IT" dirty="0" err="1"/>
              <a:t>hemisphere</a:t>
            </a:r>
            <a:r>
              <a:rPr lang="it-IT" dirty="0"/>
              <a:t> of </a:t>
            </a:r>
            <a:r>
              <a:rPr lang="it-IT" dirty="0" err="1"/>
              <a:t>Ganymede</a:t>
            </a:r>
            <a:r>
              <a:rPr lang="it-IT" dirty="0"/>
              <a:t>, with </a:t>
            </a:r>
            <a:r>
              <a:rPr lang="it-IT" dirty="0" err="1"/>
              <a:t>stronger</a:t>
            </a:r>
            <a:r>
              <a:rPr lang="it-IT" dirty="0"/>
              <a:t> </a:t>
            </a:r>
            <a:r>
              <a:rPr lang="it-IT" dirty="0" err="1"/>
              <a:t>signatures</a:t>
            </a:r>
            <a:r>
              <a:rPr lang="it-IT" dirty="0"/>
              <a:t> of O3 </a:t>
            </a:r>
            <a:r>
              <a:rPr lang="it-IT" dirty="0" err="1"/>
              <a:t>at</a:t>
            </a:r>
            <a:r>
              <a:rPr lang="it-IT" dirty="0"/>
              <a:t> high </a:t>
            </a:r>
            <a:r>
              <a:rPr lang="it-IT" dirty="0" err="1"/>
              <a:t>latitudes</a:t>
            </a:r>
            <a:r>
              <a:rPr lang="it-IT" dirty="0"/>
              <a:t> (Hendrix et al., 1999), so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exogenic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ionic</a:t>
            </a:r>
            <a:r>
              <a:rPr lang="it-IT" dirty="0"/>
              <a:t> </a:t>
            </a:r>
            <a:r>
              <a:rPr lang="it-IT" dirty="0" err="1"/>
              <a:t>bombardment</a:t>
            </a:r>
            <a:r>
              <a:rPr lang="it-IT" dirty="0"/>
              <a:t> of the </a:t>
            </a:r>
            <a:r>
              <a:rPr lang="it-IT" dirty="0" err="1"/>
              <a:t>icy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are </a:t>
            </a:r>
            <a:r>
              <a:rPr lang="it-IT" dirty="0" err="1"/>
              <a:t>likely</a:t>
            </a:r>
            <a:r>
              <a:rPr lang="it-IT" dirty="0"/>
              <a:t> to play a major </a:t>
            </a:r>
            <a:r>
              <a:rPr lang="it-IT" dirty="0" err="1"/>
              <a:t>role</a:t>
            </a:r>
            <a:r>
              <a:rPr lang="it-IT" dirty="0"/>
              <a:t>. </a:t>
            </a:r>
            <a:r>
              <a:rPr lang="it-IT" b="1" dirty="0"/>
              <a:t>SO2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on Callisto with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variability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global and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scales</a:t>
            </a:r>
            <a:r>
              <a:rPr lang="it-IT" dirty="0"/>
              <a:t> (</a:t>
            </a:r>
            <a:r>
              <a:rPr lang="it-IT" dirty="0" err="1"/>
              <a:t>Hibbits</a:t>
            </a:r>
            <a:r>
              <a:rPr lang="it-IT" dirty="0"/>
              <a:t> et al., 2000). On Europa, SO2 </a:t>
            </a:r>
            <a:r>
              <a:rPr lang="it-IT" dirty="0" err="1"/>
              <a:t>concentration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highest</a:t>
            </a:r>
            <a:r>
              <a:rPr lang="it-IT" dirty="0"/>
              <a:t> on the </a:t>
            </a:r>
            <a:r>
              <a:rPr lang="it-IT" dirty="0" err="1"/>
              <a:t>trailing</a:t>
            </a:r>
            <a:r>
              <a:rPr lang="it-IT" dirty="0"/>
              <a:t> </a:t>
            </a:r>
            <a:r>
              <a:rPr lang="it-IT" dirty="0" err="1"/>
              <a:t>hemisphere</a:t>
            </a:r>
            <a:r>
              <a:rPr lang="it-IT" dirty="0"/>
              <a:t> (Hendrix et al., 1998, 2011). An </a:t>
            </a:r>
            <a:r>
              <a:rPr lang="it-IT" dirty="0" err="1"/>
              <a:t>exogenic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(</a:t>
            </a:r>
            <a:r>
              <a:rPr lang="it-IT" dirty="0" err="1"/>
              <a:t>implantation</a:t>
            </a:r>
            <a:r>
              <a:rPr lang="it-IT" dirty="0"/>
              <a:t> of </a:t>
            </a:r>
            <a:r>
              <a:rPr lang="it-IT" dirty="0" err="1"/>
              <a:t>sulfur</a:t>
            </a:r>
            <a:r>
              <a:rPr lang="it-IT" dirty="0"/>
              <a:t> </a:t>
            </a:r>
            <a:r>
              <a:rPr lang="it-IT" dirty="0" err="1"/>
              <a:t>ions</a:t>
            </a:r>
            <a:r>
              <a:rPr lang="it-IT" dirty="0"/>
              <a:t> from </a:t>
            </a:r>
            <a:r>
              <a:rPr lang="it-IT" dirty="0" err="1"/>
              <a:t>Io’s</a:t>
            </a:r>
            <a:r>
              <a:rPr lang="it-IT" dirty="0"/>
              <a:t> plasma </a:t>
            </a:r>
            <a:r>
              <a:rPr lang="it-IT" dirty="0" err="1"/>
              <a:t>torus</a:t>
            </a:r>
            <a:r>
              <a:rPr lang="it-IT" dirty="0"/>
              <a:t>, Lane et al., 1981)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supported</a:t>
            </a:r>
            <a:r>
              <a:rPr lang="it-IT" dirty="0"/>
              <a:t> by </a:t>
            </a: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simulations</a:t>
            </a:r>
            <a:r>
              <a:rPr lang="it-IT" dirty="0"/>
              <a:t> (</a:t>
            </a:r>
            <a:r>
              <a:rPr lang="it-IT" dirty="0" err="1"/>
              <a:t>Strazzulla</a:t>
            </a:r>
            <a:r>
              <a:rPr lang="it-IT" dirty="0"/>
              <a:t> et al., 2007). </a:t>
            </a:r>
          </a:p>
        </p:txBody>
      </p:sp>
    </p:spTree>
    <p:extLst>
      <p:ext uri="{BB962C8B-B14F-4D97-AF65-F5344CB8AC3E}">
        <p14:creationId xmlns:p14="http://schemas.microsoft.com/office/powerpoint/2010/main" val="300840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JUICE - MAJIS – STM#5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533400" y="1074003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Characterization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Mapping</a:t>
            </a:r>
            <a:r>
              <a:rPr lang="it-IT" sz="2400" b="1" dirty="0" smtClean="0"/>
              <a:t> of Satellite </a:t>
            </a:r>
            <a:r>
              <a:rPr lang="it-IT" sz="2400" b="1" dirty="0" err="1" smtClean="0"/>
              <a:t>composition</a:t>
            </a:r>
            <a:endParaRPr lang="it-IT" sz="2400" b="1" dirty="0" smtClean="0"/>
          </a:p>
          <a:p>
            <a:pPr algn="ctr"/>
            <a:r>
              <a:rPr lang="it-IT" sz="2400" b="1" dirty="0"/>
              <a:t> </a:t>
            </a:r>
            <a:r>
              <a:rPr lang="it-IT" sz="2400" b="1" dirty="0" smtClean="0"/>
              <a:t>     </a:t>
            </a:r>
            <a:r>
              <a:rPr lang="it-IT" sz="2400" b="1" dirty="0" err="1" smtClean="0"/>
              <a:t>Hydrated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compounds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Acids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Organic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Matter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2400" y="1937296"/>
            <a:ext cx="89154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err="1"/>
              <a:t>Hydrated</a:t>
            </a:r>
            <a:r>
              <a:rPr lang="it-IT" sz="1700" b="1" dirty="0"/>
              <a:t> </a:t>
            </a:r>
            <a:r>
              <a:rPr lang="it-IT" sz="1700" b="1" dirty="0" err="1"/>
              <a:t>compounds</a:t>
            </a:r>
            <a:r>
              <a:rPr lang="it-IT" sz="1700" b="1" dirty="0"/>
              <a:t> </a:t>
            </a:r>
            <a:r>
              <a:rPr lang="it-IT" sz="1700" dirty="0" err="1"/>
              <a:t>have</a:t>
            </a:r>
            <a:r>
              <a:rPr lang="it-IT" sz="1700" dirty="0"/>
              <a:t> </a:t>
            </a:r>
            <a:r>
              <a:rPr lang="it-IT" sz="1700" dirty="0" err="1"/>
              <a:t>been</a:t>
            </a:r>
            <a:r>
              <a:rPr lang="it-IT" sz="1700" dirty="0"/>
              <a:t> </a:t>
            </a:r>
            <a:r>
              <a:rPr lang="it-IT" sz="1700" dirty="0" err="1"/>
              <a:t>identified</a:t>
            </a:r>
            <a:r>
              <a:rPr lang="it-IT" sz="1700" dirty="0"/>
              <a:t> on the </a:t>
            </a:r>
            <a:r>
              <a:rPr lang="it-IT" sz="1700" dirty="0" err="1"/>
              <a:t>icy</a:t>
            </a:r>
            <a:r>
              <a:rPr lang="it-IT" sz="1700" dirty="0"/>
              <a:t> </a:t>
            </a:r>
            <a:r>
              <a:rPr lang="it-IT" sz="1700" dirty="0" err="1"/>
              <a:t>Galilean</a:t>
            </a:r>
            <a:r>
              <a:rPr lang="it-IT" sz="1700" dirty="0"/>
              <a:t> </a:t>
            </a:r>
            <a:r>
              <a:rPr lang="it-IT" sz="1700" dirty="0" err="1"/>
              <a:t>satellites</a:t>
            </a:r>
            <a:r>
              <a:rPr lang="it-IT" sz="1700" dirty="0"/>
              <a:t>, with the </a:t>
            </a:r>
            <a:r>
              <a:rPr lang="it-IT" sz="1700" dirty="0" err="1"/>
              <a:t>largest</a:t>
            </a:r>
            <a:r>
              <a:rPr lang="it-IT" sz="1700" dirty="0"/>
              <a:t> </a:t>
            </a:r>
            <a:r>
              <a:rPr lang="it-IT" sz="1700" dirty="0" err="1"/>
              <a:t>concentrations</a:t>
            </a:r>
            <a:r>
              <a:rPr lang="it-IT" sz="1700" dirty="0"/>
              <a:t> </a:t>
            </a:r>
            <a:r>
              <a:rPr lang="it-IT" sz="1700" dirty="0" err="1"/>
              <a:t>matching</a:t>
            </a:r>
            <a:r>
              <a:rPr lang="it-IT" sz="1700" dirty="0"/>
              <a:t> the dark </a:t>
            </a:r>
            <a:r>
              <a:rPr lang="it-IT" sz="1700" dirty="0" err="1"/>
              <a:t>regions</a:t>
            </a:r>
            <a:r>
              <a:rPr lang="it-IT" sz="1700" dirty="0"/>
              <a:t> (</a:t>
            </a:r>
            <a:r>
              <a:rPr lang="it-IT" sz="1700" dirty="0" err="1"/>
              <a:t>McCord</a:t>
            </a:r>
            <a:r>
              <a:rPr lang="it-IT" sz="1700" dirty="0"/>
              <a:t> et al., 1998b, 1999). </a:t>
            </a:r>
            <a:r>
              <a:rPr lang="it-IT" sz="1700" dirty="0" err="1"/>
              <a:t>When</a:t>
            </a:r>
            <a:r>
              <a:rPr lang="it-IT" sz="1700" dirty="0"/>
              <a:t> </a:t>
            </a:r>
            <a:r>
              <a:rPr lang="it-IT" sz="1700" dirty="0" err="1"/>
              <a:t>deriving</a:t>
            </a:r>
            <a:r>
              <a:rPr lang="it-IT" sz="1700" dirty="0"/>
              <a:t> </a:t>
            </a:r>
            <a:r>
              <a:rPr lang="it-IT" sz="1700" dirty="0" err="1"/>
              <a:t>compositional</a:t>
            </a:r>
            <a:r>
              <a:rPr lang="it-IT" sz="1700" dirty="0"/>
              <a:t> </a:t>
            </a:r>
            <a:r>
              <a:rPr lang="it-IT" sz="1700" dirty="0" err="1"/>
              <a:t>constraints</a:t>
            </a:r>
            <a:r>
              <a:rPr lang="it-IT" sz="1700" dirty="0"/>
              <a:t>, </a:t>
            </a:r>
            <a:r>
              <a:rPr lang="it-IT" sz="1700" dirty="0" err="1"/>
              <a:t>one</a:t>
            </a:r>
            <a:r>
              <a:rPr lang="it-IT" sz="1700" dirty="0"/>
              <a:t> </a:t>
            </a:r>
            <a:r>
              <a:rPr lang="it-IT" sz="1700" dirty="0" err="1"/>
              <a:t>has</a:t>
            </a:r>
            <a:r>
              <a:rPr lang="it-IT" sz="1700" dirty="0"/>
              <a:t> to take </a:t>
            </a:r>
            <a:r>
              <a:rPr lang="it-IT" sz="1700" dirty="0" err="1"/>
              <a:t>into</a:t>
            </a:r>
            <a:r>
              <a:rPr lang="it-IT" sz="1700" dirty="0"/>
              <a:t> account the </a:t>
            </a:r>
            <a:r>
              <a:rPr lang="it-IT" sz="1700" dirty="0" err="1"/>
              <a:t>role</a:t>
            </a:r>
            <a:r>
              <a:rPr lang="it-IT" sz="1700" dirty="0"/>
              <a:t> of </a:t>
            </a:r>
            <a:r>
              <a:rPr lang="it-IT" sz="1700" dirty="0" err="1"/>
              <a:t>grain</a:t>
            </a:r>
            <a:r>
              <a:rPr lang="it-IT" sz="1700" dirty="0"/>
              <a:t> </a:t>
            </a:r>
            <a:r>
              <a:rPr lang="it-IT" sz="1700" dirty="0" err="1"/>
              <a:t>size</a:t>
            </a:r>
            <a:r>
              <a:rPr lang="it-IT" sz="1700" dirty="0"/>
              <a:t> and temperature on </a:t>
            </a:r>
            <a:r>
              <a:rPr lang="it-IT" sz="1700" dirty="0" err="1"/>
              <a:t>spectral</a:t>
            </a:r>
            <a:r>
              <a:rPr lang="it-IT" sz="1700" dirty="0"/>
              <a:t> </a:t>
            </a:r>
            <a:r>
              <a:rPr lang="it-IT" sz="1700" dirty="0" err="1"/>
              <a:t>features</a:t>
            </a:r>
            <a:r>
              <a:rPr lang="it-IT" sz="1700" dirty="0"/>
              <a:t> of </a:t>
            </a:r>
            <a:r>
              <a:rPr lang="it-IT" sz="1700" dirty="0" err="1"/>
              <a:t>hydrated</a:t>
            </a:r>
            <a:r>
              <a:rPr lang="it-IT" sz="1700" dirty="0"/>
              <a:t> </a:t>
            </a:r>
            <a:r>
              <a:rPr lang="it-IT" sz="1700" dirty="0" err="1"/>
              <a:t>salt</a:t>
            </a:r>
            <a:r>
              <a:rPr lang="it-IT" sz="1700" dirty="0"/>
              <a:t> </a:t>
            </a:r>
            <a:r>
              <a:rPr lang="it-IT" sz="1700" dirty="0" err="1"/>
              <a:t>minerals</a:t>
            </a:r>
            <a:r>
              <a:rPr lang="it-IT" sz="1700" dirty="0"/>
              <a:t> (e.g. Dalton, 2003, Dalton et al., 2005, De Angelis et al., 2017). </a:t>
            </a:r>
            <a:r>
              <a:rPr lang="it-IT" sz="1700" dirty="0" err="1"/>
              <a:t>Hydrated</a:t>
            </a:r>
            <a:r>
              <a:rPr lang="it-IT" sz="1700" dirty="0"/>
              <a:t> </a:t>
            </a:r>
            <a:r>
              <a:rPr lang="it-IT" sz="1700" dirty="0" err="1"/>
              <a:t>salt</a:t>
            </a:r>
            <a:r>
              <a:rPr lang="it-IT" sz="1700" dirty="0"/>
              <a:t> </a:t>
            </a:r>
            <a:r>
              <a:rPr lang="it-IT" sz="1700" dirty="0" err="1"/>
              <a:t>minerals</a:t>
            </a:r>
            <a:r>
              <a:rPr lang="it-IT" sz="1700" dirty="0"/>
              <a:t> </a:t>
            </a:r>
            <a:r>
              <a:rPr lang="it-IT" sz="1700" dirty="0" err="1"/>
              <a:t>enriched</a:t>
            </a:r>
            <a:r>
              <a:rPr lang="it-IT" sz="1700" dirty="0"/>
              <a:t> in </a:t>
            </a:r>
            <a:r>
              <a:rPr lang="it-IT" sz="1700" b="1" dirty="0"/>
              <a:t>Mg</a:t>
            </a:r>
            <a:r>
              <a:rPr lang="it-IT" sz="1700" dirty="0"/>
              <a:t> and </a:t>
            </a:r>
            <a:r>
              <a:rPr lang="it-IT" sz="1700" b="1" dirty="0"/>
              <a:t>Ca</a:t>
            </a:r>
            <a:r>
              <a:rPr lang="it-IT" sz="1700" dirty="0"/>
              <a:t> </a:t>
            </a:r>
            <a:r>
              <a:rPr lang="it-IT" sz="1700" dirty="0" err="1"/>
              <a:t>could</a:t>
            </a:r>
            <a:r>
              <a:rPr lang="it-IT" sz="1700" dirty="0"/>
              <a:t> </a:t>
            </a:r>
            <a:r>
              <a:rPr lang="it-IT" sz="1700" dirty="0" err="1"/>
              <a:t>have</a:t>
            </a:r>
            <a:r>
              <a:rPr lang="it-IT" sz="1700" dirty="0"/>
              <a:t> an </a:t>
            </a:r>
            <a:r>
              <a:rPr lang="it-IT" sz="1700" dirty="0" err="1"/>
              <a:t>endogenic</a:t>
            </a:r>
            <a:r>
              <a:rPr lang="it-IT" sz="1700" dirty="0"/>
              <a:t> </a:t>
            </a:r>
            <a:r>
              <a:rPr lang="it-IT" sz="1700" dirty="0" err="1"/>
              <a:t>origin</a:t>
            </a:r>
            <a:r>
              <a:rPr lang="it-IT" sz="1700" dirty="0"/>
              <a:t>, in line with the </a:t>
            </a:r>
            <a:r>
              <a:rPr lang="it-IT" sz="1700" dirty="0" err="1"/>
              <a:t>formation</a:t>
            </a:r>
            <a:r>
              <a:rPr lang="it-IT" sz="1700" dirty="0"/>
              <a:t> </a:t>
            </a:r>
            <a:r>
              <a:rPr lang="it-IT" sz="1700" dirty="0" err="1"/>
              <a:t>models</a:t>
            </a:r>
            <a:r>
              <a:rPr lang="it-IT" sz="1700" dirty="0"/>
              <a:t> of Europa and </a:t>
            </a:r>
            <a:r>
              <a:rPr lang="it-IT" sz="1700" dirty="0" err="1"/>
              <a:t>Ganymede</a:t>
            </a:r>
            <a:r>
              <a:rPr lang="it-IT" sz="1700" dirty="0"/>
              <a:t> (</a:t>
            </a:r>
            <a:r>
              <a:rPr lang="it-IT" sz="1700" dirty="0" err="1"/>
              <a:t>McCord</a:t>
            </a:r>
            <a:r>
              <a:rPr lang="it-IT" sz="1700" dirty="0"/>
              <a:t> et al., </a:t>
            </a:r>
            <a:r>
              <a:rPr lang="it-IT" sz="1700" dirty="0" smtClean="0"/>
              <a:t>2002</a:t>
            </a:r>
            <a:r>
              <a:rPr lang="it-IT" sz="1700" dirty="0"/>
              <a:t>, </a:t>
            </a:r>
            <a:r>
              <a:rPr lang="it-IT" sz="1700" dirty="0" smtClean="0"/>
              <a:t>Dalton </a:t>
            </a:r>
            <a:r>
              <a:rPr lang="it-IT" sz="1700" dirty="0"/>
              <a:t>et al., 2005). </a:t>
            </a:r>
            <a:r>
              <a:rPr lang="it-IT" sz="1700" dirty="0" err="1"/>
              <a:t>Exogenic</a:t>
            </a:r>
            <a:r>
              <a:rPr lang="it-IT" sz="1700" dirty="0"/>
              <a:t> </a:t>
            </a:r>
            <a:r>
              <a:rPr lang="it-IT" sz="1700" dirty="0" err="1"/>
              <a:t>processes</a:t>
            </a:r>
            <a:r>
              <a:rPr lang="it-IT" sz="1700" dirty="0"/>
              <a:t> </a:t>
            </a:r>
            <a:r>
              <a:rPr lang="it-IT" sz="1700" dirty="0" err="1"/>
              <a:t>have</a:t>
            </a:r>
            <a:r>
              <a:rPr lang="it-IT" sz="1700" dirty="0"/>
              <a:t> </a:t>
            </a:r>
            <a:r>
              <a:rPr lang="it-IT" sz="1700" dirty="0" err="1"/>
              <a:t>been</a:t>
            </a:r>
            <a:r>
              <a:rPr lang="it-IT" sz="1700" dirty="0"/>
              <a:t> </a:t>
            </a:r>
            <a:r>
              <a:rPr lang="it-IT" sz="1700" dirty="0" err="1"/>
              <a:t>proposed</a:t>
            </a:r>
            <a:r>
              <a:rPr lang="it-IT" sz="1700" dirty="0"/>
              <a:t> for </a:t>
            </a:r>
            <a:r>
              <a:rPr lang="it-IT" sz="1700" dirty="0" err="1"/>
              <a:t>hydrated</a:t>
            </a:r>
            <a:r>
              <a:rPr lang="it-IT" sz="1700" dirty="0"/>
              <a:t> </a:t>
            </a:r>
            <a:r>
              <a:rPr lang="it-IT" sz="1700" dirty="0" err="1"/>
              <a:t>sulphuric</a:t>
            </a:r>
            <a:r>
              <a:rPr lang="it-IT" sz="1700" dirty="0"/>
              <a:t> acid (</a:t>
            </a:r>
            <a:r>
              <a:rPr lang="it-IT" sz="1700" dirty="0" err="1"/>
              <a:t>Carlson</a:t>
            </a:r>
            <a:r>
              <a:rPr lang="it-IT" sz="1700" dirty="0"/>
              <a:t> et al., 1999b). The </a:t>
            </a:r>
            <a:r>
              <a:rPr lang="it-IT" sz="1700" dirty="0" err="1"/>
              <a:t>presence</a:t>
            </a:r>
            <a:r>
              <a:rPr lang="it-IT" sz="1700" dirty="0"/>
              <a:t> of </a:t>
            </a:r>
            <a:r>
              <a:rPr lang="it-IT" sz="1700" b="1" dirty="0"/>
              <a:t>Mg-</a:t>
            </a:r>
            <a:r>
              <a:rPr lang="it-IT" sz="1700" b="1" dirty="0" err="1"/>
              <a:t>bearing</a:t>
            </a:r>
            <a:r>
              <a:rPr lang="it-IT" sz="1700" b="1" dirty="0"/>
              <a:t> </a:t>
            </a:r>
            <a:r>
              <a:rPr lang="it-IT" sz="1700" b="1" dirty="0" err="1"/>
              <a:t>chlorinated</a:t>
            </a:r>
            <a:r>
              <a:rPr lang="it-IT" sz="1700" b="1" dirty="0"/>
              <a:t> </a:t>
            </a:r>
            <a:r>
              <a:rPr lang="it-IT" sz="1700" b="1" dirty="0" err="1"/>
              <a:t>salts</a:t>
            </a:r>
            <a:r>
              <a:rPr lang="it-IT" sz="1700" b="1" dirty="0"/>
              <a:t> </a:t>
            </a:r>
            <a:r>
              <a:rPr lang="it-IT" sz="1700" dirty="0" err="1"/>
              <a:t>has</a:t>
            </a:r>
            <a:r>
              <a:rPr lang="it-IT" sz="1700" dirty="0"/>
              <a:t> </a:t>
            </a:r>
            <a:r>
              <a:rPr lang="it-IT" sz="1700" dirty="0" err="1"/>
              <a:t>recently</a:t>
            </a:r>
            <a:r>
              <a:rPr lang="it-IT" sz="1700" dirty="0"/>
              <a:t> </a:t>
            </a:r>
            <a:r>
              <a:rPr lang="it-IT" sz="1700" dirty="0" err="1"/>
              <a:t>been</a:t>
            </a:r>
            <a:r>
              <a:rPr lang="it-IT" sz="1700" dirty="0"/>
              <a:t> </a:t>
            </a:r>
            <a:r>
              <a:rPr lang="it-IT" sz="1700" dirty="0" err="1"/>
              <a:t>supported</a:t>
            </a:r>
            <a:r>
              <a:rPr lang="it-IT" sz="1700" dirty="0"/>
              <a:t> by </a:t>
            </a:r>
            <a:r>
              <a:rPr lang="it-IT" sz="1700" dirty="0" err="1"/>
              <a:t>spectroscopic</a:t>
            </a:r>
            <a:r>
              <a:rPr lang="it-IT" sz="1700" dirty="0"/>
              <a:t> </a:t>
            </a:r>
            <a:r>
              <a:rPr lang="it-IT" sz="1700" dirty="0" err="1"/>
              <a:t>observations</a:t>
            </a:r>
            <a:r>
              <a:rPr lang="it-IT" sz="1700" dirty="0"/>
              <a:t> in the </a:t>
            </a:r>
            <a:r>
              <a:rPr lang="it-IT" sz="1700" dirty="0" err="1"/>
              <a:t>near</a:t>
            </a:r>
            <a:r>
              <a:rPr lang="it-IT" sz="1700" dirty="0"/>
              <a:t>-IR with the VLT (</a:t>
            </a:r>
            <a:r>
              <a:rPr lang="it-IT" sz="1700" dirty="0" err="1"/>
              <a:t>Ligier</a:t>
            </a:r>
            <a:r>
              <a:rPr lang="it-IT" sz="1700" dirty="0"/>
              <a:t> et al., 2016)</a:t>
            </a:r>
            <a:r>
              <a:rPr lang="it-IT" sz="1700" dirty="0" smtClean="0"/>
              <a:t>.</a:t>
            </a:r>
          </a:p>
          <a:p>
            <a:r>
              <a:rPr lang="it-IT" sz="1700" dirty="0" smtClean="0"/>
              <a:t> </a:t>
            </a:r>
            <a:r>
              <a:rPr lang="it-IT" sz="1700" dirty="0"/>
              <a:t>The </a:t>
            </a:r>
            <a:r>
              <a:rPr lang="it-IT" sz="1700" dirty="0" err="1"/>
              <a:t>detection</a:t>
            </a:r>
            <a:r>
              <a:rPr lang="it-IT" sz="1700" dirty="0"/>
              <a:t> and </a:t>
            </a:r>
            <a:r>
              <a:rPr lang="it-IT" sz="1700" dirty="0" err="1"/>
              <a:t>characterization</a:t>
            </a:r>
            <a:r>
              <a:rPr lang="it-IT" sz="1700" dirty="0"/>
              <a:t> of </a:t>
            </a:r>
            <a:r>
              <a:rPr lang="it-IT" sz="1700" b="1" dirty="0" err="1"/>
              <a:t>organic</a:t>
            </a:r>
            <a:r>
              <a:rPr lang="it-IT" sz="1700" b="1" dirty="0"/>
              <a:t> </a:t>
            </a:r>
            <a:r>
              <a:rPr lang="it-IT" sz="1700" b="1" dirty="0" err="1"/>
              <a:t>compounds</a:t>
            </a:r>
            <a:r>
              <a:rPr lang="it-IT" sz="1700" b="1" dirty="0"/>
              <a:t> </a:t>
            </a:r>
            <a:r>
              <a:rPr lang="it-IT" sz="1700" dirty="0"/>
              <a:t>and </a:t>
            </a:r>
            <a:r>
              <a:rPr lang="it-IT" sz="1700" dirty="0" err="1"/>
              <a:t>related</a:t>
            </a:r>
            <a:r>
              <a:rPr lang="it-IT" sz="1700" dirty="0"/>
              <a:t> </a:t>
            </a:r>
            <a:r>
              <a:rPr lang="it-IT" sz="1700" dirty="0" err="1"/>
              <a:t>products</a:t>
            </a:r>
            <a:r>
              <a:rPr lang="it-IT" sz="1700" dirty="0"/>
              <a:t> </a:t>
            </a:r>
            <a:r>
              <a:rPr lang="it-IT" sz="1700" dirty="0" smtClean="0"/>
              <a:t>(</a:t>
            </a:r>
            <a:r>
              <a:rPr lang="it-IT" sz="1700" dirty="0" err="1" smtClean="0"/>
              <a:t>carbonates</a:t>
            </a:r>
            <a:r>
              <a:rPr lang="it-IT" sz="1700" dirty="0" smtClean="0"/>
              <a:t>, </a:t>
            </a:r>
            <a:r>
              <a:rPr lang="it-IT" sz="1700" dirty="0" err="1" smtClean="0"/>
              <a:t>tholins</a:t>
            </a:r>
            <a:r>
              <a:rPr lang="it-IT" sz="1700" dirty="0" smtClean="0"/>
              <a:t>) </a:t>
            </a:r>
            <a:r>
              <a:rPr lang="it-IT" sz="1700" dirty="0" err="1" smtClean="0"/>
              <a:t>is</a:t>
            </a:r>
            <a:r>
              <a:rPr lang="it-IT" sz="1700" dirty="0" smtClean="0"/>
              <a:t> </a:t>
            </a:r>
            <a:r>
              <a:rPr lang="it-IT" sz="1700" dirty="0"/>
              <a:t>of </a:t>
            </a:r>
            <a:r>
              <a:rPr lang="it-IT" sz="1700" dirty="0" err="1"/>
              <a:t>clear</a:t>
            </a:r>
            <a:r>
              <a:rPr lang="it-IT" sz="1700" dirty="0"/>
              <a:t> </a:t>
            </a:r>
            <a:r>
              <a:rPr lang="it-IT" sz="1700" dirty="0" err="1"/>
              <a:t>interest</a:t>
            </a:r>
            <a:r>
              <a:rPr lang="it-IT" sz="1700" dirty="0"/>
              <a:t> for the </a:t>
            </a:r>
            <a:r>
              <a:rPr lang="it-IT" sz="1700" dirty="0" err="1"/>
              <a:t>exobiology</a:t>
            </a:r>
            <a:r>
              <a:rPr lang="it-IT" sz="1700" dirty="0"/>
              <a:t> </a:t>
            </a:r>
            <a:r>
              <a:rPr lang="it-IT" sz="1700" dirty="0" err="1"/>
              <a:t>objectives</a:t>
            </a:r>
            <a:r>
              <a:rPr lang="it-IT" sz="1700" dirty="0"/>
              <a:t> of the JUICE </a:t>
            </a:r>
            <a:r>
              <a:rPr lang="it-IT" sz="1700" dirty="0" err="1"/>
              <a:t>mission</a:t>
            </a:r>
            <a:r>
              <a:rPr lang="it-IT" sz="1700" dirty="0"/>
              <a:t>. </a:t>
            </a:r>
            <a:r>
              <a:rPr lang="it-IT" sz="1700" dirty="0" err="1"/>
              <a:t>Detections</a:t>
            </a:r>
            <a:r>
              <a:rPr lang="it-IT" sz="1700" dirty="0"/>
              <a:t> </a:t>
            </a:r>
            <a:r>
              <a:rPr lang="it-IT" sz="1700" dirty="0" err="1"/>
              <a:t>have</a:t>
            </a:r>
            <a:r>
              <a:rPr lang="it-IT" sz="1700" dirty="0"/>
              <a:t> </a:t>
            </a:r>
            <a:r>
              <a:rPr lang="it-IT" sz="1700" dirty="0" err="1"/>
              <a:t>been</a:t>
            </a:r>
            <a:r>
              <a:rPr lang="it-IT" sz="1700" dirty="0"/>
              <a:t> </a:t>
            </a:r>
            <a:r>
              <a:rPr lang="it-IT" sz="1700" dirty="0" err="1"/>
              <a:t>reported</a:t>
            </a:r>
            <a:r>
              <a:rPr lang="it-IT" sz="1700" dirty="0"/>
              <a:t> for </a:t>
            </a:r>
            <a:r>
              <a:rPr lang="it-IT" sz="1700" dirty="0" err="1"/>
              <a:t>Ganymede</a:t>
            </a:r>
            <a:r>
              <a:rPr lang="it-IT" sz="1700" dirty="0"/>
              <a:t> and Callisto (</a:t>
            </a:r>
            <a:r>
              <a:rPr lang="it-IT" sz="1700" dirty="0" err="1"/>
              <a:t>McCord</a:t>
            </a:r>
            <a:r>
              <a:rPr lang="it-IT" sz="1700" dirty="0"/>
              <a:t> et al., 1997, 1998; </a:t>
            </a:r>
            <a:r>
              <a:rPr lang="it-IT" sz="1700" dirty="0" err="1"/>
              <a:t>Hibbitts</a:t>
            </a:r>
            <a:r>
              <a:rPr lang="it-IT" sz="1700" dirty="0"/>
              <a:t> et al., 2003) </a:t>
            </a:r>
            <a:r>
              <a:rPr lang="it-IT" sz="1700" dirty="0" err="1"/>
              <a:t>while</a:t>
            </a:r>
            <a:r>
              <a:rPr lang="it-IT" sz="1700" dirty="0"/>
              <a:t> </a:t>
            </a:r>
            <a:r>
              <a:rPr lang="it-IT" sz="1700" dirty="0" err="1"/>
              <a:t>there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as</a:t>
            </a:r>
            <a:r>
              <a:rPr lang="it-IT" sz="1700" dirty="0"/>
              <a:t> </a:t>
            </a:r>
            <a:r>
              <a:rPr lang="it-IT" sz="1700" dirty="0" err="1"/>
              <a:t>yet</a:t>
            </a:r>
            <a:r>
              <a:rPr lang="it-IT" sz="1700" dirty="0"/>
              <a:t> no </a:t>
            </a:r>
            <a:r>
              <a:rPr lang="it-IT" sz="1700" dirty="0" err="1"/>
              <a:t>reliable</a:t>
            </a:r>
            <a:r>
              <a:rPr lang="it-IT" sz="1700" dirty="0"/>
              <a:t> </a:t>
            </a:r>
            <a:r>
              <a:rPr lang="it-IT" sz="1700" dirty="0" err="1"/>
              <a:t>detection</a:t>
            </a:r>
            <a:r>
              <a:rPr lang="it-IT" sz="1700" dirty="0"/>
              <a:t> of </a:t>
            </a:r>
            <a:r>
              <a:rPr lang="it-IT" sz="1700" dirty="0" err="1"/>
              <a:t>organic</a:t>
            </a:r>
            <a:r>
              <a:rPr lang="it-IT" sz="1700" dirty="0"/>
              <a:t> </a:t>
            </a:r>
            <a:r>
              <a:rPr lang="it-IT" sz="1700" dirty="0" err="1"/>
              <a:t>compounds</a:t>
            </a:r>
            <a:r>
              <a:rPr lang="it-IT" sz="1700" dirty="0"/>
              <a:t> on Europa, a prime candidate for </a:t>
            </a:r>
            <a:r>
              <a:rPr lang="it-IT" sz="1700" dirty="0" err="1"/>
              <a:t>exobiology</a:t>
            </a:r>
            <a:r>
              <a:rPr lang="it-IT" sz="1700" dirty="0"/>
              <a:t>. The </a:t>
            </a:r>
            <a:r>
              <a:rPr lang="it-IT" sz="1700" dirty="0" err="1"/>
              <a:t>spatial</a:t>
            </a:r>
            <a:r>
              <a:rPr lang="it-IT" sz="1700" dirty="0"/>
              <a:t> </a:t>
            </a:r>
            <a:r>
              <a:rPr lang="it-IT" sz="1700" dirty="0" err="1"/>
              <a:t>distribution</a:t>
            </a:r>
            <a:r>
              <a:rPr lang="it-IT" sz="1700" dirty="0"/>
              <a:t> of </a:t>
            </a:r>
            <a:r>
              <a:rPr lang="it-IT" sz="1700" dirty="0" err="1"/>
              <a:t>organic</a:t>
            </a:r>
            <a:r>
              <a:rPr lang="it-IT" sz="1700" dirty="0"/>
              <a:t> </a:t>
            </a:r>
            <a:r>
              <a:rPr lang="it-IT" sz="1700" dirty="0" err="1"/>
              <a:t>compounds</a:t>
            </a:r>
            <a:r>
              <a:rPr lang="it-IT" sz="1700" dirty="0"/>
              <a:t> </a:t>
            </a:r>
            <a:r>
              <a:rPr lang="it-IT" sz="1700" dirty="0" err="1"/>
              <a:t>which</a:t>
            </a:r>
            <a:r>
              <a:rPr lang="it-IT" sz="1700" dirty="0"/>
              <a:t> </a:t>
            </a:r>
            <a:r>
              <a:rPr lang="it-IT" sz="1700" dirty="0" err="1"/>
              <a:t>will</a:t>
            </a:r>
            <a:r>
              <a:rPr lang="it-IT" sz="1700" dirty="0"/>
              <a:t> be </a:t>
            </a:r>
            <a:r>
              <a:rPr lang="it-IT" sz="1700" dirty="0" err="1"/>
              <a:t>investigated</a:t>
            </a:r>
            <a:r>
              <a:rPr lang="it-IT" sz="1700" dirty="0"/>
              <a:t> by MAJIS </a:t>
            </a:r>
            <a:r>
              <a:rPr lang="it-IT" sz="1700" dirty="0" err="1"/>
              <a:t>will</a:t>
            </a:r>
            <a:r>
              <a:rPr lang="it-IT" sz="1700" dirty="0"/>
              <a:t> </a:t>
            </a:r>
            <a:r>
              <a:rPr lang="it-IT" sz="1700" dirty="0" err="1"/>
              <a:t>provide</a:t>
            </a:r>
            <a:r>
              <a:rPr lang="it-IT" sz="1700" dirty="0"/>
              <a:t> major </a:t>
            </a:r>
            <a:r>
              <a:rPr lang="it-IT" sz="1700" dirty="0" err="1"/>
              <a:t>clues</a:t>
            </a:r>
            <a:r>
              <a:rPr lang="it-IT" sz="1700" dirty="0"/>
              <a:t> on </a:t>
            </a:r>
            <a:r>
              <a:rPr lang="it-IT" sz="1700" dirty="0" err="1"/>
              <a:t>their</a:t>
            </a:r>
            <a:r>
              <a:rPr lang="it-IT" sz="1700" dirty="0"/>
              <a:t> </a:t>
            </a:r>
            <a:r>
              <a:rPr lang="it-IT" sz="1700" dirty="0" err="1"/>
              <a:t>endogenic</a:t>
            </a:r>
            <a:r>
              <a:rPr lang="it-IT" sz="1700" dirty="0"/>
              <a:t> or </a:t>
            </a:r>
            <a:r>
              <a:rPr lang="it-IT" sz="1700" dirty="0" err="1"/>
              <a:t>exogenic</a:t>
            </a:r>
            <a:r>
              <a:rPr lang="it-IT" sz="1700" dirty="0"/>
              <a:t> </a:t>
            </a:r>
            <a:r>
              <a:rPr lang="it-IT" sz="1700" dirty="0" err="1"/>
              <a:t>origin</a:t>
            </a:r>
            <a:r>
              <a:rPr lang="it-IT" sz="1700" dirty="0"/>
              <a:t> (e.g. </a:t>
            </a:r>
            <a:r>
              <a:rPr lang="it-IT" sz="1700" dirty="0" err="1"/>
              <a:t>photolysis</a:t>
            </a:r>
            <a:r>
              <a:rPr lang="it-IT" sz="1700" dirty="0"/>
              <a:t> of O2, Hall et al., 1998, Calvin et al., 1996, Spencer et al., 1995). </a:t>
            </a:r>
          </a:p>
        </p:txBody>
      </p:sp>
    </p:spTree>
    <p:extLst>
      <p:ext uri="{BB962C8B-B14F-4D97-AF65-F5344CB8AC3E}">
        <p14:creationId xmlns:p14="http://schemas.microsoft.com/office/powerpoint/2010/main" val="334586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Immagine 7" descr="Schermata 2019-10-06 alle 11.3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485"/>
            <a:ext cx="9144000" cy="442842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819400" y="762000"/>
            <a:ext cx="3804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FFFFFF"/>
                </a:solidFill>
              </a:rPr>
              <a:t>Hydrated</a:t>
            </a:r>
            <a:r>
              <a:rPr lang="it-IT" sz="2000" b="1" dirty="0">
                <a:solidFill>
                  <a:srgbClr val="FFFFFF"/>
                </a:solidFill>
              </a:rPr>
              <a:t> </a:t>
            </a:r>
            <a:r>
              <a:rPr lang="it-IT" sz="2000" b="1" dirty="0" err="1" smtClean="0">
                <a:solidFill>
                  <a:srgbClr val="FFFFFF"/>
                </a:solidFill>
              </a:rPr>
              <a:t>Minerals</a:t>
            </a:r>
            <a:r>
              <a:rPr lang="it-IT" sz="2000" b="1" dirty="0" smtClean="0">
                <a:solidFill>
                  <a:srgbClr val="FFFFFF"/>
                </a:solidFill>
              </a:rPr>
              <a:t> and </a:t>
            </a:r>
            <a:r>
              <a:rPr lang="it-IT" sz="2000" b="1" dirty="0" err="1" smtClean="0">
                <a:solidFill>
                  <a:srgbClr val="FFFFFF"/>
                </a:solidFill>
              </a:rPr>
              <a:t>Brines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391400" y="5943600"/>
            <a:ext cx="159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i="1" dirty="0"/>
              <a:t>Dalton (2003</a:t>
            </a:r>
            <a:r>
              <a:rPr lang="is-IS" i="1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76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Immagine 6" descr="Schermata 2019-10-06 alle 11.3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07992"/>
          </a:xfrm>
          <a:prstGeom prst="rect">
            <a:avLst/>
          </a:prstGeom>
        </p:spPr>
      </p:pic>
      <p:pic>
        <p:nvPicPr>
          <p:cNvPr id="8" name="Immagine 7" descr="Schermata 2019-10-06 alle 11.3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184"/>
            <a:ext cx="9220200" cy="30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52400" y="1371600"/>
            <a:ext cx="893312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/>
              <a:t>The </a:t>
            </a:r>
            <a:r>
              <a:rPr lang="it-IT" sz="1900" dirty="0" err="1"/>
              <a:t>four</a:t>
            </a:r>
            <a:r>
              <a:rPr lang="it-IT" sz="1900" dirty="0"/>
              <a:t> </a:t>
            </a:r>
            <a:r>
              <a:rPr lang="it-IT" sz="1900" dirty="0" err="1"/>
              <a:t>Galilean</a:t>
            </a:r>
            <a:r>
              <a:rPr lang="it-IT" sz="1900" dirty="0"/>
              <a:t> </a:t>
            </a:r>
            <a:r>
              <a:rPr lang="it-IT" sz="1900" dirty="0" err="1"/>
              <a:t>satellites</a:t>
            </a:r>
            <a:r>
              <a:rPr lang="it-IT" sz="1900" dirty="0"/>
              <a:t> are </a:t>
            </a:r>
            <a:r>
              <a:rPr lang="it-IT" sz="1900" dirty="0" err="1"/>
              <a:t>known</a:t>
            </a:r>
            <a:r>
              <a:rPr lang="it-IT" sz="1900" dirty="0"/>
              <a:t> to </a:t>
            </a:r>
            <a:r>
              <a:rPr lang="it-IT" sz="1900" dirty="0" err="1"/>
              <a:t>have</a:t>
            </a:r>
            <a:r>
              <a:rPr lang="it-IT" sz="1900" dirty="0"/>
              <a:t> </a:t>
            </a:r>
            <a:r>
              <a:rPr lang="it-IT" sz="1900" dirty="0" err="1"/>
              <a:t>thin</a:t>
            </a:r>
            <a:r>
              <a:rPr lang="it-IT" sz="1900" dirty="0"/>
              <a:t> </a:t>
            </a:r>
            <a:r>
              <a:rPr lang="it-IT" sz="1900" dirty="0" err="1"/>
              <a:t>atmospheres</a:t>
            </a:r>
            <a:r>
              <a:rPr lang="it-IT" sz="1900" dirty="0"/>
              <a:t> (</a:t>
            </a:r>
            <a:r>
              <a:rPr lang="it-IT" sz="1900" dirty="0" err="1"/>
              <a:t>McGrath</a:t>
            </a:r>
            <a:r>
              <a:rPr lang="it-IT" sz="1900" dirty="0"/>
              <a:t> et al., 2004), and </a:t>
            </a:r>
            <a:r>
              <a:rPr lang="it-IT" sz="1900" dirty="0" err="1"/>
              <a:t>their</a:t>
            </a:r>
            <a:r>
              <a:rPr lang="it-IT" sz="1900" dirty="0"/>
              <a:t> </a:t>
            </a:r>
            <a:r>
              <a:rPr lang="it-IT" sz="1900" dirty="0" err="1"/>
              <a:t>properties</a:t>
            </a:r>
            <a:r>
              <a:rPr lang="it-IT" sz="1900" dirty="0"/>
              <a:t> are indicative of </a:t>
            </a:r>
            <a:r>
              <a:rPr lang="it-IT" sz="1900" dirty="0" err="1"/>
              <a:t>surface</a:t>
            </a:r>
            <a:r>
              <a:rPr lang="it-IT" sz="1900" dirty="0"/>
              <a:t> </a:t>
            </a:r>
            <a:r>
              <a:rPr lang="it-IT" sz="1900" dirty="0" err="1"/>
              <a:t>processes</a:t>
            </a:r>
            <a:r>
              <a:rPr lang="it-IT" sz="1900" dirty="0"/>
              <a:t> and </a:t>
            </a:r>
            <a:r>
              <a:rPr lang="it-IT" sz="1900" dirty="0" err="1"/>
              <a:t>composition</a:t>
            </a:r>
            <a:r>
              <a:rPr lang="it-IT" sz="1900" dirty="0"/>
              <a:t>. For </a:t>
            </a:r>
            <a:r>
              <a:rPr lang="it-IT" sz="1900" dirty="0" err="1"/>
              <a:t>example</a:t>
            </a:r>
            <a:r>
              <a:rPr lang="it-IT" sz="1900" dirty="0"/>
              <a:t>, </a:t>
            </a:r>
            <a:r>
              <a:rPr lang="it-IT" sz="1900" dirty="0" err="1"/>
              <a:t>Ganymede</a:t>
            </a:r>
            <a:r>
              <a:rPr lang="it-IT" sz="1900" dirty="0"/>
              <a:t> </a:t>
            </a:r>
            <a:r>
              <a:rPr lang="it-IT" sz="1900" dirty="0" err="1"/>
              <a:t>has</a:t>
            </a:r>
            <a:r>
              <a:rPr lang="it-IT" sz="1900" dirty="0"/>
              <a:t> a </a:t>
            </a:r>
            <a:r>
              <a:rPr lang="it-IT" sz="1900" dirty="0" err="1"/>
              <a:t>thin</a:t>
            </a:r>
            <a:r>
              <a:rPr lang="it-IT" sz="1900" dirty="0"/>
              <a:t> </a:t>
            </a:r>
            <a:r>
              <a:rPr lang="it-IT" sz="1900" b="1" dirty="0"/>
              <a:t>O2 </a:t>
            </a:r>
            <a:r>
              <a:rPr lang="it-IT" sz="1900" dirty="0" err="1" smtClean="0"/>
              <a:t>atmosphere</a:t>
            </a:r>
            <a:r>
              <a:rPr lang="it-IT" sz="1900" dirty="0" smtClean="0"/>
              <a:t> and </a:t>
            </a:r>
            <a:r>
              <a:rPr lang="it-IT" sz="1900" dirty="0"/>
              <a:t>a </a:t>
            </a:r>
            <a:r>
              <a:rPr lang="it-IT" sz="1900" dirty="0" err="1"/>
              <a:t>hydrogen</a:t>
            </a:r>
            <a:r>
              <a:rPr lang="it-IT" sz="1900" dirty="0"/>
              <a:t> </a:t>
            </a:r>
            <a:r>
              <a:rPr lang="it-IT" sz="1900" dirty="0" err="1" smtClean="0"/>
              <a:t>exosphere</a:t>
            </a:r>
            <a:r>
              <a:rPr lang="it-IT" sz="1900" dirty="0" smtClean="0"/>
              <a:t>. </a:t>
            </a:r>
            <a:r>
              <a:rPr lang="it-IT" sz="1900" dirty="0"/>
              <a:t>At Callisto, NIMS </a:t>
            </a:r>
            <a:r>
              <a:rPr lang="it-IT" sz="1900" dirty="0" err="1"/>
              <a:t>discovered</a:t>
            </a:r>
            <a:r>
              <a:rPr lang="it-IT" sz="1900" dirty="0"/>
              <a:t> a </a:t>
            </a:r>
            <a:r>
              <a:rPr lang="it-IT" sz="1900" dirty="0" err="1"/>
              <a:t>tenuous</a:t>
            </a:r>
            <a:r>
              <a:rPr lang="it-IT" sz="1900" dirty="0"/>
              <a:t> carbon </a:t>
            </a:r>
            <a:r>
              <a:rPr lang="it-IT" sz="1900" dirty="0" err="1"/>
              <a:t>dioxide</a:t>
            </a:r>
            <a:r>
              <a:rPr lang="it-IT" sz="1900" dirty="0"/>
              <a:t> </a:t>
            </a:r>
            <a:r>
              <a:rPr lang="it-IT" sz="1900" dirty="0" err="1"/>
              <a:t>exosphere</a:t>
            </a:r>
            <a:r>
              <a:rPr lang="it-IT" sz="1900" dirty="0"/>
              <a:t> from the 4.27 </a:t>
            </a:r>
            <a:r>
              <a:rPr lang="it-IT" sz="1900" dirty="0" smtClean="0"/>
              <a:t>µm </a:t>
            </a:r>
            <a:r>
              <a:rPr lang="it-IT" sz="1900" dirty="0"/>
              <a:t>non-</a:t>
            </a:r>
            <a:r>
              <a:rPr lang="it-IT" sz="1900" dirty="0" err="1"/>
              <a:t>local</a:t>
            </a:r>
            <a:r>
              <a:rPr lang="it-IT" sz="1900" dirty="0"/>
              <a:t> </a:t>
            </a:r>
            <a:r>
              <a:rPr lang="it-IT" sz="1900" dirty="0" err="1"/>
              <a:t>thermodynamic</a:t>
            </a:r>
            <a:r>
              <a:rPr lang="it-IT" sz="1900" dirty="0"/>
              <a:t> </a:t>
            </a:r>
            <a:r>
              <a:rPr lang="it-IT" sz="1900" dirty="0" err="1"/>
              <a:t>equilibrium</a:t>
            </a:r>
            <a:r>
              <a:rPr lang="it-IT" sz="1900" dirty="0"/>
              <a:t> (non-LTE) </a:t>
            </a:r>
            <a:r>
              <a:rPr lang="it-IT" sz="1900" dirty="0" err="1"/>
              <a:t>emission</a:t>
            </a:r>
            <a:r>
              <a:rPr lang="it-IT" sz="1900" dirty="0"/>
              <a:t>, with an </a:t>
            </a:r>
            <a:r>
              <a:rPr lang="it-IT" sz="1900" dirty="0" err="1"/>
              <a:t>estimated</a:t>
            </a:r>
            <a:r>
              <a:rPr lang="it-IT" sz="1900" dirty="0"/>
              <a:t> </a:t>
            </a:r>
            <a:r>
              <a:rPr lang="it-IT" sz="1900" dirty="0" err="1"/>
              <a:t>surface</a:t>
            </a:r>
            <a:r>
              <a:rPr lang="it-IT" sz="1900" dirty="0"/>
              <a:t> pressure of </a:t>
            </a:r>
            <a:r>
              <a:rPr lang="it-IT" sz="1900" dirty="0" smtClean="0"/>
              <a:t>7.5</a:t>
            </a:r>
            <a:r>
              <a:rPr lang="it-IT" sz="1900" dirty="0"/>
              <a:t>E</a:t>
            </a:r>
            <a:r>
              <a:rPr lang="it-IT" sz="1900" dirty="0" smtClean="0"/>
              <a:t>-</a:t>
            </a:r>
            <a:r>
              <a:rPr lang="it-IT" sz="1900" dirty="0"/>
              <a:t>12 bar and a temperature of </a:t>
            </a:r>
            <a:r>
              <a:rPr lang="it-IT" sz="1900" dirty="0" err="1"/>
              <a:t>about</a:t>
            </a:r>
            <a:r>
              <a:rPr lang="it-IT" sz="1900" dirty="0"/>
              <a:t> 150 K, </a:t>
            </a:r>
            <a:r>
              <a:rPr lang="it-IT" sz="1900" dirty="0" err="1"/>
              <a:t>close</a:t>
            </a:r>
            <a:r>
              <a:rPr lang="it-IT" sz="1900" dirty="0"/>
              <a:t> to the </a:t>
            </a:r>
            <a:r>
              <a:rPr lang="it-IT" sz="1900" dirty="0" err="1"/>
              <a:t>surface</a:t>
            </a:r>
            <a:r>
              <a:rPr lang="it-IT" sz="1900" dirty="0"/>
              <a:t> temperature (</a:t>
            </a:r>
            <a:r>
              <a:rPr lang="it-IT" sz="1900" dirty="0" err="1"/>
              <a:t>Carlson</a:t>
            </a:r>
            <a:r>
              <a:rPr lang="it-IT" sz="1900" dirty="0"/>
              <a:t> et al., 1999a); Callisto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also</a:t>
            </a:r>
            <a:r>
              <a:rPr lang="it-IT" sz="1900" dirty="0"/>
              <a:t> </a:t>
            </a:r>
            <a:r>
              <a:rPr lang="it-IT" sz="1900" dirty="0" err="1"/>
              <a:t>expected</a:t>
            </a:r>
            <a:r>
              <a:rPr lang="it-IT" sz="1900" dirty="0"/>
              <a:t> to </a:t>
            </a:r>
            <a:r>
              <a:rPr lang="it-IT" sz="1900" dirty="0" err="1"/>
              <a:t>have</a:t>
            </a:r>
            <a:r>
              <a:rPr lang="it-IT" sz="1900" dirty="0"/>
              <a:t> a </a:t>
            </a:r>
            <a:r>
              <a:rPr lang="it-IT" sz="1900" dirty="0" err="1"/>
              <a:t>significant</a:t>
            </a:r>
            <a:r>
              <a:rPr lang="it-IT" sz="1900" dirty="0"/>
              <a:t> O2 </a:t>
            </a:r>
            <a:r>
              <a:rPr lang="it-IT" sz="1900" dirty="0" err="1"/>
              <a:t>atmosphere</a:t>
            </a:r>
            <a:r>
              <a:rPr lang="it-IT" sz="1900" dirty="0"/>
              <a:t>, </a:t>
            </a:r>
            <a:r>
              <a:rPr lang="it-IT" sz="1900" dirty="0" err="1"/>
              <a:t>which</a:t>
            </a:r>
            <a:r>
              <a:rPr lang="it-IT" sz="1900" dirty="0"/>
              <a:t> </a:t>
            </a:r>
            <a:r>
              <a:rPr lang="it-IT" sz="1900" dirty="0" err="1"/>
              <a:t>has</a:t>
            </a:r>
            <a:r>
              <a:rPr lang="it-IT" sz="1900" dirty="0"/>
              <a:t> </a:t>
            </a:r>
            <a:r>
              <a:rPr lang="it-IT" sz="1900" dirty="0" err="1"/>
              <a:t>not</a:t>
            </a:r>
            <a:r>
              <a:rPr lang="it-IT" sz="1900" dirty="0"/>
              <a:t> </a:t>
            </a:r>
            <a:r>
              <a:rPr lang="it-IT" sz="1900" dirty="0" err="1"/>
              <a:t>been</a:t>
            </a:r>
            <a:r>
              <a:rPr lang="it-IT" sz="1900" dirty="0"/>
              <a:t> </a:t>
            </a:r>
            <a:r>
              <a:rPr lang="it-IT" sz="1900" dirty="0" err="1"/>
              <a:t>yet</a:t>
            </a:r>
            <a:r>
              <a:rPr lang="it-IT" sz="1900" dirty="0"/>
              <a:t> </a:t>
            </a:r>
            <a:r>
              <a:rPr lang="it-IT" sz="1900" dirty="0" err="1"/>
              <a:t>detected</a:t>
            </a:r>
            <a:r>
              <a:rPr lang="it-IT" sz="1900" dirty="0"/>
              <a:t>. </a:t>
            </a:r>
            <a:r>
              <a:rPr lang="it-IT" sz="1900" dirty="0" smtClean="0"/>
              <a:t>The </a:t>
            </a:r>
            <a:r>
              <a:rPr lang="it-IT" sz="1900" dirty="0" err="1" smtClean="0"/>
              <a:t>superthermal</a:t>
            </a:r>
            <a:r>
              <a:rPr lang="it-IT" sz="1900" dirty="0" smtClean="0"/>
              <a:t> </a:t>
            </a:r>
            <a:r>
              <a:rPr lang="it-IT" sz="1900" dirty="0"/>
              <a:t>electron </a:t>
            </a:r>
            <a:r>
              <a:rPr lang="it-IT" sz="1900" dirty="0" err="1"/>
              <a:t>collisions</a:t>
            </a:r>
            <a:r>
              <a:rPr lang="it-IT" sz="1900" dirty="0"/>
              <a:t> on </a:t>
            </a:r>
            <a:r>
              <a:rPr lang="it-IT" sz="1900" dirty="0" err="1"/>
              <a:t>oxygen</a:t>
            </a:r>
            <a:r>
              <a:rPr lang="it-IT" sz="1900" dirty="0"/>
              <a:t> </a:t>
            </a:r>
            <a:r>
              <a:rPr lang="it-IT" sz="1900" dirty="0" err="1" smtClean="0"/>
              <a:t>molecules</a:t>
            </a:r>
            <a:r>
              <a:rPr lang="it-IT" sz="1900" dirty="0" smtClean="0"/>
              <a:t> </a:t>
            </a:r>
            <a:r>
              <a:rPr lang="it-IT" sz="1900" dirty="0"/>
              <a:t>are </a:t>
            </a:r>
            <a:r>
              <a:rPr lang="it-IT" sz="1900" dirty="0" err="1"/>
              <a:t>expected</a:t>
            </a:r>
            <a:r>
              <a:rPr lang="it-IT" sz="1900" dirty="0"/>
              <a:t> to produce </a:t>
            </a:r>
            <a:r>
              <a:rPr lang="it-IT" sz="1900" dirty="0" err="1"/>
              <a:t>observable</a:t>
            </a:r>
            <a:r>
              <a:rPr lang="it-IT" sz="1900" dirty="0"/>
              <a:t> O2 (a1Δg -&gt; X3Σg-) </a:t>
            </a:r>
            <a:r>
              <a:rPr lang="it-IT" sz="1900" dirty="0" err="1"/>
              <a:t>emissions</a:t>
            </a:r>
            <a:r>
              <a:rPr lang="it-IT" sz="1900" dirty="0"/>
              <a:t> </a:t>
            </a:r>
            <a:r>
              <a:rPr lang="it-IT" sz="1900" dirty="0" err="1"/>
              <a:t>at</a:t>
            </a:r>
            <a:r>
              <a:rPr lang="it-IT" sz="1900" dirty="0"/>
              <a:t> 1.27 and 1.58 </a:t>
            </a:r>
            <a:r>
              <a:rPr lang="it-IT" sz="1900" dirty="0" smtClean="0"/>
              <a:t>m. </a:t>
            </a:r>
            <a:r>
              <a:rPr lang="it-IT" sz="1900" dirty="0" err="1"/>
              <a:t>Spectral</a:t>
            </a:r>
            <a:r>
              <a:rPr lang="it-IT" sz="1900" dirty="0"/>
              <a:t> </a:t>
            </a:r>
            <a:r>
              <a:rPr lang="it-IT" sz="1900" dirty="0" err="1" smtClean="0"/>
              <a:t>imaging</a:t>
            </a:r>
            <a:r>
              <a:rPr lang="it-IT" sz="1900" dirty="0" smtClean="0"/>
              <a:t> </a:t>
            </a:r>
            <a:r>
              <a:rPr lang="it-IT" sz="1900" dirty="0"/>
              <a:t>of </a:t>
            </a:r>
            <a:r>
              <a:rPr lang="it-IT" sz="1900" dirty="0" err="1"/>
              <a:t>Ganymede’s</a:t>
            </a:r>
            <a:r>
              <a:rPr lang="it-IT" sz="1900" dirty="0"/>
              <a:t> </a:t>
            </a:r>
            <a:r>
              <a:rPr lang="it-IT" sz="1900" dirty="0" err="1" smtClean="0"/>
              <a:t>aurorae</a:t>
            </a:r>
            <a:r>
              <a:rPr lang="it-IT" sz="1900" dirty="0" smtClean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well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stellar </a:t>
            </a:r>
            <a:r>
              <a:rPr lang="it-IT" sz="1900" dirty="0" err="1"/>
              <a:t>occultations</a:t>
            </a:r>
            <a:r>
              <a:rPr lang="it-IT" sz="1900" dirty="0"/>
              <a:t> in the VIS-IR </a:t>
            </a:r>
            <a:r>
              <a:rPr lang="it-IT" sz="1900" dirty="0" err="1"/>
              <a:t>range</a:t>
            </a:r>
            <a:r>
              <a:rPr lang="it-IT" sz="1900" dirty="0"/>
              <a:t> are </a:t>
            </a:r>
            <a:r>
              <a:rPr lang="it-IT" sz="1900" dirty="0" err="1"/>
              <a:t>also</a:t>
            </a:r>
            <a:r>
              <a:rPr lang="it-IT" sz="1900" dirty="0"/>
              <a:t> </a:t>
            </a:r>
            <a:r>
              <a:rPr lang="it-IT" sz="1900" dirty="0" err="1"/>
              <a:t>foreseen</a:t>
            </a:r>
            <a:r>
              <a:rPr lang="it-IT" sz="1900" dirty="0"/>
              <a:t> to </a:t>
            </a:r>
            <a:r>
              <a:rPr lang="it-IT" sz="1900" dirty="0" err="1"/>
              <a:t>complement</a:t>
            </a:r>
            <a:r>
              <a:rPr lang="it-IT" sz="1900" dirty="0"/>
              <a:t> </a:t>
            </a:r>
            <a:r>
              <a:rPr lang="it-IT" sz="1900" dirty="0" err="1"/>
              <a:t>similar</a:t>
            </a:r>
            <a:r>
              <a:rPr lang="it-IT" sz="1900" dirty="0"/>
              <a:t> </a:t>
            </a:r>
            <a:r>
              <a:rPr lang="it-IT" sz="1900" dirty="0" err="1"/>
              <a:t>observations</a:t>
            </a:r>
            <a:r>
              <a:rPr lang="it-IT" sz="1900" dirty="0"/>
              <a:t> </a:t>
            </a:r>
            <a:r>
              <a:rPr lang="it-IT" sz="1900" dirty="0" err="1"/>
              <a:t>carried</a:t>
            </a:r>
            <a:r>
              <a:rPr lang="it-IT" sz="1900" dirty="0"/>
              <a:t> out in the UV </a:t>
            </a:r>
            <a:r>
              <a:rPr lang="it-IT" sz="1900" dirty="0" smtClean="0"/>
              <a:t>domain. </a:t>
            </a:r>
            <a:endParaRPr lang="it-IT" sz="1900" dirty="0"/>
          </a:p>
          <a:p>
            <a:r>
              <a:rPr lang="it-IT" sz="1900" dirty="0" err="1"/>
              <a:t>Recently</a:t>
            </a:r>
            <a:r>
              <a:rPr lang="it-IT" sz="1900" dirty="0"/>
              <a:t>, HST UV </a:t>
            </a:r>
            <a:r>
              <a:rPr lang="it-IT" sz="1900" dirty="0" err="1"/>
              <a:t>observations</a:t>
            </a:r>
            <a:r>
              <a:rPr lang="it-IT" sz="1900" dirty="0"/>
              <a:t> of </a:t>
            </a:r>
            <a:r>
              <a:rPr lang="it-IT" sz="1900" dirty="0" err="1"/>
              <a:t>Lyman</a:t>
            </a:r>
            <a:r>
              <a:rPr lang="it-IT" sz="1900" dirty="0"/>
              <a:t>-α and OI </a:t>
            </a:r>
            <a:r>
              <a:rPr lang="it-IT" sz="1900" dirty="0" err="1"/>
              <a:t>emissions</a:t>
            </a:r>
            <a:r>
              <a:rPr lang="it-IT" sz="1900" dirty="0"/>
              <a:t> </a:t>
            </a:r>
            <a:r>
              <a:rPr lang="it-IT" sz="1900" dirty="0" err="1"/>
              <a:t>around</a:t>
            </a:r>
            <a:r>
              <a:rPr lang="it-IT" sz="1900" dirty="0"/>
              <a:t> </a:t>
            </a:r>
            <a:r>
              <a:rPr lang="it-IT" sz="1900" b="1" dirty="0"/>
              <a:t>Europa</a:t>
            </a:r>
            <a:r>
              <a:rPr lang="it-IT" sz="1900" dirty="0"/>
              <a:t> </a:t>
            </a:r>
            <a:r>
              <a:rPr lang="it-IT" sz="1900" dirty="0" err="1"/>
              <a:t>have</a:t>
            </a:r>
            <a:r>
              <a:rPr lang="it-IT" sz="1900" dirty="0"/>
              <a:t> </a:t>
            </a:r>
            <a:r>
              <a:rPr lang="it-IT" sz="1900" dirty="0" err="1"/>
              <a:t>been</a:t>
            </a:r>
            <a:r>
              <a:rPr lang="it-IT" sz="1900" dirty="0"/>
              <a:t> </a:t>
            </a:r>
            <a:r>
              <a:rPr lang="it-IT" sz="1900" dirty="0" err="1"/>
              <a:t>reported</a:t>
            </a:r>
            <a:r>
              <a:rPr lang="it-IT" sz="1900" dirty="0"/>
              <a:t> and </a:t>
            </a:r>
            <a:r>
              <a:rPr lang="it-IT" sz="1900" dirty="0" err="1"/>
              <a:t>interpreted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tracers</a:t>
            </a:r>
            <a:r>
              <a:rPr lang="it-IT" sz="1900" dirty="0"/>
              <a:t> of 200 km high </a:t>
            </a:r>
            <a:r>
              <a:rPr lang="it-IT" sz="1900" b="1" dirty="0" err="1" smtClean="0"/>
              <a:t>plumes</a:t>
            </a:r>
            <a:r>
              <a:rPr lang="it-IT" sz="1900" b="1" dirty="0" smtClean="0"/>
              <a:t> of water </a:t>
            </a:r>
            <a:r>
              <a:rPr lang="it-IT" sz="1900" b="1" dirty="0" err="1" smtClean="0"/>
              <a:t>vapour</a:t>
            </a:r>
            <a:r>
              <a:rPr lang="it-IT" sz="1900" b="1" dirty="0" smtClean="0"/>
              <a:t> </a:t>
            </a:r>
            <a:r>
              <a:rPr lang="it-IT" sz="1900" dirty="0" err="1" smtClean="0"/>
              <a:t>emanating</a:t>
            </a:r>
            <a:r>
              <a:rPr lang="it-IT" sz="1900" dirty="0" smtClean="0"/>
              <a:t> </a:t>
            </a:r>
            <a:r>
              <a:rPr lang="it-IT" sz="1900" dirty="0"/>
              <a:t>from </a:t>
            </a:r>
            <a:r>
              <a:rPr lang="it-IT" sz="1900" dirty="0" err="1"/>
              <a:t>its</a:t>
            </a:r>
            <a:r>
              <a:rPr lang="it-IT" sz="1900" dirty="0"/>
              <a:t> </a:t>
            </a:r>
            <a:r>
              <a:rPr lang="it-IT" sz="1900" dirty="0" err="1"/>
              <a:t>surface</a:t>
            </a:r>
            <a:r>
              <a:rPr lang="it-IT" sz="1900" dirty="0"/>
              <a:t> (Roth et al., 2014). </a:t>
            </a:r>
            <a:r>
              <a:rPr lang="it-IT" sz="1900" dirty="0" err="1"/>
              <a:t>Subsequent</a:t>
            </a:r>
            <a:r>
              <a:rPr lang="it-IT" sz="1900" dirty="0"/>
              <a:t> </a:t>
            </a:r>
            <a:r>
              <a:rPr lang="it-IT" sz="1900" dirty="0" err="1"/>
              <a:t>observations</a:t>
            </a:r>
            <a:r>
              <a:rPr lang="it-IT" sz="1900" dirty="0"/>
              <a:t> </a:t>
            </a:r>
            <a:r>
              <a:rPr lang="it-IT" sz="1900" dirty="0" err="1"/>
              <a:t>at</a:t>
            </a:r>
            <a:r>
              <a:rPr lang="it-IT" sz="1900" dirty="0"/>
              <a:t> </a:t>
            </a:r>
            <a:r>
              <a:rPr lang="it-IT" sz="1900" dirty="0" err="1"/>
              <a:t>similar</a:t>
            </a:r>
            <a:r>
              <a:rPr lang="it-IT" sz="1900" dirty="0"/>
              <a:t> </a:t>
            </a:r>
            <a:r>
              <a:rPr lang="it-IT" sz="1900" dirty="0" err="1"/>
              <a:t>latitude</a:t>
            </a:r>
            <a:r>
              <a:rPr lang="it-IT" sz="1900" dirty="0"/>
              <a:t> and </a:t>
            </a:r>
            <a:r>
              <a:rPr lang="it-IT" sz="1900" dirty="0" err="1"/>
              <a:t>intensity</a:t>
            </a:r>
            <a:r>
              <a:rPr lang="it-IT" sz="1900" dirty="0"/>
              <a:t> </a:t>
            </a:r>
            <a:r>
              <a:rPr lang="it-IT" sz="1900" dirty="0" err="1"/>
              <a:t>would</a:t>
            </a:r>
            <a:r>
              <a:rPr lang="it-IT" sz="1900" dirty="0"/>
              <a:t> </a:t>
            </a:r>
            <a:r>
              <a:rPr lang="it-IT" sz="1900" dirty="0" err="1"/>
              <a:t>suggest</a:t>
            </a:r>
            <a:r>
              <a:rPr lang="it-IT" sz="1900" dirty="0"/>
              <a:t> the </a:t>
            </a:r>
            <a:r>
              <a:rPr lang="it-IT" sz="1900" dirty="0" err="1"/>
              <a:t>process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recurring</a:t>
            </a:r>
            <a:r>
              <a:rPr lang="it-IT" sz="1900" dirty="0"/>
              <a:t> (</a:t>
            </a:r>
            <a:r>
              <a:rPr lang="it-IT" sz="1900" dirty="0" err="1"/>
              <a:t>Sparks</a:t>
            </a:r>
            <a:r>
              <a:rPr lang="it-IT" sz="1900" dirty="0"/>
              <a:t> et al., 2016</a:t>
            </a:r>
            <a:r>
              <a:rPr lang="it-IT" sz="1900" dirty="0" smtClean="0"/>
              <a:t>). </a:t>
            </a:r>
            <a:endParaRPr lang="it-IT" sz="1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19400" y="725862"/>
            <a:ext cx="3400991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FF"/>
                </a:solidFill>
              </a:rPr>
              <a:t>Satellites</a:t>
            </a:r>
            <a:r>
              <a:rPr lang="it-IT" sz="2400" b="1" dirty="0" smtClean="0">
                <a:solidFill>
                  <a:srgbClr val="FFFFFF"/>
                </a:solidFill>
              </a:rPr>
              <a:t>’ </a:t>
            </a:r>
            <a:r>
              <a:rPr lang="it-IT" sz="2400" b="1" dirty="0" err="1" smtClean="0">
                <a:solidFill>
                  <a:srgbClr val="FFFFFF"/>
                </a:solidFill>
              </a:rPr>
              <a:t>exospheres</a:t>
            </a:r>
            <a:endParaRPr lang="it-IT" sz="2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1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2438400" y="709060"/>
            <a:ext cx="4289756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</a:rPr>
              <a:t>Io, </a:t>
            </a:r>
            <a:r>
              <a:rPr lang="it-IT" sz="2400" b="1" dirty="0" err="1" smtClean="0">
                <a:solidFill>
                  <a:srgbClr val="FFFFFF"/>
                </a:solidFill>
              </a:rPr>
              <a:t>rings</a:t>
            </a:r>
            <a:r>
              <a:rPr lang="it-IT" sz="2400" b="1" dirty="0" smtClean="0">
                <a:solidFill>
                  <a:srgbClr val="FFFFFF"/>
                </a:solidFill>
              </a:rPr>
              <a:t> and small </a:t>
            </a:r>
            <a:r>
              <a:rPr lang="it-IT" sz="2400" b="1" dirty="0" err="1" smtClean="0">
                <a:solidFill>
                  <a:srgbClr val="FFFFFF"/>
                </a:solidFill>
              </a:rPr>
              <a:t>satellites</a:t>
            </a:r>
            <a:endParaRPr lang="it-IT" sz="2400" b="1" dirty="0" smtClean="0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2400" y="1219200"/>
            <a:ext cx="89154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900" dirty="0" err="1" smtClean="0"/>
              <a:t>While</a:t>
            </a:r>
            <a:r>
              <a:rPr lang="it-IT" sz="1900" dirty="0" smtClean="0"/>
              <a:t> </a:t>
            </a:r>
            <a:r>
              <a:rPr lang="it-IT" sz="1900" dirty="0" err="1" smtClean="0"/>
              <a:t>close</a:t>
            </a:r>
            <a:r>
              <a:rPr lang="it-IT" sz="1900" dirty="0" smtClean="0"/>
              <a:t> </a:t>
            </a:r>
            <a:r>
              <a:rPr lang="it-IT" sz="1900" dirty="0" err="1"/>
              <a:t>fly-bys</a:t>
            </a:r>
            <a:r>
              <a:rPr lang="it-IT" sz="1900" dirty="0"/>
              <a:t> of JUICE with </a:t>
            </a:r>
            <a:r>
              <a:rPr lang="it-IT" sz="1900" b="1" dirty="0" smtClean="0"/>
              <a:t>Io </a:t>
            </a:r>
            <a:r>
              <a:rPr lang="it-IT" sz="1900" dirty="0" smtClean="0"/>
              <a:t>are </a:t>
            </a:r>
            <a:r>
              <a:rPr lang="it-IT" sz="1900" dirty="0" err="1"/>
              <a:t>not</a:t>
            </a:r>
            <a:r>
              <a:rPr lang="it-IT" sz="1900" dirty="0"/>
              <a:t> </a:t>
            </a:r>
            <a:r>
              <a:rPr lang="it-IT" sz="1900" dirty="0" err="1" smtClean="0"/>
              <a:t>envisaged</a:t>
            </a:r>
            <a:r>
              <a:rPr lang="it-IT" sz="1900" dirty="0" smtClean="0"/>
              <a:t>, remote </a:t>
            </a:r>
            <a:r>
              <a:rPr lang="it-IT" sz="1900" dirty="0" err="1"/>
              <a:t>sensing</a:t>
            </a:r>
            <a:r>
              <a:rPr lang="it-IT" sz="1900" dirty="0"/>
              <a:t> </a:t>
            </a:r>
            <a:r>
              <a:rPr lang="it-IT" sz="1900" dirty="0" err="1"/>
              <a:t>observations</a:t>
            </a:r>
            <a:r>
              <a:rPr lang="it-IT" sz="1900" dirty="0"/>
              <a:t> of </a:t>
            </a:r>
            <a:r>
              <a:rPr lang="it-IT" sz="1900" dirty="0" err="1" smtClean="0"/>
              <a:t>volcanic</a:t>
            </a:r>
            <a:r>
              <a:rPr lang="it-IT" sz="1900" dirty="0" smtClean="0"/>
              <a:t> </a:t>
            </a:r>
            <a:r>
              <a:rPr lang="it-IT" sz="1900" dirty="0" err="1" smtClean="0"/>
              <a:t>active</a:t>
            </a:r>
            <a:r>
              <a:rPr lang="it-IT" sz="1900" dirty="0" smtClean="0"/>
              <a:t> Io </a:t>
            </a:r>
            <a:r>
              <a:rPr lang="it-IT" sz="1900" dirty="0" err="1"/>
              <a:t>carried</a:t>
            </a:r>
            <a:r>
              <a:rPr lang="it-IT" sz="1900" dirty="0"/>
              <a:t> out from </a:t>
            </a:r>
            <a:r>
              <a:rPr lang="it-IT" sz="1900" dirty="0" err="1"/>
              <a:t>distance</a:t>
            </a:r>
            <a:r>
              <a:rPr lang="it-IT" sz="1900" dirty="0"/>
              <a:t> are a </a:t>
            </a:r>
            <a:r>
              <a:rPr lang="it-IT" sz="1900" dirty="0" err="1"/>
              <a:t>feasible</a:t>
            </a:r>
            <a:r>
              <a:rPr lang="it-IT" sz="1900" dirty="0"/>
              <a:t> goal for MAJIS. </a:t>
            </a:r>
            <a:r>
              <a:rPr lang="it-IT" sz="1900" dirty="0" err="1" smtClean="0"/>
              <a:t>These</a:t>
            </a:r>
            <a:r>
              <a:rPr lang="it-IT" sz="1900" dirty="0" smtClean="0"/>
              <a:t> </a:t>
            </a:r>
            <a:r>
              <a:rPr lang="it-IT" sz="1900" dirty="0" err="1" smtClean="0"/>
              <a:t>observations</a:t>
            </a:r>
            <a:r>
              <a:rPr lang="it-IT" sz="1900" dirty="0" smtClean="0"/>
              <a:t> are </a:t>
            </a:r>
            <a:r>
              <a:rPr lang="it-IT" sz="1900" dirty="0" err="1" smtClean="0"/>
              <a:t>suitable</a:t>
            </a:r>
            <a:r>
              <a:rPr lang="it-IT" sz="1900" dirty="0" smtClean="0"/>
              <a:t> to monitor </a:t>
            </a:r>
            <a:r>
              <a:rPr lang="it-IT" sz="1900" dirty="0"/>
              <a:t>the </a:t>
            </a:r>
            <a:r>
              <a:rPr lang="it-IT" sz="1900" dirty="0" err="1"/>
              <a:t>volcanic</a:t>
            </a:r>
            <a:r>
              <a:rPr lang="it-IT" sz="1900" dirty="0"/>
              <a:t> </a:t>
            </a:r>
            <a:r>
              <a:rPr lang="it-IT" sz="1900" dirty="0" err="1"/>
              <a:t>activity</a:t>
            </a:r>
            <a:r>
              <a:rPr lang="it-IT" sz="1900" dirty="0"/>
              <a:t> of Io, </a:t>
            </a:r>
            <a:r>
              <a:rPr lang="it-IT" sz="1900" dirty="0" err="1"/>
              <a:t>its</a:t>
            </a:r>
            <a:r>
              <a:rPr lang="it-IT" sz="1900" dirty="0"/>
              <a:t> </a:t>
            </a:r>
            <a:r>
              <a:rPr lang="it-IT" sz="1900" dirty="0" err="1"/>
              <a:t>hemispheric</a:t>
            </a:r>
            <a:r>
              <a:rPr lang="it-IT" sz="1900" dirty="0"/>
              <a:t> </a:t>
            </a:r>
            <a:r>
              <a:rPr lang="it-IT" sz="1900" dirty="0" err="1"/>
              <a:t>thermal</a:t>
            </a:r>
            <a:r>
              <a:rPr lang="it-IT" sz="1900" dirty="0"/>
              <a:t> </a:t>
            </a:r>
            <a:r>
              <a:rPr lang="it-IT" sz="1900" dirty="0" err="1"/>
              <a:t>emission</a:t>
            </a:r>
            <a:r>
              <a:rPr lang="it-IT" sz="1900" dirty="0"/>
              <a:t> (</a:t>
            </a:r>
            <a:r>
              <a:rPr lang="it-IT" sz="1900" dirty="0" err="1"/>
              <a:t>currently</a:t>
            </a:r>
            <a:r>
              <a:rPr lang="it-IT" sz="1900" dirty="0"/>
              <a:t> </a:t>
            </a:r>
            <a:r>
              <a:rPr lang="it-IT" sz="1900" dirty="0" err="1"/>
              <a:t>known</a:t>
            </a:r>
            <a:r>
              <a:rPr lang="it-IT" sz="1900" dirty="0"/>
              <a:t> with a </a:t>
            </a:r>
            <a:r>
              <a:rPr lang="it-IT" sz="1900" dirty="0" err="1"/>
              <a:t>relatively</a:t>
            </a:r>
            <a:r>
              <a:rPr lang="it-IT" sz="1900" dirty="0"/>
              <a:t> large </a:t>
            </a:r>
            <a:r>
              <a:rPr lang="it-IT" sz="1900" dirty="0" err="1"/>
              <a:t>uncertainty</a:t>
            </a:r>
            <a:r>
              <a:rPr lang="it-IT" sz="1900" dirty="0"/>
              <a:t>), and </a:t>
            </a:r>
            <a:r>
              <a:rPr lang="it-IT" sz="1900" dirty="0" err="1"/>
              <a:t>determine</a:t>
            </a:r>
            <a:r>
              <a:rPr lang="it-IT" sz="1900" dirty="0"/>
              <a:t> the </a:t>
            </a:r>
            <a:r>
              <a:rPr lang="it-IT" sz="1900" dirty="0" err="1"/>
              <a:t>composition</a:t>
            </a:r>
            <a:r>
              <a:rPr lang="it-IT" sz="1900" dirty="0"/>
              <a:t> of </a:t>
            </a:r>
            <a:r>
              <a:rPr lang="it-IT" sz="1900" dirty="0" err="1"/>
              <a:t>different</a:t>
            </a:r>
            <a:r>
              <a:rPr lang="it-IT" sz="1900" dirty="0"/>
              <a:t> </a:t>
            </a:r>
            <a:r>
              <a:rPr lang="it-IT" sz="1900" dirty="0" err="1"/>
              <a:t>materials</a:t>
            </a:r>
            <a:r>
              <a:rPr lang="it-IT" sz="1900" dirty="0"/>
              <a:t> on the </a:t>
            </a:r>
            <a:r>
              <a:rPr lang="it-IT" sz="1900" dirty="0" err="1"/>
              <a:t>surface</a:t>
            </a:r>
            <a:r>
              <a:rPr lang="it-IT" sz="1900" dirty="0"/>
              <a:t> </a:t>
            </a:r>
            <a:r>
              <a:rPr lang="it-IT" sz="1900" dirty="0" err="1"/>
              <a:t>at</a:t>
            </a:r>
            <a:r>
              <a:rPr lang="it-IT" sz="1900" dirty="0"/>
              <a:t> </a:t>
            </a:r>
            <a:r>
              <a:rPr lang="it-IT" sz="1900" dirty="0" err="1"/>
              <a:t>regional</a:t>
            </a:r>
            <a:r>
              <a:rPr lang="it-IT" sz="1900" dirty="0"/>
              <a:t> scale (50-200 km/px)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well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their</a:t>
            </a:r>
            <a:r>
              <a:rPr lang="it-IT" sz="1900" dirty="0"/>
              <a:t> volatile </a:t>
            </a:r>
            <a:r>
              <a:rPr lang="it-IT" sz="1900" dirty="0" err="1" smtClean="0"/>
              <a:t>cycle</a:t>
            </a:r>
            <a:r>
              <a:rPr lang="it-IT" sz="1900" dirty="0" smtClean="0"/>
              <a:t>. </a:t>
            </a:r>
            <a:r>
              <a:rPr lang="it-IT" sz="1900" dirty="0" err="1"/>
              <a:t>Periods</a:t>
            </a:r>
            <a:r>
              <a:rPr lang="it-IT" sz="1900" dirty="0"/>
              <a:t> </a:t>
            </a:r>
            <a:r>
              <a:rPr lang="it-IT" sz="1900" dirty="0" err="1"/>
              <a:t>close</a:t>
            </a:r>
            <a:r>
              <a:rPr lang="it-IT" sz="1900" dirty="0"/>
              <a:t> to the </a:t>
            </a:r>
            <a:r>
              <a:rPr lang="it-IT" sz="1900" dirty="0" err="1"/>
              <a:t>two</a:t>
            </a:r>
            <a:r>
              <a:rPr lang="it-IT" sz="1900" dirty="0"/>
              <a:t> Europa </a:t>
            </a:r>
            <a:r>
              <a:rPr lang="it-IT" sz="1900" dirty="0" err="1"/>
              <a:t>fly-bys</a:t>
            </a:r>
            <a:r>
              <a:rPr lang="it-IT" sz="1900" dirty="0"/>
              <a:t> </a:t>
            </a:r>
            <a:r>
              <a:rPr lang="it-IT" sz="1900" dirty="0" err="1"/>
              <a:t>will</a:t>
            </a:r>
            <a:r>
              <a:rPr lang="it-IT" sz="1900" dirty="0"/>
              <a:t> </a:t>
            </a:r>
            <a:r>
              <a:rPr lang="it-IT" sz="1900" dirty="0" err="1"/>
              <a:t>provide</a:t>
            </a:r>
            <a:r>
              <a:rPr lang="it-IT" sz="1900" dirty="0"/>
              <a:t> the best </a:t>
            </a:r>
            <a:r>
              <a:rPr lang="it-IT" sz="1900" dirty="0" err="1"/>
              <a:t>spatial</a:t>
            </a:r>
            <a:r>
              <a:rPr lang="it-IT" sz="1900" dirty="0"/>
              <a:t> </a:t>
            </a:r>
            <a:r>
              <a:rPr lang="it-IT" sz="1900" dirty="0" err="1"/>
              <a:t>resolution</a:t>
            </a:r>
            <a:r>
              <a:rPr lang="it-IT" sz="1900" dirty="0"/>
              <a:t> for </a:t>
            </a:r>
            <a:r>
              <a:rPr lang="it-IT" sz="1900" dirty="0" err="1"/>
              <a:t>these</a:t>
            </a:r>
            <a:r>
              <a:rPr lang="it-IT" sz="1900" dirty="0"/>
              <a:t> </a:t>
            </a:r>
            <a:r>
              <a:rPr lang="it-IT" sz="1900" dirty="0" err="1"/>
              <a:t>observations</a:t>
            </a:r>
            <a:r>
              <a:rPr lang="it-IT" sz="1900" dirty="0"/>
              <a:t>. </a:t>
            </a:r>
          </a:p>
          <a:p>
            <a:pPr algn="just"/>
            <a:r>
              <a:rPr lang="it-IT" sz="1900" dirty="0" err="1"/>
              <a:t>Jupiter’s</a:t>
            </a:r>
            <a:r>
              <a:rPr lang="it-IT" sz="1900" dirty="0"/>
              <a:t> r</a:t>
            </a:r>
            <a:r>
              <a:rPr lang="it-IT" sz="1900" b="1" dirty="0"/>
              <a:t>ing </a:t>
            </a:r>
            <a:r>
              <a:rPr lang="it-IT" sz="1900" b="1" dirty="0" err="1"/>
              <a:t>system</a:t>
            </a:r>
            <a:r>
              <a:rPr lang="it-IT" sz="1900" b="1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faint</a:t>
            </a:r>
            <a:r>
              <a:rPr lang="it-IT" sz="1900" dirty="0"/>
              <a:t> and </a:t>
            </a:r>
            <a:r>
              <a:rPr lang="it-IT" sz="1900" dirty="0" err="1"/>
              <a:t>consists</a:t>
            </a:r>
            <a:r>
              <a:rPr lang="it-IT" sz="1900" dirty="0"/>
              <a:t> </a:t>
            </a:r>
            <a:r>
              <a:rPr lang="it-IT" sz="1900" dirty="0" err="1"/>
              <a:t>mainly</a:t>
            </a:r>
            <a:r>
              <a:rPr lang="it-IT" sz="1900" dirty="0"/>
              <a:t> of micron-</a:t>
            </a:r>
            <a:r>
              <a:rPr lang="it-IT" sz="1900" dirty="0" err="1"/>
              <a:t>sized</a:t>
            </a:r>
            <a:r>
              <a:rPr lang="it-IT" sz="1900" dirty="0"/>
              <a:t> </a:t>
            </a:r>
            <a:r>
              <a:rPr lang="it-IT" sz="1900" dirty="0" err="1"/>
              <a:t>dust</a:t>
            </a:r>
            <a:r>
              <a:rPr lang="it-IT" sz="1900" dirty="0"/>
              <a:t> (</a:t>
            </a:r>
            <a:r>
              <a:rPr lang="it-IT" sz="1900" dirty="0" err="1"/>
              <a:t>Showalter</a:t>
            </a:r>
            <a:r>
              <a:rPr lang="it-IT" sz="1900" dirty="0"/>
              <a:t> et al., 2008). To </a:t>
            </a:r>
            <a:r>
              <a:rPr lang="it-IT" sz="1900" dirty="0" err="1"/>
              <a:t>characterize</a:t>
            </a:r>
            <a:r>
              <a:rPr lang="it-IT" sz="1900" dirty="0"/>
              <a:t> the </a:t>
            </a:r>
            <a:r>
              <a:rPr lang="it-IT" sz="1900" dirty="0" err="1"/>
              <a:t>physical</a:t>
            </a:r>
            <a:r>
              <a:rPr lang="it-IT" sz="1900" dirty="0"/>
              <a:t> and </a:t>
            </a:r>
            <a:r>
              <a:rPr lang="it-IT" sz="1900" dirty="0" err="1"/>
              <a:t>chemical</a:t>
            </a:r>
            <a:r>
              <a:rPr lang="it-IT" sz="1900" dirty="0"/>
              <a:t> </a:t>
            </a:r>
            <a:r>
              <a:rPr lang="it-IT" sz="1900" dirty="0" err="1"/>
              <a:t>properties</a:t>
            </a:r>
            <a:r>
              <a:rPr lang="it-IT" sz="1900" dirty="0"/>
              <a:t> of the ring </a:t>
            </a:r>
            <a:r>
              <a:rPr lang="it-IT" sz="1900" dirty="0" err="1"/>
              <a:t>system</a:t>
            </a:r>
            <a:r>
              <a:rPr lang="it-IT" sz="1900" dirty="0"/>
              <a:t>, VIS-IR </a:t>
            </a:r>
            <a:r>
              <a:rPr lang="it-IT" sz="1900" dirty="0" err="1"/>
              <a:t>mapping</a:t>
            </a:r>
            <a:r>
              <a:rPr lang="it-IT" sz="1900" dirty="0"/>
              <a:t> of the ring </a:t>
            </a:r>
            <a:r>
              <a:rPr lang="it-IT" sz="1900" dirty="0" err="1"/>
              <a:t>particles</a:t>
            </a:r>
            <a:r>
              <a:rPr lang="it-IT" sz="1900" dirty="0"/>
              <a:t>’ </a:t>
            </a:r>
            <a:r>
              <a:rPr lang="it-IT" sz="1900" dirty="0" err="1"/>
              <a:t>composition</a:t>
            </a:r>
            <a:r>
              <a:rPr lang="it-IT" sz="1900" dirty="0"/>
              <a:t> and </a:t>
            </a:r>
            <a:r>
              <a:rPr lang="it-IT" sz="1900" dirty="0" err="1"/>
              <a:t>photometric</a:t>
            </a:r>
            <a:r>
              <a:rPr lang="it-IT" sz="1900" dirty="0"/>
              <a:t> </a:t>
            </a:r>
            <a:r>
              <a:rPr lang="it-IT" sz="1900" dirty="0" err="1"/>
              <a:t>behaviour</a:t>
            </a:r>
            <a:r>
              <a:rPr lang="it-IT" sz="1900" dirty="0"/>
              <a:t> of the </a:t>
            </a:r>
            <a:r>
              <a:rPr lang="it-IT" sz="1900" dirty="0" err="1"/>
              <a:t>entire</a:t>
            </a:r>
            <a:r>
              <a:rPr lang="it-IT" sz="1900" dirty="0"/>
              <a:t> ring </a:t>
            </a:r>
            <a:r>
              <a:rPr lang="it-IT" sz="1900" dirty="0" err="1"/>
              <a:t>system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required</a:t>
            </a:r>
            <a:r>
              <a:rPr lang="it-IT" sz="1900" dirty="0"/>
              <a:t> in 3D and in a wide </a:t>
            </a:r>
            <a:r>
              <a:rPr lang="it-IT" sz="1900" dirty="0" err="1"/>
              <a:t>range</a:t>
            </a:r>
            <a:r>
              <a:rPr lang="it-IT" sz="1900" dirty="0"/>
              <a:t> of solar </a:t>
            </a:r>
            <a:r>
              <a:rPr lang="it-IT" sz="1900" dirty="0" err="1"/>
              <a:t>phase</a:t>
            </a:r>
            <a:r>
              <a:rPr lang="it-IT" sz="1900" dirty="0"/>
              <a:t> </a:t>
            </a:r>
            <a:r>
              <a:rPr lang="it-IT" sz="1900" dirty="0" err="1"/>
              <a:t>angles</a:t>
            </a:r>
            <a:r>
              <a:rPr lang="it-IT" sz="1900" dirty="0"/>
              <a:t> (</a:t>
            </a:r>
            <a:r>
              <a:rPr lang="it-IT" sz="1900" dirty="0" err="1"/>
              <a:t>including</a:t>
            </a:r>
            <a:r>
              <a:rPr lang="it-IT" sz="1900" dirty="0"/>
              <a:t> &lt;10° and &gt;170°</a:t>
            </a:r>
            <a:r>
              <a:rPr lang="it-IT" sz="1900" dirty="0" smtClean="0"/>
              <a:t>). </a:t>
            </a:r>
          </a:p>
          <a:p>
            <a:pPr algn="just"/>
            <a:r>
              <a:rPr lang="it-IT" sz="1900" dirty="0" err="1" smtClean="0"/>
              <a:t>Moreover</a:t>
            </a:r>
            <a:r>
              <a:rPr lang="it-IT" sz="1900" dirty="0"/>
              <a:t>, </a:t>
            </a:r>
            <a:r>
              <a:rPr lang="it-IT" sz="1900" dirty="0" err="1"/>
              <a:t>infrared</a:t>
            </a:r>
            <a:r>
              <a:rPr lang="it-IT" sz="1900" dirty="0"/>
              <a:t> remote </a:t>
            </a:r>
            <a:r>
              <a:rPr lang="it-IT" sz="1900" dirty="0" err="1"/>
              <a:t>sensing</a:t>
            </a:r>
            <a:r>
              <a:rPr lang="it-IT" sz="1900" dirty="0"/>
              <a:t> </a:t>
            </a:r>
            <a:r>
              <a:rPr lang="it-IT" sz="1900" dirty="0" err="1"/>
              <a:t>will</a:t>
            </a:r>
            <a:r>
              <a:rPr lang="it-IT" sz="1900" dirty="0"/>
              <a:t> </a:t>
            </a:r>
            <a:r>
              <a:rPr lang="it-IT" sz="1900" dirty="0" err="1"/>
              <a:t>contribute</a:t>
            </a:r>
            <a:r>
              <a:rPr lang="it-IT" sz="1900" dirty="0"/>
              <a:t> to </a:t>
            </a:r>
            <a:r>
              <a:rPr lang="it-IT" sz="1900" dirty="0" err="1"/>
              <a:t>unveil</a:t>
            </a:r>
            <a:r>
              <a:rPr lang="it-IT" sz="1900" dirty="0"/>
              <a:t> the bulk </a:t>
            </a:r>
            <a:r>
              <a:rPr lang="it-IT" sz="1900" dirty="0" err="1"/>
              <a:t>composition</a:t>
            </a:r>
            <a:r>
              <a:rPr lang="it-IT" sz="1900" dirty="0"/>
              <a:t> of the </a:t>
            </a:r>
            <a:r>
              <a:rPr lang="it-IT" sz="1900" b="1" dirty="0"/>
              <a:t>small regular </a:t>
            </a:r>
            <a:r>
              <a:rPr lang="it-IT" sz="1900" b="1" dirty="0" err="1"/>
              <a:t>satellites</a:t>
            </a:r>
            <a:r>
              <a:rPr lang="it-IT" sz="1900" b="1" dirty="0"/>
              <a:t> </a:t>
            </a:r>
            <a:r>
              <a:rPr lang="it-IT" sz="1900" dirty="0"/>
              <a:t>revolving </a:t>
            </a:r>
            <a:r>
              <a:rPr lang="it-IT" sz="1900" dirty="0" err="1"/>
              <a:t>between</a:t>
            </a:r>
            <a:r>
              <a:rPr lang="it-IT" sz="1900" dirty="0"/>
              <a:t> 1.8 and 3.1 RJ (</a:t>
            </a:r>
            <a:r>
              <a:rPr lang="it-IT" sz="1900" dirty="0" err="1"/>
              <a:t>at</a:t>
            </a:r>
            <a:r>
              <a:rPr lang="it-IT" sz="1900" dirty="0"/>
              <a:t> </a:t>
            </a:r>
            <a:r>
              <a:rPr lang="it-IT" sz="1900" dirty="0" err="1"/>
              <a:t>least</a:t>
            </a:r>
            <a:r>
              <a:rPr lang="it-IT" sz="1900" dirty="0"/>
              <a:t> the </a:t>
            </a:r>
            <a:r>
              <a:rPr lang="it-IT" sz="1900" dirty="0" err="1"/>
              <a:t>largest</a:t>
            </a:r>
            <a:r>
              <a:rPr lang="it-IT" sz="1900" dirty="0"/>
              <a:t> </a:t>
            </a:r>
            <a:r>
              <a:rPr lang="it-IT" sz="1900" dirty="0" err="1"/>
              <a:t>objects</a:t>
            </a:r>
            <a:r>
              <a:rPr lang="it-IT" sz="1900" dirty="0"/>
              <a:t>, </a:t>
            </a:r>
            <a:r>
              <a:rPr lang="it-IT" sz="1900" dirty="0" err="1"/>
              <a:t>Thebe</a:t>
            </a:r>
            <a:r>
              <a:rPr lang="it-IT" sz="1900" dirty="0"/>
              <a:t> and </a:t>
            </a:r>
            <a:r>
              <a:rPr lang="it-IT" sz="1900" dirty="0" err="1"/>
              <a:t>Amalthea</a:t>
            </a:r>
            <a:r>
              <a:rPr lang="it-IT" sz="1900" dirty="0"/>
              <a:t>), </a:t>
            </a:r>
            <a:r>
              <a:rPr lang="it-IT" sz="1900" dirty="0" err="1"/>
              <a:t>allowing</a:t>
            </a:r>
            <a:r>
              <a:rPr lang="it-IT" sz="1900" dirty="0"/>
              <a:t> </a:t>
            </a:r>
            <a:r>
              <a:rPr lang="it-IT" sz="1900" dirty="0" err="1"/>
              <a:t>one</a:t>
            </a:r>
            <a:r>
              <a:rPr lang="it-IT" sz="1900" dirty="0"/>
              <a:t> to </a:t>
            </a:r>
            <a:r>
              <a:rPr lang="it-IT" sz="1900" dirty="0" err="1"/>
              <a:t>confirm</a:t>
            </a:r>
            <a:r>
              <a:rPr lang="it-IT" sz="1900" dirty="0"/>
              <a:t> </a:t>
            </a:r>
            <a:r>
              <a:rPr lang="it-IT" sz="1900" dirty="0" err="1"/>
              <a:t>them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sources</a:t>
            </a:r>
            <a:r>
              <a:rPr lang="it-IT" sz="1900" dirty="0"/>
              <a:t> or </a:t>
            </a:r>
            <a:r>
              <a:rPr lang="it-IT" sz="1900" dirty="0" err="1"/>
              <a:t>sinks</a:t>
            </a:r>
            <a:r>
              <a:rPr lang="it-IT" sz="1900" dirty="0"/>
              <a:t> of the ring </a:t>
            </a:r>
            <a:r>
              <a:rPr lang="it-IT" sz="1900" dirty="0" err="1"/>
              <a:t>particles</a:t>
            </a:r>
            <a:r>
              <a:rPr lang="it-IT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50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905000" y="713525"/>
            <a:ext cx="5406799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FF"/>
                </a:solidFill>
              </a:rPr>
              <a:t>Jupiter</a:t>
            </a:r>
            <a:r>
              <a:rPr lang="it-IT" sz="2400" b="1" dirty="0" smtClean="0">
                <a:solidFill>
                  <a:srgbClr val="FFFFFF"/>
                </a:solidFill>
              </a:rPr>
              <a:t> Science: </a:t>
            </a:r>
            <a:r>
              <a:rPr lang="it-IT" sz="2400" b="1" dirty="0" err="1" smtClean="0">
                <a:solidFill>
                  <a:srgbClr val="FFFFFF"/>
                </a:solidFill>
              </a:rPr>
              <a:t>Upper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err="1" smtClean="0">
                <a:solidFill>
                  <a:srgbClr val="FFFFFF"/>
                </a:solidFill>
              </a:rPr>
              <a:t>Atmosphere</a:t>
            </a:r>
            <a:endParaRPr lang="it-IT" sz="2400" b="1" dirty="0" smtClean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1295400"/>
            <a:ext cx="8686799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 smtClean="0"/>
              <a:t>MAJIS </a:t>
            </a:r>
            <a:r>
              <a:rPr lang="it-IT" sz="1900" dirty="0" err="1" smtClean="0"/>
              <a:t>spectral</a:t>
            </a:r>
            <a:r>
              <a:rPr lang="it-IT" sz="1900" dirty="0" smtClean="0"/>
              <a:t> </a:t>
            </a:r>
            <a:r>
              <a:rPr lang="it-IT" sz="1900" dirty="0" err="1" smtClean="0"/>
              <a:t>range</a:t>
            </a:r>
            <a:r>
              <a:rPr lang="it-IT" sz="1900" dirty="0" smtClean="0"/>
              <a:t> </a:t>
            </a:r>
            <a:r>
              <a:rPr lang="it-IT" sz="1900" dirty="0" err="1" smtClean="0"/>
              <a:t>covers</a:t>
            </a:r>
            <a:r>
              <a:rPr lang="it-IT" sz="1900" dirty="0" smtClean="0"/>
              <a:t> </a:t>
            </a:r>
            <a:r>
              <a:rPr lang="it-IT" sz="1900" dirty="0"/>
              <a:t>the </a:t>
            </a:r>
            <a:r>
              <a:rPr lang="it-IT" sz="1900" b="1" dirty="0"/>
              <a:t>H3+ </a:t>
            </a:r>
            <a:r>
              <a:rPr lang="it-IT" sz="1900" b="1" dirty="0" err="1" smtClean="0"/>
              <a:t>emissions</a:t>
            </a:r>
            <a:r>
              <a:rPr lang="it-IT" sz="1900" b="1" dirty="0" smtClean="0"/>
              <a:t> </a:t>
            </a:r>
            <a:r>
              <a:rPr lang="it-IT" sz="1900" dirty="0" err="1"/>
              <a:t>around</a:t>
            </a:r>
            <a:r>
              <a:rPr lang="it-IT" sz="1900" dirty="0"/>
              <a:t> </a:t>
            </a:r>
            <a:r>
              <a:rPr lang="it-IT" sz="1900" dirty="0" err="1"/>
              <a:t>at</a:t>
            </a:r>
            <a:r>
              <a:rPr lang="it-IT" sz="1900" dirty="0"/>
              <a:t> 3.67 </a:t>
            </a:r>
            <a:r>
              <a:rPr lang="it-IT" sz="1900" dirty="0" smtClean="0"/>
              <a:t>µm </a:t>
            </a:r>
            <a:r>
              <a:rPr lang="it-IT" sz="1900" dirty="0" err="1"/>
              <a:t>that</a:t>
            </a:r>
            <a:r>
              <a:rPr lang="it-IT" sz="1900" dirty="0"/>
              <a:t> are </a:t>
            </a:r>
            <a:r>
              <a:rPr lang="it-IT" sz="1900" dirty="0" err="1"/>
              <a:t>strongly</a:t>
            </a:r>
            <a:r>
              <a:rPr lang="it-IT" sz="1900" dirty="0"/>
              <a:t> </a:t>
            </a:r>
            <a:r>
              <a:rPr lang="it-IT" sz="1900" dirty="0" err="1"/>
              <a:t>enhanced</a:t>
            </a:r>
            <a:r>
              <a:rPr lang="it-IT" sz="1900" dirty="0"/>
              <a:t> in the </a:t>
            </a:r>
            <a:r>
              <a:rPr lang="it-IT" sz="1900" dirty="0" err="1"/>
              <a:t>Jovian</a:t>
            </a:r>
            <a:r>
              <a:rPr lang="it-IT" sz="1900" dirty="0"/>
              <a:t> aurora </a:t>
            </a:r>
            <a:r>
              <a:rPr lang="it-IT" sz="1900" dirty="0" smtClean="0"/>
              <a:t>(</a:t>
            </a:r>
            <a:r>
              <a:rPr lang="it-IT" sz="1900" dirty="0" err="1" smtClean="0"/>
              <a:t>Drossart</a:t>
            </a:r>
            <a:r>
              <a:rPr lang="it-IT" sz="1900" dirty="0" smtClean="0"/>
              <a:t> </a:t>
            </a:r>
            <a:r>
              <a:rPr lang="it-IT" sz="1900" dirty="0"/>
              <a:t>et al., 1989). MAJIS </a:t>
            </a:r>
            <a:r>
              <a:rPr lang="it-IT" sz="1900" dirty="0" err="1"/>
              <a:t>observations</a:t>
            </a:r>
            <a:r>
              <a:rPr lang="it-IT" sz="1900" dirty="0"/>
              <a:t> </a:t>
            </a:r>
            <a:r>
              <a:rPr lang="it-IT" sz="1900" dirty="0" err="1"/>
              <a:t>will</a:t>
            </a:r>
            <a:r>
              <a:rPr lang="it-IT" sz="1900" dirty="0"/>
              <a:t> </a:t>
            </a:r>
            <a:r>
              <a:rPr lang="it-IT" sz="1900" dirty="0" err="1"/>
              <a:t>extend</a:t>
            </a:r>
            <a:r>
              <a:rPr lang="it-IT" sz="1900" dirty="0"/>
              <a:t> the </a:t>
            </a:r>
            <a:r>
              <a:rPr lang="it-IT" sz="1900" dirty="0" err="1"/>
              <a:t>Juno</a:t>
            </a:r>
            <a:r>
              <a:rPr lang="it-IT" sz="1900" dirty="0"/>
              <a:t>/JIRAM </a:t>
            </a:r>
            <a:r>
              <a:rPr lang="it-IT" sz="1900" dirty="0" err="1"/>
              <a:t>dataset</a:t>
            </a:r>
            <a:r>
              <a:rPr lang="it-IT" sz="1900" dirty="0"/>
              <a:t> (Adriani et al., 2008) </a:t>
            </a:r>
            <a:r>
              <a:rPr lang="it-IT" sz="1900" dirty="0" err="1"/>
              <a:t>which</a:t>
            </a:r>
            <a:r>
              <a:rPr lang="it-IT" sz="1900" dirty="0"/>
              <a:t> </a:t>
            </a:r>
            <a:r>
              <a:rPr lang="it-IT" sz="1900" dirty="0" err="1"/>
              <a:t>has</a:t>
            </a:r>
            <a:r>
              <a:rPr lang="it-IT" sz="1900" dirty="0"/>
              <a:t> </a:t>
            </a:r>
            <a:r>
              <a:rPr lang="it-IT" sz="1900" dirty="0" err="1"/>
              <a:t>observed</a:t>
            </a:r>
            <a:r>
              <a:rPr lang="it-IT" sz="1900" dirty="0"/>
              <a:t> the aurora </a:t>
            </a:r>
            <a:r>
              <a:rPr lang="it-IT" sz="1900" dirty="0" err="1"/>
              <a:t>main</a:t>
            </a:r>
            <a:r>
              <a:rPr lang="it-IT" sz="1900" dirty="0"/>
              <a:t> </a:t>
            </a:r>
            <a:r>
              <a:rPr lang="it-IT" sz="1900" dirty="0" err="1"/>
              <a:t>oval</a:t>
            </a:r>
            <a:r>
              <a:rPr lang="it-IT" sz="1900" dirty="0"/>
              <a:t> and </a:t>
            </a:r>
            <a:r>
              <a:rPr lang="it-IT" sz="1900" dirty="0" err="1"/>
              <a:t>satellites</a:t>
            </a:r>
            <a:r>
              <a:rPr lang="it-IT" sz="1900" dirty="0"/>
              <a:t> </a:t>
            </a:r>
            <a:r>
              <a:rPr lang="it-IT" sz="1900" dirty="0" err="1"/>
              <a:t>footprints</a:t>
            </a:r>
            <a:r>
              <a:rPr lang="it-IT" sz="1900" dirty="0"/>
              <a:t> (Mura et al., 2017) and </a:t>
            </a:r>
            <a:r>
              <a:rPr lang="it-IT" sz="1900" dirty="0" err="1"/>
              <a:t>compared</a:t>
            </a:r>
            <a:r>
              <a:rPr lang="it-IT" sz="1900" dirty="0"/>
              <a:t> </a:t>
            </a:r>
            <a:r>
              <a:rPr lang="it-IT" sz="1900" dirty="0" err="1"/>
              <a:t>auroral</a:t>
            </a:r>
            <a:r>
              <a:rPr lang="it-IT" sz="1900" dirty="0"/>
              <a:t> </a:t>
            </a:r>
            <a:r>
              <a:rPr lang="it-IT" sz="1900" dirty="0" err="1"/>
              <a:t>emission</a:t>
            </a:r>
            <a:r>
              <a:rPr lang="it-IT" sz="1900" dirty="0"/>
              <a:t> on </a:t>
            </a:r>
            <a:r>
              <a:rPr lang="it-IT" sz="1900" dirty="0" err="1"/>
              <a:t>both</a:t>
            </a:r>
            <a:r>
              <a:rPr lang="it-IT" sz="1900" dirty="0"/>
              <a:t> </a:t>
            </a:r>
            <a:r>
              <a:rPr lang="it-IT" sz="1900" dirty="0" err="1"/>
              <a:t>north</a:t>
            </a:r>
            <a:r>
              <a:rPr lang="it-IT" sz="1900" dirty="0"/>
              <a:t> and </a:t>
            </a:r>
            <a:r>
              <a:rPr lang="it-IT" sz="1900" dirty="0" err="1"/>
              <a:t>south</a:t>
            </a:r>
            <a:r>
              <a:rPr lang="it-IT" sz="1900" dirty="0"/>
              <a:t> </a:t>
            </a:r>
            <a:r>
              <a:rPr lang="it-IT" sz="1900" dirty="0" err="1"/>
              <a:t>polar</a:t>
            </a:r>
            <a:r>
              <a:rPr lang="it-IT" sz="1900" dirty="0"/>
              <a:t> </a:t>
            </a:r>
            <a:r>
              <a:rPr lang="it-IT" sz="1900" dirty="0" err="1"/>
              <a:t>regions</a:t>
            </a:r>
            <a:r>
              <a:rPr lang="it-IT" sz="1900" dirty="0"/>
              <a:t> (Adriani et al., 2017). The </a:t>
            </a:r>
            <a:r>
              <a:rPr lang="it-IT" sz="1900" dirty="0" err="1"/>
              <a:t>mapping</a:t>
            </a:r>
            <a:r>
              <a:rPr lang="it-IT" sz="1900" dirty="0"/>
              <a:t> </a:t>
            </a:r>
            <a:r>
              <a:rPr lang="it-IT" sz="1900" dirty="0" err="1"/>
              <a:t>capabilities</a:t>
            </a:r>
            <a:r>
              <a:rPr lang="it-IT" sz="1900" dirty="0"/>
              <a:t> of MAJIS are </a:t>
            </a:r>
            <a:r>
              <a:rPr lang="it-IT" sz="1900" dirty="0" err="1"/>
              <a:t>ideal</a:t>
            </a:r>
            <a:r>
              <a:rPr lang="it-IT" sz="1900" dirty="0"/>
              <a:t> to monitor the </a:t>
            </a:r>
            <a:r>
              <a:rPr lang="it-IT" sz="1900" dirty="0" err="1"/>
              <a:t>overall</a:t>
            </a:r>
            <a:r>
              <a:rPr lang="it-IT" sz="1900" dirty="0"/>
              <a:t> </a:t>
            </a:r>
            <a:r>
              <a:rPr lang="it-IT" sz="1900" dirty="0" err="1"/>
              <a:t>auroral</a:t>
            </a:r>
            <a:r>
              <a:rPr lang="it-IT" sz="1900" dirty="0"/>
              <a:t> </a:t>
            </a:r>
            <a:r>
              <a:rPr lang="it-IT" sz="1900" dirty="0" err="1"/>
              <a:t>activity</a:t>
            </a:r>
            <a:r>
              <a:rPr lang="it-IT" sz="1900" dirty="0"/>
              <a:t> and </a:t>
            </a:r>
            <a:r>
              <a:rPr lang="it-IT" sz="1900" dirty="0" err="1"/>
              <a:t>phenomenology</a:t>
            </a:r>
            <a:r>
              <a:rPr lang="it-IT" sz="1900" dirty="0"/>
              <a:t> of the </a:t>
            </a:r>
            <a:r>
              <a:rPr lang="it-IT" sz="1900" dirty="0" err="1"/>
              <a:t>polar</a:t>
            </a:r>
            <a:r>
              <a:rPr lang="it-IT" sz="1900" dirty="0"/>
              <a:t> </a:t>
            </a:r>
            <a:r>
              <a:rPr lang="it-IT" sz="1900" dirty="0" err="1" smtClean="0"/>
              <a:t>atmosphere</a:t>
            </a:r>
            <a:r>
              <a:rPr lang="it-IT" sz="1900" dirty="0" smtClean="0"/>
              <a:t> </a:t>
            </a:r>
            <a:r>
              <a:rPr lang="it-IT" sz="1900" dirty="0"/>
              <a:t>and to relate </a:t>
            </a:r>
            <a:r>
              <a:rPr lang="it-IT" sz="1900" dirty="0" err="1"/>
              <a:t>them</a:t>
            </a:r>
            <a:r>
              <a:rPr lang="it-IT" sz="1900" dirty="0"/>
              <a:t> with in situ </a:t>
            </a:r>
            <a:r>
              <a:rPr lang="it-IT" sz="1900" dirty="0" err="1"/>
              <a:t>measurements</a:t>
            </a:r>
            <a:r>
              <a:rPr lang="it-IT" sz="1900" dirty="0"/>
              <a:t> by the </a:t>
            </a:r>
            <a:r>
              <a:rPr lang="it-IT" sz="1900" dirty="0" err="1"/>
              <a:t>magnetometer</a:t>
            </a:r>
            <a:r>
              <a:rPr lang="it-IT" sz="1900" dirty="0"/>
              <a:t> and plasma/</a:t>
            </a:r>
            <a:r>
              <a:rPr lang="it-IT" sz="1900" dirty="0" err="1"/>
              <a:t>neutral</a:t>
            </a:r>
            <a:r>
              <a:rPr lang="it-IT" sz="1900" dirty="0"/>
              <a:t> </a:t>
            </a:r>
            <a:r>
              <a:rPr lang="it-IT" sz="1900" dirty="0" err="1"/>
              <a:t>packages</a:t>
            </a:r>
            <a:r>
              <a:rPr lang="it-IT" sz="1900" dirty="0"/>
              <a:t>. </a:t>
            </a:r>
            <a:endParaRPr lang="it-IT" sz="1900" dirty="0" smtClean="0"/>
          </a:p>
          <a:p>
            <a:pPr algn="just"/>
            <a:r>
              <a:rPr lang="it-IT" sz="1900" dirty="0" smtClean="0"/>
              <a:t>The </a:t>
            </a:r>
            <a:r>
              <a:rPr lang="it-IT" sz="1900" dirty="0" err="1"/>
              <a:t>observations</a:t>
            </a:r>
            <a:r>
              <a:rPr lang="it-IT" sz="1900" dirty="0"/>
              <a:t> </a:t>
            </a:r>
            <a:r>
              <a:rPr lang="it-IT" sz="1900" dirty="0" err="1"/>
              <a:t>will</a:t>
            </a:r>
            <a:r>
              <a:rPr lang="it-IT" sz="1900" dirty="0"/>
              <a:t> </a:t>
            </a:r>
            <a:r>
              <a:rPr lang="it-IT" sz="1900" dirty="0" err="1"/>
              <a:t>also</a:t>
            </a:r>
            <a:r>
              <a:rPr lang="it-IT" sz="1900" dirty="0"/>
              <a:t> be </a:t>
            </a:r>
            <a:r>
              <a:rPr lang="it-IT" sz="1900" dirty="0" err="1"/>
              <a:t>coordinated</a:t>
            </a:r>
            <a:r>
              <a:rPr lang="it-IT" sz="1900" dirty="0"/>
              <a:t> with </a:t>
            </a:r>
            <a:r>
              <a:rPr lang="it-IT" sz="1900" dirty="0" err="1"/>
              <a:t>those</a:t>
            </a:r>
            <a:r>
              <a:rPr lang="it-IT" sz="1900" dirty="0"/>
              <a:t> of the UV and </a:t>
            </a:r>
            <a:r>
              <a:rPr lang="it-IT" sz="1900" dirty="0" err="1"/>
              <a:t>visible</a:t>
            </a:r>
            <a:r>
              <a:rPr lang="it-IT" sz="1900" dirty="0"/>
              <a:t> </a:t>
            </a:r>
            <a:r>
              <a:rPr lang="it-IT" sz="1900" dirty="0" err="1"/>
              <a:t>sensors</a:t>
            </a:r>
            <a:r>
              <a:rPr lang="it-IT" sz="1900" dirty="0"/>
              <a:t> to investigate the </a:t>
            </a:r>
            <a:r>
              <a:rPr lang="it-IT" sz="1900" dirty="0" err="1"/>
              <a:t>morphological</a:t>
            </a:r>
            <a:r>
              <a:rPr lang="it-IT" sz="1900" dirty="0"/>
              <a:t> </a:t>
            </a:r>
            <a:r>
              <a:rPr lang="it-IT" sz="1900" dirty="0" err="1"/>
              <a:t>differences</a:t>
            </a:r>
            <a:r>
              <a:rPr lang="it-IT" sz="1900" dirty="0"/>
              <a:t> </a:t>
            </a:r>
            <a:r>
              <a:rPr lang="it-IT" sz="1900" dirty="0" err="1"/>
              <a:t>between</a:t>
            </a:r>
            <a:r>
              <a:rPr lang="it-IT" sz="1900" dirty="0"/>
              <a:t> the </a:t>
            </a:r>
            <a:r>
              <a:rPr lang="it-IT" sz="1900" dirty="0" err="1"/>
              <a:t>instantaneous</a:t>
            </a:r>
            <a:r>
              <a:rPr lang="it-IT" sz="1900" dirty="0"/>
              <a:t> </a:t>
            </a:r>
            <a:r>
              <a:rPr lang="it-IT" sz="1900" dirty="0" err="1"/>
              <a:t>mapping</a:t>
            </a:r>
            <a:r>
              <a:rPr lang="it-IT" sz="1900" dirty="0"/>
              <a:t> of the </a:t>
            </a:r>
            <a:r>
              <a:rPr lang="it-IT" sz="1900" dirty="0" err="1"/>
              <a:t>incident</a:t>
            </a:r>
            <a:r>
              <a:rPr lang="it-IT" sz="1900" dirty="0"/>
              <a:t> </a:t>
            </a:r>
            <a:r>
              <a:rPr lang="it-IT" sz="1900" dirty="0" err="1"/>
              <a:t>particle</a:t>
            </a:r>
            <a:r>
              <a:rPr lang="it-IT" sz="1900" dirty="0"/>
              <a:t> </a:t>
            </a:r>
            <a:r>
              <a:rPr lang="it-IT" sz="1900" dirty="0" err="1"/>
              <a:t>flux</a:t>
            </a:r>
            <a:r>
              <a:rPr lang="it-IT" sz="1900" dirty="0"/>
              <a:t> (UV, Vis) and the </a:t>
            </a:r>
            <a:r>
              <a:rPr lang="it-IT" sz="1900" dirty="0" err="1"/>
              <a:t>slower</a:t>
            </a:r>
            <a:r>
              <a:rPr lang="it-IT" sz="1900" dirty="0"/>
              <a:t> </a:t>
            </a:r>
            <a:r>
              <a:rPr lang="it-IT" sz="1900" dirty="0" err="1"/>
              <a:t>atmospheric</a:t>
            </a:r>
            <a:r>
              <a:rPr lang="it-IT" sz="1900" dirty="0"/>
              <a:t> </a:t>
            </a:r>
            <a:r>
              <a:rPr lang="it-IT" sz="1900" dirty="0" err="1"/>
              <a:t>response</a:t>
            </a:r>
            <a:r>
              <a:rPr lang="it-IT" sz="1900" dirty="0"/>
              <a:t> of the H3+ </a:t>
            </a:r>
            <a:r>
              <a:rPr lang="it-IT" sz="1900" dirty="0" err="1"/>
              <a:t>emission</a:t>
            </a:r>
            <a:r>
              <a:rPr lang="it-IT" sz="1900" dirty="0"/>
              <a:t>. MAJIS stellar </a:t>
            </a:r>
            <a:r>
              <a:rPr lang="it-IT" sz="1900" dirty="0" err="1"/>
              <a:t>occultations</a:t>
            </a:r>
            <a:r>
              <a:rPr lang="it-IT" sz="1900" dirty="0"/>
              <a:t> by </a:t>
            </a:r>
            <a:r>
              <a:rPr lang="it-IT" sz="1900" dirty="0" err="1"/>
              <a:t>Jupiter’s</a:t>
            </a:r>
            <a:r>
              <a:rPr lang="it-IT" sz="1900" dirty="0"/>
              <a:t> disk </a:t>
            </a:r>
            <a:r>
              <a:rPr lang="it-IT" sz="1900" dirty="0" err="1"/>
              <a:t>will</a:t>
            </a:r>
            <a:r>
              <a:rPr lang="it-IT" sz="1900" dirty="0"/>
              <a:t> </a:t>
            </a:r>
            <a:r>
              <a:rPr lang="it-IT" sz="1900" dirty="0" err="1"/>
              <a:t>allow</a:t>
            </a:r>
            <a:r>
              <a:rPr lang="it-IT" sz="1900" dirty="0"/>
              <a:t> </a:t>
            </a:r>
            <a:r>
              <a:rPr lang="it-IT" sz="1900" dirty="0" err="1"/>
              <a:t>one</a:t>
            </a:r>
            <a:r>
              <a:rPr lang="it-IT" sz="1900" dirty="0"/>
              <a:t> to </a:t>
            </a:r>
            <a:r>
              <a:rPr lang="it-IT" sz="1900" dirty="0" err="1"/>
              <a:t>constrain</a:t>
            </a:r>
            <a:r>
              <a:rPr lang="it-IT" sz="1900" dirty="0"/>
              <a:t> the </a:t>
            </a:r>
            <a:r>
              <a:rPr lang="it-IT" sz="1900" b="1" dirty="0"/>
              <a:t>mixing ratio of </a:t>
            </a:r>
            <a:r>
              <a:rPr lang="it-IT" sz="1900" b="1" dirty="0" err="1"/>
              <a:t>methane</a:t>
            </a:r>
            <a:r>
              <a:rPr lang="it-IT" sz="1900" dirty="0"/>
              <a:t> in the </a:t>
            </a:r>
            <a:r>
              <a:rPr lang="it-IT" sz="1900" dirty="0" err="1"/>
              <a:t>stratosphere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well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the </a:t>
            </a:r>
            <a:r>
              <a:rPr lang="it-IT" sz="1900" dirty="0" err="1"/>
              <a:t>variability</a:t>
            </a:r>
            <a:r>
              <a:rPr lang="it-IT" sz="1900" dirty="0"/>
              <a:t> of air </a:t>
            </a:r>
            <a:r>
              <a:rPr lang="it-IT" sz="1900" dirty="0" err="1"/>
              <a:t>temperatures</a:t>
            </a:r>
            <a:r>
              <a:rPr lang="it-IT" sz="1900" dirty="0"/>
              <a:t> </a:t>
            </a:r>
            <a:r>
              <a:rPr lang="it-IT" sz="1900" dirty="0" smtClean="0"/>
              <a:t>(Nicholson </a:t>
            </a:r>
            <a:r>
              <a:rPr lang="it-IT" sz="1900" dirty="0"/>
              <a:t>et al., 2006). In </a:t>
            </a:r>
            <a:r>
              <a:rPr lang="it-IT" sz="1900" dirty="0" err="1"/>
              <a:t>addition</a:t>
            </a:r>
            <a:r>
              <a:rPr lang="it-IT" sz="1900" dirty="0"/>
              <a:t>, </a:t>
            </a:r>
            <a:r>
              <a:rPr lang="it-IT" sz="1900" dirty="0" err="1"/>
              <a:t>observations</a:t>
            </a:r>
            <a:r>
              <a:rPr lang="it-IT" sz="1900" dirty="0"/>
              <a:t> of the </a:t>
            </a:r>
            <a:r>
              <a:rPr lang="it-IT" sz="1900" dirty="0" err="1"/>
              <a:t>nightside</a:t>
            </a:r>
            <a:r>
              <a:rPr lang="it-IT" sz="1900" dirty="0"/>
              <a:t> </a:t>
            </a:r>
            <a:r>
              <a:rPr lang="it-IT" sz="1900" dirty="0" err="1"/>
              <a:t>hemisphere</a:t>
            </a:r>
            <a:r>
              <a:rPr lang="it-IT" sz="1900" dirty="0"/>
              <a:t> </a:t>
            </a:r>
            <a:r>
              <a:rPr lang="it-IT" sz="1900" dirty="0" err="1"/>
              <a:t>will</a:t>
            </a:r>
            <a:r>
              <a:rPr lang="it-IT" sz="1900" dirty="0"/>
              <a:t> be of </a:t>
            </a:r>
            <a:r>
              <a:rPr lang="it-IT" sz="1900" dirty="0" err="1"/>
              <a:t>particular</a:t>
            </a:r>
            <a:r>
              <a:rPr lang="it-IT" sz="1900" dirty="0"/>
              <a:t> </a:t>
            </a:r>
            <a:r>
              <a:rPr lang="it-IT" sz="1900" dirty="0" err="1"/>
              <a:t>interest</a:t>
            </a:r>
            <a:r>
              <a:rPr lang="it-IT" sz="1900" dirty="0"/>
              <a:t>, for </a:t>
            </a:r>
            <a:r>
              <a:rPr lang="it-IT" sz="1900" dirty="0" err="1"/>
              <a:t>possible</a:t>
            </a:r>
            <a:r>
              <a:rPr lang="it-IT" sz="1900" dirty="0"/>
              <a:t> </a:t>
            </a:r>
            <a:r>
              <a:rPr lang="it-IT" sz="1900" dirty="0" err="1"/>
              <a:t>detections</a:t>
            </a:r>
            <a:r>
              <a:rPr lang="it-IT" sz="1900" dirty="0"/>
              <a:t> of </a:t>
            </a:r>
            <a:r>
              <a:rPr lang="it-IT" sz="1900" b="1" dirty="0" err="1"/>
              <a:t>lightings</a:t>
            </a:r>
            <a:r>
              <a:rPr lang="it-IT" sz="1900" dirty="0"/>
              <a:t> (Smith et al., </a:t>
            </a:r>
            <a:r>
              <a:rPr lang="it-IT" sz="1900" dirty="0" smtClean="0"/>
              <a:t>1979) </a:t>
            </a:r>
            <a:r>
              <a:rPr lang="it-IT" sz="1900" dirty="0"/>
              <a:t>and </a:t>
            </a:r>
            <a:r>
              <a:rPr lang="it-IT" sz="1900" b="1" dirty="0" err="1"/>
              <a:t>nightglow</a:t>
            </a:r>
            <a:r>
              <a:rPr lang="it-IT" sz="1900" b="1" dirty="0"/>
              <a:t> </a:t>
            </a:r>
            <a:r>
              <a:rPr lang="it-IT" sz="1900" b="1" dirty="0" err="1"/>
              <a:t>emissions</a:t>
            </a:r>
            <a:r>
              <a:rPr lang="it-IT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013129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21411</TotalTime>
  <Words>2748</Words>
  <Application>Microsoft Macintosh PowerPoint</Application>
  <PresentationFormat>Presentazione su schermo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4_Office Theme</vt:lpstr>
      <vt:lpstr>MAJIS Scientific Performances (update from CDR)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Gianrico Filacchione</cp:lastModifiedBy>
  <cp:revision>778</cp:revision>
  <cp:lastPrinted>1601-01-01T00:00:00Z</cp:lastPrinted>
  <dcterms:created xsi:type="dcterms:W3CDTF">1601-01-01T00:00:00Z</dcterms:created>
  <dcterms:modified xsi:type="dcterms:W3CDTF">2019-10-06T14:33:32Z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