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57" r:id="rId4"/>
    <p:sldId id="258" r:id="rId5"/>
    <p:sldId id="265" r:id="rId6"/>
    <p:sldId id="262" r:id="rId7"/>
    <p:sldId id="266" r:id="rId8"/>
    <p:sldId id="263" r:id="rId9"/>
    <p:sldId id="267" r:id="rId10"/>
    <p:sldId id="264" r:id="rId11"/>
    <p:sldId id="268" r:id="rId12"/>
    <p:sldId id="269" r:id="rId13"/>
    <p:sldId id="272" r:id="rId14"/>
    <p:sldId id="270" r:id="rId15"/>
    <p:sldId id="271" r:id="rId16"/>
    <p:sldId id="273" r:id="rId17"/>
    <p:sldId id="260" r:id="rId18"/>
    <p:sldId id="279" r:id="rId19"/>
    <p:sldId id="261" r:id="rId20"/>
    <p:sldId id="275" r:id="rId21"/>
    <p:sldId id="274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08322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72207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77873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IAPS 9-10/10/2019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JUICE - MAJIS – STM#5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5FC382-2745-4F5E-87AB-F5609AE1DAB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3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9985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9146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3105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0165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1396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5001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54788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9897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AFA65-A50E-4E98-9D5E-E59F035F41B0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2BC5-D73C-47A6-B33B-074295A13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2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IAPS 9-10/10/2019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JUICE - MAJIS – STM#5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5BEFF-8737-45A4-A544-4A6CB8E50D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 dirty="0" smtClean="0"/>
              <a:t>P. </a:t>
            </a:r>
            <a:r>
              <a:rPr lang="fr-FR" dirty="0" err="1" smtClean="0"/>
              <a:t>Guiot</a:t>
            </a:r>
            <a:r>
              <a:rPr lang="fr-FR" dirty="0" smtClean="0"/>
              <a:t>, B. Lecomte, M. </a:t>
            </a:r>
            <a:r>
              <a:rPr lang="fr-FR" dirty="0" err="1" smtClean="0"/>
              <a:t>Vincendon</a:t>
            </a:r>
            <a:r>
              <a:rPr lang="fr-FR" dirty="0" smtClean="0"/>
              <a:t>, J. Carter, F. Poulet, C. </a:t>
            </a:r>
            <a:r>
              <a:rPr lang="fr-FR" dirty="0" err="1" smtClean="0"/>
              <a:t>Dumesnil</a:t>
            </a:r>
            <a:r>
              <a:rPr lang="fr-FR" dirty="0" smtClean="0"/>
              <a:t> and the MAJIS </a:t>
            </a:r>
            <a:r>
              <a:rPr lang="fr-FR" dirty="0" err="1" smtClean="0"/>
              <a:t>technical</a:t>
            </a:r>
            <a:r>
              <a:rPr lang="fr-FR" dirty="0" smtClean="0"/>
              <a:t> team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IAPS 9-10/10/2019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JUICE - MAJIS – STM#5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MAJIS calibration setup: meeting the requirements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5FC382-2745-4F5E-87AB-F5609AE1DA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17095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6919771"/>
                    </a:ext>
                  </a:extLst>
                </a:gridCol>
                <a:gridCol w="2929883">
                  <a:extLst>
                    <a:ext uri="{9D8B030D-6E8A-4147-A177-3AD203B41FA5}">
                      <a16:colId xmlns:a16="http://schemas.microsoft.com/office/drawing/2014/main" val="356279221"/>
                    </a:ext>
                  </a:extLst>
                </a:gridCol>
                <a:gridCol w="3166116">
                  <a:extLst>
                    <a:ext uri="{9D8B030D-6E8A-4147-A177-3AD203B41FA5}">
                      <a16:colId xmlns:a16="http://schemas.microsoft.com/office/drawing/2014/main" val="3571469061"/>
                    </a:ext>
                  </a:extLst>
                </a:gridCol>
              </a:tblGrid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Measurement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Criteria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Comments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244263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Boresight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ref</a:t>
                      </a:r>
                      <a:r>
                        <a:rPr lang="fr-FR" sz="1600" dirty="0" smtClean="0"/>
                        <a:t> cube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36468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Co-alignement</a:t>
                      </a:r>
                      <a:r>
                        <a:rPr lang="fr-FR" sz="1600" baseline="0" dirty="0" smtClean="0"/>
                        <a:t> VISNIR-IR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85130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Scanning </a:t>
                      </a:r>
                      <a:r>
                        <a:rPr lang="fr-FR" sz="1600" dirty="0" err="1" smtClean="0"/>
                        <a:t>mirror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accuracy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77865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150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61954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75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967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Spatial</a:t>
                      </a:r>
                      <a:r>
                        <a:rPr lang="fr-FR" sz="1600" baseline="0" dirty="0" smtClean="0"/>
                        <a:t>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11739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1/5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on </a:t>
                      </a:r>
                      <a:r>
                        <a:rPr lang="fr-FR" sz="1600" dirty="0" err="1" smtClean="0"/>
                        <a:t>selected</a:t>
                      </a:r>
                      <a:r>
                        <a:rPr lang="fr-FR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4043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positions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1/5 </a:t>
                      </a:r>
                      <a:r>
                        <a:rPr lang="fr-FR" sz="160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All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860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Straylight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Contrast</a:t>
                      </a:r>
                      <a:r>
                        <a:rPr lang="fr-FR" sz="1600" dirty="0" smtClean="0"/>
                        <a:t> 10</a:t>
                      </a:r>
                      <a:r>
                        <a:rPr lang="fr-FR" sz="1600" baseline="30000" dirty="0" smtClean="0"/>
                        <a:t>5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smtClean="0"/>
                        <a:t>Exploration ± 10°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46298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Linearity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Deviation</a:t>
                      </a:r>
                      <a:r>
                        <a:rPr lang="fr-FR" sz="1600" dirty="0" smtClean="0"/>
                        <a:t> &lt; 2%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5384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ITF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absolute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Absolute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errors</a:t>
                      </a:r>
                      <a:r>
                        <a:rPr lang="fr-FR" sz="1600" baseline="0" dirty="0" smtClean="0"/>
                        <a:t> &lt; 20%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8959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Flat-Field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&lt; 1%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average</a:t>
                      </a:r>
                      <a:r>
                        <a:rPr lang="fr-FR" sz="1600" dirty="0" smtClean="0"/>
                        <a:t> 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54335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Instrument relative spectral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max (2 – 10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) &lt; 1%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Initial </a:t>
                      </a:r>
                      <a:r>
                        <a:rPr lang="fr-FR" sz="1600" dirty="0" err="1" smtClean="0"/>
                        <a:t>requirement</a:t>
                      </a:r>
                      <a:r>
                        <a:rPr lang="fr-FR" sz="1600" dirty="0" smtClean="0"/>
                        <a:t>: </a:t>
                      </a:r>
                      <a:r>
                        <a:rPr lang="fr-FR" sz="1600" dirty="0" err="1" smtClean="0"/>
                        <a:t>contiguous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931402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ME-PE </a:t>
                      </a:r>
                      <a:r>
                        <a:rPr lang="fr-FR" sz="1600" dirty="0" err="1" smtClean="0"/>
                        <a:t>parameters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45881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verification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with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gas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cells</a:t>
                      </a:r>
                      <a:r>
                        <a:rPr lang="fr-FR" sz="1600" baseline="0" dirty="0" smtClean="0"/>
                        <a:t>, </a:t>
                      </a:r>
                      <a:r>
                        <a:rPr lang="fr-FR" sz="1600" baseline="0" dirty="0" err="1" smtClean="0"/>
                        <a:t>maybe</a:t>
                      </a:r>
                      <a:r>
                        <a:rPr lang="fr-FR" sz="1600" baseline="0" dirty="0" smtClean="0"/>
                        <a:t> one </a:t>
                      </a:r>
                      <a:r>
                        <a:rPr lang="fr-FR" sz="1600" baseline="0" dirty="0" err="1" smtClean="0"/>
                        <a:t>mineral</a:t>
                      </a:r>
                      <a:r>
                        <a:rPr lang="fr-FR" sz="1600" baseline="0" dirty="0" smtClean="0"/>
                        <a:t> or </a:t>
                      </a:r>
                      <a:r>
                        <a:rPr lang="fr-FR" sz="1600" baseline="0" dirty="0" err="1" smtClean="0"/>
                        <a:t>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850381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Polarization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Not </a:t>
                      </a:r>
                      <a:r>
                        <a:rPr lang="fr-FR" sz="1600" dirty="0" err="1" smtClean="0"/>
                        <a:t>planned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27691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0" y="3217251"/>
            <a:ext cx="5981700" cy="6330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463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697" y="28675"/>
            <a:ext cx="8175985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Straylight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 flux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spot </a:t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91081"/>
            <a:ext cx="7886700" cy="24470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requirement</a:t>
            </a:r>
            <a:r>
              <a:rPr lang="fr-FR" sz="1800" dirty="0" smtClean="0">
                <a:sym typeface="Wingdings" panose="05000000000000000000" pitchFamily="2" charset="2"/>
              </a:rPr>
              <a:t>: 10</a:t>
            </a:r>
            <a:r>
              <a:rPr lang="fr-FR" sz="1800" baseline="30000" dirty="0" smtClean="0">
                <a:sym typeface="Wingdings" panose="05000000000000000000" pitchFamily="2" charset="2"/>
              </a:rPr>
              <a:t>5 </a:t>
            </a:r>
            <a:r>
              <a:rPr lang="fr-FR" sz="1800" dirty="0" smtClean="0">
                <a:sym typeface="Wingdings" panose="05000000000000000000" pitchFamily="2" charset="2"/>
              </a:rPr>
              <a:t>x </a:t>
            </a:r>
            <a:r>
              <a:rPr lang="fr-FR" sz="1800" dirty="0" err="1" smtClean="0">
                <a:sym typeface="Wingdings" panose="05000000000000000000" pitchFamily="2" charset="2"/>
              </a:rPr>
              <a:t>smallest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dectectable</a:t>
            </a: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sufficient</a:t>
            </a:r>
            <a:r>
              <a:rPr lang="fr-FR" sz="1800" dirty="0" smtClean="0">
                <a:sym typeface="Wingdings" panose="05000000000000000000" pitchFamily="2" charset="2"/>
              </a:rPr>
              <a:t> SNR (10)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source </a:t>
            </a:r>
            <a:r>
              <a:rPr lang="fr-FR" sz="1800" dirty="0" err="1" smtClean="0">
                <a:sym typeface="Wingdings" panose="05000000000000000000" pitchFamily="2" charset="2"/>
              </a:rPr>
              <a:t>diaphragmed</a:t>
            </a:r>
            <a:r>
              <a:rPr lang="fr-FR" sz="1800" dirty="0" smtClean="0">
                <a:sym typeface="Wingdings" panose="05000000000000000000" pitchFamily="2" charset="2"/>
              </a:rPr>
              <a:t> at about 10 pixels </a:t>
            </a:r>
            <a:r>
              <a:rPr lang="fr-FR" sz="1800" dirty="0" err="1" smtClean="0">
                <a:sym typeface="Wingdings" panose="05000000000000000000" pitchFamily="2" charset="2"/>
              </a:rPr>
              <a:t>circle</a:t>
            </a:r>
            <a:r>
              <a:rPr lang="fr-FR" sz="1800" dirty="0" smtClean="0">
                <a:sym typeface="Wingdings" panose="05000000000000000000" pitchFamily="2" charset="2"/>
              </a:rPr>
              <a:t>. 4 positions </a:t>
            </a:r>
            <a:r>
              <a:rPr lang="fr-FR" sz="1800" dirty="0" err="1" smtClean="0">
                <a:sym typeface="Wingdings" panose="05000000000000000000" pitchFamily="2" charset="2"/>
              </a:rPr>
              <a:t>across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slit</a:t>
            </a:r>
            <a:r>
              <a:rPr lang="fr-FR" sz="1800" dirty="0" smtClean="0">
                <a:sym typeface="Wingdings" panose="05000000000000000000" pitchFamily="2" charset="2"/>
              </a:rPr>
              <a:t> and 1 </a:t>
            </a:r>
            <a:r>
              <a:rPr lang="fr-FR" sz="1800" dirty="0" err="1" smtClean="0">
                <a:sym typeface="Wingdings" panose="05000000000000000000" pitchFamily="2" charset="2"/>
              </a:rPr>
              <a:t>along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slit</a:t>
            </a:r>
            <a:r>
              <a:rPr lang="fr-FR" sz="1800" dirty="0" smtClean="0">
                <a:sym typeface="Wingdings" panose="05000000000000000000" pitchFamily="2" charset="2"/>
              </a:rPr>
              <a:t>. 10° exploration on </a:t>
            </a:r>
            <a:r>
              <a:rPr lang="fr-FR" sz="1800" dirty="0" err="1" smtClean="0">
                <a:sym typeface="Wingdings" panose="05000000000000000000" pitchFamily="2" charset="2"/>
              </a:rPr>
              <a:t>both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sides</a:t>
            </a:r>
            <a:r>
              <a:rPr lang="fr-FR" sz="1800" dirty="0" smtClean="0">
                <a:sym typeface="Wingdings" panose="05000000000000000000" pitchFamily="2" charset="2"/>
              </a:rPr>
              <a:t>, for scanning </a:t>
            </a:r>
            <a:r>
              <a:rPr lang="fr-FR" sz="1800" dirty="0" err="1" smtClean="0">
                <a:sym typeface="Wingdings" panose="05000000000000000000" pitchFamily="2" charset="2"/>
              </a:rPr>
              <a:t>mirror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extremal</a:t>
            </a:r>
            <a:r>
              <a:rPr lang="fr-FR" sz="1800" dirty="0" smtClean="0">
                <a:sym typeface="Wingdings" panose="05000000000000000000" pitchFamily="2" charset="2"/>
              </a:rPr>
              <a:t> positions at +/- 2°, by 0.5° </a:t>
            </a:r>
            <a:r>
              <a:rPr lang="fr-FR" sz="1800" dirty="0" err="1" smtClean="0">
                <a:sym typeface="Wingdings" panose="05000000000000000000" pitchFamily="2" charset="2"/>
              </a:rPr>
              <a:t>steps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Spectral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QTH source for VISNIR and </a:t>
            </a:r>
            <a:r>
              <a:rPr lang="fr-FR" sz="1800" dirty="0" err="1" smtClean="0">
                <a:sym typeface="Wingdings" panose="05000000000000000000" pitchFamily="2" charset="2"/>
              </a:rPr>
              <a:t>SiC</a:t>
            </a:r>
            <a:r>
              <a:rPr lang="fr-FR" sz="1800" dirty="0" smtClean="0">
                <a:sym typeface="Wingdings" panose="05000000000000000000" pitchFamily="2" charset="2"/>
              </a:rPr>
              <a:t> source for IR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Neutral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densities</a:t>
            </a:r>
            <a:r>
              <a:rPr lang="fr-FR" sz="1800" dirty="0" smtClean="0">
                <a:sym typeface="Wingdings" panose="05000000000000000000" pitchFamily="2" charset="2"/>
              </a:rPr>
              <a:t> and source power adaptation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allow</a:t>
            </a:r>
            <a:r>
              <a:rPr lang="fr-FR" sz="1800" dirty="0" smtClean="0">
                <a:sym typeface="Wingdings" panose="05000000000000000000" pitchFamily="2" charset="2"/>
              </a:rPr>
              <a:t> for in-</a:t>
            </a:r>
            <a:r>
              <a:rPr lang="fr-FR" sz="1800" dirty="0" err="1" smtClean="0">
                <a:sym typeface="Wingdings" panose="05000000000000000000" pitchFamily="2" charset="2"/>
              </a:rPr>
              <a:t>field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reference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and out-of-</a:t>
            </a:r>
            <a:r>
              <a:rPr lang="fr-FR" sz="1800" dirty="0" err="1" smtClean="0">
                <a:sym typeface="Wingdings" panose="05000000000000000000" pitchFamily="2" charset="2"/>
              </a:rPr>
              <a:t>field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for </a:t>
            </a:r>
            <a:r>
              <a:rPr lang="fr-FR" sz="1800" dirty="0" err="1" smtClean="0">
                <a:sym typeface="Wingdings" panose="05000000000000000000" pitchFamily="2" charset="2"/>
              </a:rPr>
              <a:t>straylight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factors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ranging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from</a:t>
            </a:r>
            <a:r>
              <a:rPr lang="fr-FR" sz="1800" dirty="0" smtClean="0">
                <a:sym typeface="Wingdings" panose="05000000000000000000" pitchFamily="2" charset="2"/>
              </a:rPr>
              <a:t> 10</a:t>
            </a:r>
            <a:r>
              <a:rPr lang="fr-FR" sz="1800" baseline="30000" dirty="0" smtClean="0">
                <a:sym typeface="Wingdings" panose="05000000000000000000" pitchFamily="2" charset="2"/>
              </a:rPr>
              <a:t>-5</a:t>
            </a:r>
            <a:r>
              <a:rPr lang="fr-FR" sz="1800" dirty="0" smtClean="0">
                <a:sym typeface="Wingdings" panose="05000000000000000000" pitchFamily="2" charset="2"/>
              </a:rPr>
              <a:t> to 10</a:t>
            </a:r>
            <a:r>
              <a:rPr lang="fr-FR" sz="1800" baseline="30000" dirty="0" smtClean="0">
                <a:sym typeface="Wingdings" panose="05000000000000000000" pitchFamily="2" charset="2"/>
              </a:rPr>
              <a:t>-1</a:t>
            </a:r>
            <a:r>
              <a:rPr lang="fr-FR" sz="1800" dirty="0" smtClean="0">
                <a:sym typeface="Wingdings" panose="05000000000000000000" pitchFamily="2" charset="2"/>
              </a:rPr>
              <a:t>. At 10</a:t>
            </a:r>
            <a:r>
              <a:rPr lang="fr-FR" sz="1800" baseline="30000" dirty="0" smtClean="0">
                <a:sym typeface="Wingdings" panose="05000000000000000000" pitchFamily="2" charset="2"/>
              </a:rPr>
              <a:t>-1</a:t>
            </a:r>
            <a:r>
              <a:rPr lang="fr-FR" sz="1800" dirty="0" smtClean="0">
                <a:sym typeface="Wingdings" panose="05000000000000000000" pitchFamily="2" charset="2"/>
              </a:rPr>
              <a:t> the detector </a:t>
            </a:r>
            <a:r>
              <a:rPr lang="fr-FR" sz="1800" dirty="0" err="1" smtClean="0">
                <a:sym typeface="Wingdings" panose="05000000000000000000" pitchFamily="2" charset="2"/>
              </a:rPr>
              <a:t>is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saturated</a:t>
            </a:r>
            <a:r>
              <a:rPr lang="fr-FR" sz="1800" dirty="0" smtClean="0">
                <a:sym typeface="Wingdings" panose="05000000000000000000" pitchFamily="2" charset="2"/>
              </a:rPr>
              <a:t> at the </a:t>
            </a:r>
            <a:r>
              <a:rPr lang="fr-FR" sz="1800" dirty="0" err="1" smtClean="0">
                <a:sym typeface="Wingdings" panose="05000000000000000000" pitchFamily="2" charset="2"/>
              </a:rPr>
              <a:t>shortest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integration</a:t>
            </a:r>
            <a:r>
              <a:rPr lang="fr-FR" sz="1800" dirty="0" smtClean="0">
                <a:sym typeface="Wingdings" panose="05000000000000000000" pitchFamily="2" charset="2"/>
              </a:rPr>
              <a:t> time. </a:t>
            </a:r>
            <a:endParaRPr lang="fr-FR" sz="1800" b="1" dirty="0"/>
          </a:p>
        </p:txBody>
      </p:sp>
      <p:grpSp>
        <p:nvGrpSpPr>
          <p:cNvPr id="95" name="Groupe 94"/>
          <p:cNvGrpSpPr/>
          <p:nvPr/>
        </p:nvGrpSpPr>
        <p:grpSpPr>
          <a:xfrm>
            <a:off x="971603" y="3438105"/>
            <a:ext cx="7438264" cy="3020002"/>
            <a:chOff x="-395438" y="322405"/>
            <a:chExt cx="10374492" cy="4683405"/>
          </a:xfrm>
        </p:grpSpPr>
        <p:sp>
          <p:nvSpPr>
            <p:cNvPr id="96" name="Rectangle 95"/>
            <p:cNvSpPr/>
            <p:nvPr/>
          </p:nvSpPr>
          <p:spPr>
            <a:xfrm>
              <a:off x="1538654" y="2628900"/>
              <a:ext cx="6506308" cy="5011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38869" y="2628900"/>
              <a:ext cx="339968" cy="50116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94754" y="2628900"/>
              <a:ext cx="339968" cy="50116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450639" y="2628900"/>
              <a:ext cx="339968" cy="50116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06524" y="2628900"/>
              <a:ext cx="339968" cy="50116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2138869" y="754188"/>
              <a:ext cx="339968" cy="1725474"/>
              <a:chOff x="2138869" y="754188"/>
              <a:chExt cx="339968" cy="1725474"/>
            </a:xfrm>
          </p:grpSpPr>
          <p:sp>
            <p:nvSpPr>
              <p:cNvPr id="151" name="Ellipse 150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2" name="Groupe 101"/>
            <p:cNvGrpSpPr/>
            <p:nvPr/>
          </p:nvGrpSpPr>
          <p:grpSpPr>
            <a:xfrm>
              <a:off x="3794754" y="754188"/>
              <a:ext cx="339968" cy="1725474"/>
              <a:chOff x="2138869" y="754188"/>
              <a:chExt cx="339968" cy="1725474"/>
            </a:xfrm>
          </p:grpSpPr>
          <p:sp>
            <p:nvSpPr>
              <p:cNvPr id="147" name="Ellipse 146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3" name="Groupe 102"/>
            <p:cNvGrpSpPr/>
            <p:nvPr/>
          </p:nvGrpSpPr>
          <p:grpSpPr>
            <a:xfrm>
              <a:off x="5450639" y="754188"/>
              <a:ext cx="339968" cy="1725474"/>
              <a:chOff x="2138869" y="754188"/>
              <a:chExt cx="339968" cy="1725474"/>
            </a:xfrm>
          </p:grpSpPr>
          <p:sp>
            <p:nvSpPr>
              <p:cNvPr id="143" name="Ellipse 142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4" name="Groupe 103"/>
            <p:cNvGrpSpPr/>
            <p:nvPr/>
          </p:nvGrpSpPr>
          <p:grpSpPr>
            <a:xfrm>
              <a:off x="7106524" y="754188"/>
              <a:ext cx="339968" cy="1725474"/>
              <a:chOff x="2138869" y="754188"/>
              <a:chExt cx="339968" cy="1725474"/>
            </a:xfrm>
          </p:grpSpPr>
          <p:sp>
            <p:nvSpPr>
              <p:cNvPr id="139" name="Ellipse 138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2138869" y="3280336"/>
              <a:ext cx="339968" cy="1725474"/>
              <a:chOff x="2138869" y="754188"/>
              <a:chExt cx="339968" cy="1725474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6" name="Groupe 105"/>
            <p:cNvGrpSpPr/>
            <p:nvPr/>
          </p:nvGrpSpPr>
          <p:grpSpPr>
            <a:xfrm>
              <a:off x="3796146" y="3280336"/>
              <a:ext cx="339968" cy="1725474"/>
              <a:chOff x="2138869" y="754188"/>
              <a:chExt cx="339968" cy="1725474"/>
            </a:xfrm>
          </p:grpSpPr>
          <p:sp>
            <p:nvSpPr>
              <p:cNvPr id="131" name="Ellipse 130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7" name="Groupe 106"/>
            <p:cNvGrpSpPr/>
            <p:nvPr/>
          </p:nvGrpSpPr>
          <p:grpSpPr>
            <a:xfrm>
              <a:off x="5450639" y="3277379"/>
              <a:ext cx="339968" cy="1725474"/>
              <a:chOff x="2138869" y="754188"/>
              <a:chExt cx="339968" cy="1725474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8" name="Groupe 107"/>
            <p:cNvGrpSpPr/>
            <p:nvPr/>
          </p:nvGrpSpPr>
          <p:grpSpPr>
            <a:xfrm>
              <a:off x="7106524" y="3277379"/>
              <a:ext cx="339968" cy="1725474"/>
              <a:chOff x="2138869" y="754188"/>
              <a:chExt cx="339968" cy="1725474"/>
            </a:xfrm>
          </p:grpSpPr>
          <p:sp>
            <p:nvSpPr>
              <p:cNvPr id="123" name="Ellipse 122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9" name="Groupe 108"/>
            <p:cNvGrpSpPr/>
            <p:nvPr/>
          </p:nvGrpSpPr>
          <p:grpSpPr>
            <a:xfrm rot="16200000">
              <a:off x="297315" y="2016744"/>
              <a:ext cx="339968" cy="1725474"/>
              <a:chOff x="2138869" y="754188"/>
              <a:chExt cx="339968" cy="1725474"/>
            </a:xfrm>
          </p:grpSpPr>
          <p:sp>
            <p:nvSpPr>
              <p:cNvPr id="119" name="Ellipse 118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0" name="Groupe 109"/>
            <p:cNvGrpSpPr/>
            <p:nvPr/>
          </p:nvGrpSpPr>
          <p:grpSpPr>
            <a:xfrm rot="16200000">
              <a:off x="8946333" y="2007998"/>
              <a:ext cx="339968" cy="1725474"/>
              <a:chOff x="2138869" y="754188"/>
              <a:chExt cx="339968" cy="1725474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2138869" y="2160222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2138869" y="1691544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2138869" y="1222866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2138869" y="754188"/>
                <a:ext cx="339968" cy="319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11" name="Connecteur droit avec flèche 110"/>
            <p:cNvCxnSpPr/>
            <p:nvPr/>
          </p:nvCxnSpPr>
          <p:spPr>
            <a:xfrm>
              <a:off x="3963346" y="3417094"/>
              <a:ext cx="0" cy="5095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/>
            <p:cNvSpPr txBox="1"/>
            <p:nvPr/>
          </p:nvSpPr>
          <p:spPr>
            <a:xfrm>
              <a:off x="4062413" y="3467100"/>
              <a:ext cx="895511" cy="57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0.5°</a:t>
              </a:r>
              <a:endParaRPr lang="fr-FR" dirty="0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 flipV="1">
              <a:off x="3963346" y="322405"/>
              <a:ext cx="9114" cy="613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4183081" y="402017"/>
              <a:ext cx="856098" cy="57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+12°</a:t>
              </a:r>
              <a:endParaRPr lang="fr-FR" dirty="0"/>
            </a:p>
          </p:txBody>
        </p:sp>
      </p:grpSp>
      <p:pic>
        <p:nvPicPr>
          <p:cNvPr id="156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Image 15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301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697" y="28675"/>
            <a:ext cx="8175985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Straylight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 flux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spot </a:t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91081"/>
            <a:ext cx="7886700" cy="24470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requirement</a:t>
            </a:r>
            <a:r>
              <a:rPr lang="fr-FR" sz="1800" dirty="0" smtClean="0">
                <a:sym typeface="Wingdings" panose="05000000000000000000" pitchFamily="2" charset="2"/>
              </a:rPr>
              <a:t>: 10</a:t>
            </a:r>
            <a:r>
              <a:rPr lang="fr-FR" sz="1800" baseline="30000" dirty="0" smtClean="0">
                <a:sym typeface="Wingdings" panose="05000000000000000000" pitchFamily="2" charset="2"/>
              </a:rPr>
              <a:t>5 </a:t>
            </a:r>
            <a:r>
              <a:rPr lang="fr-FR" sz="1800" dirty="0" smtClean="0">
                <a:sym typeface="Wingdings" panose="05000000000000000000" pitchFamily="2" charset="2"/>
              </a:rPr>
              <a:t>x </a:t>
            </a:r>
            <a:r>
              <a:rPr lang="fr-FR" sz="1800" dirty="0" err="1" smtClean="0">
                <a:sym typeface="Wingdings" panose="05000000000000000000" pitchFamily="2" charset="2"/>
              </a:rPr>
              <a:t>smallest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dectectable</a:t>
            </a: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sufficient</a:t>
            </a:r>
            <a:r>
              <a:rPr lang="fr-FR" sz="1800" dirty="0" smtClean="0">
                <a:sym typeface="Wingdings" panose="05000000000000000000" pitchFamily="2" charset="2"/>
              </a:rPr>
              <a:t> SNR (10)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source </a:t>
            </a:r>
            <a:r>
              <a:rPr lang="fr-FR" sz="1800" dirty="0" err="1" smtClean="0">
                <a:sym typeface="Wingdings" panose="05000000000000000000" pitchFamily="2" charset="2"/>
              </a:rPr>
              <a:t>diaphragmed</a:t>
            </a:r>
            <a:r>
              <a:rPr lang="fr-FR" sz="1800" dirty="0" smtClean="0">
                <a:sym typeface="Wingdings" panose="05000000000000000000" pitchFamily="2" charset="2"/>
              </a:rPr>
              <a:t> at about 10 pixels </a:t>
            </a:r>
            <a:r>
              <a:rPr lang="fr-FR" sz="1800" dirty="0" err="1" smtClean="0">
                <a:sym typeface="Wingdings" panose="05000000000000000000" pitchFamily="2" charset="2"/>
              </a:rPr>
              <a:t>circle</a:t>
            </a:r>
            <a:r>
              <a:rPr lang="fr-FR" sz="1800" dirty="0" smtClean="0">
                <a:sym typeface="Wingdings" panose="05000000000000000000" pitchFamily="2" charset="2"/>
              </a:rPr>
              <a:t>. 4 positions </a:t>
            </a:r>
            <a:r>
              <a:rPr lang="fr-FR" sz="1800" dirty="0" err="1" smtClean="0">
                <a:sym typeface="Wingdings" panose="05000000000000000000" pitchFamily="2" charset="2"/>
              </a:rPr>
              <a:t>across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slit</a:t>
            </a:r>
            <a:r>
              <a:rPr lang="fr-FR" sz="1800" dirty="0" smtClean="0">
                <a:sym typeface="Wingdings" panose="05000000000000000000" pitchFamily="2" charset="2"/>
              </a:rPr>
              <a:t> and 1 </a:t>
            </a:r>
            <a:r>
              <a:rPr lang="fr-FR" sz="1800" dirty="0" err="1" smtClean="0">
                <a:sym typeface="Wingdings" panose="05000000000000000000" pitchFamily="2" charset="2"/>
              </a:rPr>
              <a:t>along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slit</a:t>
            </a:r>
            <a:r>
              <a:rPr lang="fr-FR" sz="1800" dirty="0" smtClean="0">
                <a:sym typeface="Wingdings" panose="05000000000000000000" pitchFamily="2" charset="2"/>
              </a:rPr>
              <a:t>. 10° exploration on </a:t>
            </a:r>
            <a:r>
              <a:rPr lang="fr-FR" sz="1800" dirty="0" err="1" smtClean="0">
                <a:sym typeface="Wingdings" panose="05000000000000000000" pitchFamily="2" charset="2"/>
              </a:rPr>
              <a:t>both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sides</a:t>
            </a:r>
            <a:r>
              <a:rPr lang="fr-FR" sz="1800" dirty="0" smtClean="0">
                <a:sym typeface="Wingdings" panose="05000000000000000000" pitchFamily="2" charset="2"/>
              </a:rPr>
              <a:t>, for scanning </a:t>
            </a:r>
            <a:r>
              <a:rPr lang="fr-FR" sz="1800" dirty="0" err="1" smtClean="0">
                <a:sym typeface="Wingdings" panose="05000000000000000000" pitchFamily="2" charset="2"/>
              </a:rPr>
              <a:t>mirror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extremal</a:t>
            </a:r>
            <a:r>
              <a:rPr lang="fr-FR" sz="1800" dirty="0" smtClean="0">
                <a:sym typeface="Wingdings" panose="05000000000000000000" pitchFamily="2" charset="2"/>
              </a:rPr>
              <a:t> positions at +/- 2°, by 0.5° </a:t>
            </a:r>
            <a:r>
              <a:rPr lang="fr-FR" sz="1800" dirty="0" err="1" smtClean="0">
                <a:sym typeface="Wingdings" panose="05000000000000000000" pitchFamily="2" charset="2"/>
              </a:rPr>
              <a:t>steps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Spectral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QTH source for VISNIR and </a:t>
            </a:r>
            <a:r>
              <a:rPr lang="fr-FR" sz="1800" dirty="0" err="1" smtClean="0">
                <a:sym typeface="Wingdings" panose="05000000000000000000" pitchFamily="2" charset="2"/>
              </a:rPr>
              <a:t>SiC</a:t>
            </a:r>
            <a:r>
              <a:rPr lang="fr-FR" sz="1800" dirty="0" smtClean="0">
                <a:sym typeface="Wingdings" panose="05000000000000000000" pitchFamily="2" charset="2"/>
              </a:rPr>
              <a:t> source for IR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Neutral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densities</a:t>
            </a:r>
            <a:r>
              <a:rPr lang="fr-FR" sz="1800" dirty="0" smtClean="0">
                <a:sym typeface="Wingdings" panose="05000000000000000000" pitchFamily="2" charset="2"/>
              </a:rPr>
              <a:t> and source power adaptation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allow</a:t>
            </a:r>
            <a:r>
              <a:rPr lang="fr-FR" sz="1800" dirty="0" smtClean="0">
                <a:sym typeface="Wingdings" panose="05000000000000000000" pitchFamily="2" charset="2"/>
              </a:rPr>
              <a:t> for in-</a:t>
            </a:r>
            <a:r>
              <a:rPr lang="fr-FR" sz="1800" dirty="0" err="1" smtClean="0">
                <a:sym typeface="Wingdings" panose="05000000000000000000" pitchFamily="2" charset="2"/>
              </a:rPr>
              <a:t>field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reference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and out-of-</a:t>
            </a:r>
            <a:r>
              <a:rPr lang="fr-FR" sz="1800" dirty="0" err="1" smtClean="0">
                <a:sym typeface="Wingdings" panose="05000000000000000000" pitchFamily="2" charset="2"/>
              </a:rPr>
              <a:t>field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for </a:t>
            </a:r>
            <a:r>
              <a:rPr lang="fr-FR" sz="1800" dirty="0" err="1" smtClean="0">
                <a:sym typeface="Wingdings" panose="05000000000000000000" pitchFamily="2" charset="2"/>
              </a:rPr>
              <a:t>straylight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factors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ranging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from</a:t>
            </a:r>
            <a:r>
              <a:rPr lang="fr-FR" sz="1800" dirty="0" smtClean="0">
                <a:sym typeface="Wingdings" panose="05000000000000000000" pitchFamily="2" charset="2"/>
              </a:rPr>
              <a:t> 10</a:t>
            </a:r>
            <a:r>
              <a:rPr lang="fr-FR" sz="1800" baseline="30000" dirty="0" smtClean="0">
                <a:sym typeface="Wingdings" panose="05000000000000000000" pitchFamily="2" charset="2"/>
              </a:rPr>
              <a:t>-5</a:t>
            </a:r>
            <a:r>
              <a:rPr lang="fr-FR" sz="1800" dirty="0" smtClean="0">
                <a:sym typeface="Wingdings" panose="05000000000000000000" pitchFamily="2" charset="2"/>
              </a:rPr>
              <a:t> to 10</a:t>
            </a:r>
            <a:r>
              <a:rPr lang="fr-FR" sz="1800" baseline="30000" dirty="0" smtClean="0">
                <a:sym typeface="Wingdings" panose="05000000000000000000" pitchFamily="2" charset="2"/>
              </a:rPr>
              <a:t>-1</a:t>
            </a:r>
            <a:r>
              <a:rPr lang="fr-FR" sz="1800" dirty="0" smtClean="0">
                <a:sym typeface="Wingdings" panose="05000000000000000000" pitchFamily="2" charset="2"/>
              </a:rPr>
              <a:t>. At 10</a:t>
            </a:r>
            <a:r>
              <a:rPr lang="fr-FR" sz="1800" baseline="30000" dirty="0" smtClean="0">
                <a:sym typeface="Wingdings" panose="05000000000000000000" pitchFamily="2" charset="2"/>
              </a:rPr>
              <a:t>-1</a:t>
            </a:r>
            <a:r>
              <a:rPr lang="fr-FR" sz="1800" dirty="0" smtClean="0">
                <a:sym typeface="Wingdings" panose="05000000000000000000" pitchFamily="2" charset="2"/>
              </a:rPr>
              <a:t> the detector </a:t>
            </a:r>
            <a:r>
              <a:rPr lang="fr-FR" sz="1800" dirty="0" err="1" smtClean="0">
                <a:sym typeface="Wingdings" panose="05000000000000000000" pitchFamily="2" charset="2"/>
              </a:rPr>
              <a:t>is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saturated</a:t>
            </a:r>
            <a:r>
              <a:rPr lang="fr-FR" sz="1800" dirty="0" smtClean="0">
                <a:sym typeface="Wingdings" panose="05000000000000000000" pitchFamily="2" charset="2"/>
              </a:rPr>
              <a:t> at the </a:t>
            </a:r>
            <a:r>
              <a:rPr lang="fr-FR" sz="1800" dirty="0" err="1" smtClean="0">
                <a:sym typeface="Wingdings" panose="05000000000000000000" pitchFamily="2" charset="2"/>
              </a:rPr>
              <a:t>shortest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integration</a:t>
            </a:r>
            <a:r>
              <a:rPr lang="fr-FR" sz="1800" dirty="0" smtClean="0">
                <a:sym typeface="Wingdings" panose="05000000000000000000" pitchFamily="2" charset="2"/>
              </a:rPr>
              <a:t> time. 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94029" y="3308065"/>
            <a:ext cx="33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Optical </a:t>
            </a:r>
            <a:r>
              <a:rPr lang="fr-FR" b="1" dirty="0" err="1" smtClean="0"/>
              <a:t>path</a:t>
            </a:r>
            <a:r>
              <a:rPr lang="fr-FR" b="1" dirty="0" smtClean="0"/>
              <a:t> # 2 (OP2)</a:t>
            </a:r>
            <a:endParaRPr lang="fr-FR" b="1" dirty="0"/>
          </a:p>
        </p:txBody>
      </p:sp>
      <p:grpSp>
        <p:nvGrpSpPr>
          <p:cNvPr id="51" name="Groupe 50"/>
          <p:cNvGrpSpPr/>
          <p:nvPr/>
        </p:nvGrpSpPr>
        <p:grpSpPr>
          <a:xfrm>
            <a:off x="561424" y="3677397"/>
            <a:ext cx="8020096" cy="2635210"/>
            <a:chOff x="-104683" y="631595"/>
            <a:chExt cx="12488712" cy="5415985"/>
          </a:xfrm>
        </p:grpSpPr>
        <p:grpSp>
          <p:nvGrpSpPr>
            <p:cNvPr id="52" name="Groupe 51"/>
            <p:cNvGrpSpPr/>
            <p:nvPr/>
          </p:nvGrpSpPr>
          <p:grpSpPr>
            <a:xfrm>
              <a:off x="-104683" y="631595"/>
              <a:ext cx="12488712" cy="5415985"/>
              <a:chOff x="-104683" y="518474"/>
              <a:chExt cx="12488712" cy="541598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629319" y="744719"/>
                <a:ext cx="8371003" cy="31956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357460" y="1041661"/>
                <a:ext cx="2271860" cy="20833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53765" y="1776952"/>
                <a:ext cx="113122" cy="6127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Rectangle à coins arrondis 56"/>
              <p:cNvSpPr/>
              <p:nvPr/>
            </p:nvSpPr>
            <p:spPr>
              <a:xfrm>
                <a:off x="0" y="518474"/>
                <a:ext cx="1249052" cy="3139127"/>
              </a:xfrm>
              <a:prstGeom prst="round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675695" y="3897984"/>
                <a:ext cx="603316" cy="84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Parenthèse fermante 58"/>
              <p:cNvSpPr/>
              <p:nvPr/>
            </p:nvSpPr>
            <p:spPr>
              <a:xfrm flipV="1">
                <a:off x="11510129" y="1498862"/>
                <a:ext cx="185564" cy="1136094"/>
              </a:xfrm>
              <a:prstGeom prst="righ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0" name="Connecteur droit 59"/>
              <p:cNvCxnSpPr/>
              <p:nvPr/>
            </p:nvCxnSpPr>
            <p:spPr>
              <a:xfrm flipV="1">
                <a:off x="6183984" y="3071029"/>
                <a:ext cx="288388" cy="618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flipH="1">
                <a:off x="3891486" y="2353889"/>
                <a:ext cx="32230" cy="7560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6412232" y="3200735"/>
                <a:ext cx="827553" cy="63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G3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3659605" y="3200735"/>
                <a:ext cx="810565" cy="63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G2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11277091" y="2754750"/>
                <a:ext cx="1106938" cy="63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G1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-104683" y="2264156"/>
                <a:ext cx="1420723" cy="107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Towards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MAJIS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134096" y="803203"/>
                <a:ext cx="977498" cy="63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TVC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7" name="Connecteur droit 66"/>
              <p:cNvCxnSpPr>
                <a:endCxn id="59" idx="2"/>
              </p:cNvCxnSpPr>
              <p:nvPr/>
            </p:nvCxnSpPr>
            <p:spPr>
              <a:xfrm flipV="1">
                <a:off x="3912353" y="2066909"/>
                <a:ext cx="7783340" cy="65701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>
                <a:stCxn id="59" idx="2"/>
                <a:endCxn id="57" idx="3"/>
              </p:cNvCxnSpPr>
              <p:nvPr/>
            </p:nvCxnSpPr>
            <p:spPr>
              <a:xfrm flipH="1">
                <a:off x="1249052" y="2066909"/>
                <a:ext cx="10446641" cy="2112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/>
              <p:cNvCxnSpPr>
                <a:stCxn id="57" idx="3"/>
              </p:cNvCxnSpPr>
              <p:nvPr/>
            </p:nvCxnSpPr>
            <p:spPr>
              <a:xfrm flipH="1">
                <a:off x="175985" y="2088036"/>
                <a:ext cx="107306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ZoneTexte 69"/>
              <p:cNvSpPr txBox="1"/>
              <p:nvPr/>
            </p:nvSpPr>
            <p:spPr>
              <a:xfrm>
                <a:off x="6051155" y="803203"/>
                <a:ext cx="2566601" cy="107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Optical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bench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GN2 flush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1" name="Connecteur droit 70"/>
              <p:cNvCxnSpPr/>
              <p:nvPr/>
            </p:nvCxnSpPr>
            <p:spPr>
              <a:xfrm flipV="1">
                <a:off x="4774194" y="2264156"/>
                <a:ext cx="317726" cy="2341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V="1">
                <a:off x="4747091" y="4444902"/>
                <a:ext cx="460521" cy="33906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rganigramme : Jonction de sommaire 72"/>
              <p:cNvSpPr/>
              <p:nvPr/>
            </p:nvSpPr>
            <p:spPr>
              <a:xfrm>
                <a:off x="4783379" y="4019967"/>
                <a:ext cx="387946" cy="387792"/>
              </a:xfrm>
              <a:prstGeom prst="flowChartSummingJunct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4" name="Connecteur droit avec flèche 73"/>
              <p:cNvCxnSpPr/>
              <p:nvPr/>
            </p:nvCxnSpPr>
            <p:spPr>
              <a:xfrm>
                <a:off x="4628257" y="5036739"/>
                <a:ext cx="7096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/>
              <p:cNvCxnSpPr/>
              <p:nvPr/>
            </p:nvCxnSpPr>
            <p:spPr>
              <a:xfrm flipV="1">
                <a:off x="4112290" y="4245135"/>
                <a:ext cx="0" cy="8079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 rot="16200000">
                <a:off x="4664348" y="5213422"/>
                <a:ext cx="637430" cy="80464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4548945" y="5272212"/>
                <a:ext cx="888535" cy="63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QTH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6200000">
                <a:off x="3151944" y="4316881"/>
                <a:ext cx="786727" cy="64323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3157809" y="4313434"/>
                <a:ext cx="861054" cy="63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SiC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Connecteur droit 79"/>
              <p:cNvCxnSpPr>
                <a:stCxn id="76" idx="3"/>
                <a:endCxn id="73" idx="4"/>
              </p:cNvCxnSpPr>
              <p:nvPr/>
            </p:nvCxnSpPr>
            <p:spPr>
              <a:xfrm flipH="1" flipV="1">
                <a:off x="4977352" y="4407760"/>
                <a:ext cx="5712" cy="88926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>
                <a:endCxn id="78" idx="2"/>
              </p:cNvCxnSpPr>
              <p:nvPr/>
            </p:nvCxnSpPr>
            <p:spPr>
              <a:xfrm flipH="1">
                <a:off x="3866927" y="4590564"/>
                <a:ext cx="1176307" cy="479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endCxn id="73" idx="0"/>
              </p:cNvCxnSpPr>
              <p:nvPr/>
            </p:nvCxnSpPr>
            <p:spPr>
              <a:xfrm>
                <a:off x="4970091" y="2377994"/>
                <a:ext cx="7261" cy="164197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H="1" flipV="1">
                <a:off x="4993212" y="2377995"/>
                <a:ext cx="1332174" cy="91397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3923716" y="2739629"/>
                <a:ext cx="2401670" cy="55234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ZoneTexte 52"/>
            <p:cNvSpPr txBox="1"/>
            <p:nvPr/>
          </p:nvSpPr>
          <p:spPr>
            <a:xfrm>
              <a:off x="5116069" y="4221125"/>
              <a:ext cx="2352471" cy="63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Filter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wheel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6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Image 15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9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6919771"/>
                    </a:ext>
                  </a:extLst>
                </a:gridCol>
                <a:gridCol w="2929883">
                  <a:extLst>
                    <a:ext uri="{9D8B030D-6E8A-4147-A177-3AD203B41FA5}">
                      <a16:colId xmlns:a16="http://schemas.microsoft.com/office/drawing/2014/main" val="356279221"/>
                    </a:ext>
                  </a:extLst>
                </a:gridCol>
                <a:gridCol w="3166116">
                  <a:extLst>
                    <a:ext uri="{9D8B030D-6E8A-4147-A177-3AD203B41FA5}">
                      <a16:colId xmlns:a16="http://schemas.microsoft.com/office/drawing/2014/main" val="3571469061"/>
                    </a:ext>
                  </a:extLst>
                </a:gridCol>
              </a:tblGrid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Measurement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Criteria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Comments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244263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Boresight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ref</a:t>
                      </a:r>
                      <a:r>
                        <a:rPr lang="fr-FR" sz="1600" dirty="0" smtClean="0"/>
                        <a:t> cube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36468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Co-alignement</a:t>
                      </a:r>
                      <a:r>
                        <a:rPr lang="fr-FR" sz="1600" baseline="0" dirty="0" smtClean="0"/>
                        <a:t> VISNIR-IR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85130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Scanning </a:t>
                      </a:r>
                      <a:r>
                        <a:rPr lang="fr-FR" sz="1600" dirty="0" err="1" smtClean="0"/>
                        <a:t>mirror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accuracy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77865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150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61954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75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967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Spatial</a:t>
                      </a:r>
                      <a:r>
                        <a:rPr lang="fr-FR" sz="1600" baseline="0" dirty="0" smtClean="0"/>
                        <a:t>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11739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1/5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on </a:t>
                      </a:r>
                      <a:r>
                        <a:rPr lang="fr-FR" sz="1600" dirty="0" err="1" smtClean="0"/>
                        <a:t>selected</a:t>
                      </a:r>
                      <a:r>
                        <a:rPr lang="fr-FR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4043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positions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1/5 </a:t>
                      </a:r>
                      <a:r>
                        <a:rPr lang="fr-FR" sz="160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All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860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Straylight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Contrast</a:t>
                      </a:r>
                      <a:r>
                        <a:rPr lang="fr-FR" sz="1600" dirty="0" smtClean="0"/>
                        <a:t> 10</a:t>
                      </a:r>
                      <a:r>
                        <a:rPr lang="fr-FR" sz="1600" baseline="30000" dirty="0" smtClean="0"/>
                        <a:t>5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smtClean="0"/>
                        <a:t>Exploration ± 10°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46298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Linearity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Deviation</a:t>
                      </a:r>
                      <a:r>
                        <a:rPr lang="fr-FR" sz="1600" dirty="0" smtClean="0"/>
                        <a:t> &lt; 2%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5384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ITF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absolute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Absolute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errors</a:t>
                      </a:r>
                      <a:r>
                        <a:rPr lang="fr-FR" sz="1600" baseline="0" dirty="0" smtClean="0"/>
                        <a:t> &lt; 20%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8959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Flat-Field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&lt; 1%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average</a:t>
                      </a:r>
                      <a:r>
                        <a:rPr lang="fr-FR" sz="1600" dirty="0" smtClean="0"/>
                        <a:t> 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54335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Instrument relative spectral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max (2 – 10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) &lt; 1%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Initial </a:t>
                      </a:r>
                      <a:r>
                        <a:rPr lang="fr-FR" sz="1600" dirty="0" err="1" smtClean="0"/>
                        <a:t>requirement</a:t>
                      </a:r>
                      <a:r>
                        <a:rPr lang="fr-FR" sz="1600" dirty="0" smtClean="0"/>
                        <a:t>: </a:t>
                      </a:r>
                      <a:r>
                        <a:rPr lang="fr-FR" sz="1600" dirty="0" err="1" smtClean="0"/>
                        <a:t>contiguous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931402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ME-PE </a:t>
                      </a:r>
                      <a:r>
                        <a:rPr lang="fr-FR" sz="1600" dirty="0" err="1" smtClean="0"/>
                        <a:t>parameters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45881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verification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with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gas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cells</a:t>
                      </a:r>
                      <a:r>
                        <a:rPr lang="fr-FR" sz="1600" baseline="0" dirty="0" smtClean="0"/>
                        <a:t>, </a:t>
                      </a:r>
                      <a:r>
                        <a:rPr lang="fr-FR" sz="1600" baseline="0" dirty="0" err="1" smtClean="0"/>
                        <a:t>maybe</a:t>
                      </a:r>
                      <a:r>
                        <a:rPr lang="fr-FR" sz="1600" baseline="0" dirty="0" smtClean="0"/>
                        <a:t> one </a:t>
                      </a:r>
                      <a:r>
                        <a:rPr lang="fr-FR" sz="1600" baseline="0" dirty="0" err="1" smtClean="0"/>
                        <a:t>mineral</a:t>
                      </a:r>
                      <a:r>
                        <a:rPr lang="fr-FR" sz="1600" baseline="0" dirty="0" smtClean="0"/>
                        <a:t> or </a:t>
                      </a:r>
                      <a:r>
                        <a:rPr lang="fr-FR" sz="1600" baseline="0" dirty="0" err="1" smtClean="0"/>
                        <a:t>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850381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Polarization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Not </a:t>
                      </a:r>
                      <a:r>
                        <a:rPr lang="fr-FR" sz="1600" dirty="0" err="1" smtClean="0"/>
                        <a:t>planned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27691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0" y="3798276"/>
            <a:ext cx="9144000" cy="16881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89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046" y="28675"/>
            <a:ext cx="7529288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Transfer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stable and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full-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tunable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sources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91081"/>
            <a:ext cx="7886700" cy="24470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Home-made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: 99% </a:t>
            </a:r>
            <a:r>
              <a:rPr lang="fr-FR" sz="1800" dirty="0" err="1" smtClean="0">
                <a:sym typeface="Wingdings" panose="05000000000000000000" pitchFamily="2" charset="2"/>
              </a:rPr>
              <a:t>emissivity</a:t>
            </a:r>
            <a:r>
              <a:rPr lang="fr-FR" sz="1800" dirty="0" smtClean="0">
                <a:sym typeface="Wingdings" panose="05000000000000000000" pitchFamily="2" charset="2"/>
              </a:rPr>
              <a:t>, 3 cm </a:t>
            </a:r>
            <a:r>
              <a:rPr lang="fr-FR" sz="1800" dirty="0" err="1" smtClean="0">
                <a:sym typeface="Wingdings" panose="05000000000000000000" pitchFamily="2" charset="2"/>
              </a:rPr>
              <a:t>side</a:t>
            </a:r>
            <a:r>
              <a:rPr lang="fr-FR" sz="1800" dirty="0" smtClean="0">
                <a:sym typeface="Wingdings" panose="05000000000000000000" pitchFamily="2" charset="2"/>
              </a:rPr>
              <a:t> active square area, </a:t>
            </a:r>
            <a:r>
              <a:rPr lang="fr-FR" sz="1800" dirty="0" err="1" smtClean="0">
                <a:sym typeface="Wingdings" panose="05000000000000000000" pitchFamily="2" charset="2"/>
              </a:rPr>
              <a:t>tunable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temperature</a:t>
            </a:r>
            <a:r>
              <a:rPr lang="fr-FR" sz="1800" dirty="0" smtClean="0">
                <a:sym typeface="Wingdings" panose="05000000000000000000" pitchFamily="2" charset="2"/>
              </a:rPr>
              <a:t> 170 K – 350 K, for IR range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Labsphere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Spectralon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integrating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sphere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150 W QTH </a:t>
            </a:r>
            <a:r>
              <a:rPr lang="fr-FR" sz="1800" dirty="0" err="1" smtClean="0">
                <a:sym typeface="Wingdings" panose="05000000000000000000" pitchFamily="2" charset="2"/>
              </a:rPr>
              <a:t>lamp</a:t>
            </a:r>
            <a:r>
              <a:rPr lang="fr-FR" sz="1800" dirty="0" smtClean="0">
                <a:sym typeface="Wingdings" panose="05000000000000000000" pitchFamily="2" charset="2"/>
              </a:rPr>
              <a:t>, 10 cm output port, </a:t>
            </a:r>
            <a:r>
              <a:rPr lang="fr-FR" sz="1800" dirty="0" err="1" smtClean="0">
                <a:sym typeface="Wingdings" panose="05000000000000000000" pitchFamily="2" charset="2"/>
              </a:rPr>
              <a:t>motorized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diaphragm</a:t>
            </a:r>
            <a:r>
              <a:rPr lang="fr-FR" sz="1800" dirty="0" smtClean="0">
                <a:sym typeface="Wingdings" panose="05000000000000000000" pitchFamily="2" charset="2"/>
              </a:rPr>
              <a:t> for </a:t>
            </a:r>
            <a:r>
              <a:rPr lang="fr-FR" sz="1800" dirty="0" err="1" smtClean="0">
                <a:sym typeface="Wingdings" panose="05000000000000000000" pitchFamily="2" charset="2"/>
              </a:rPr>
              <a:t>tunable</a:t>
            </a:r>
            <a:r>
              <a:rPr lang="fr-FR" sz="1800" dirty="0" smtClean="0">
                <a:sym typeface="Wingdings" panose="05000000000000000000" pitchFamily="2" charset="2"/>
              </a:rPr>
              <a:t> power over 3 </a:t>
            </a:r>
            <a:r>
              <a:rPr lang="fr-FR" sz="1800" dirty="0" err="1" smtClean="0">
                <a:sym typeface="Wingdings" panose="05000000000000000000" pitchFamily="2" charset="2"/>
              </a:rPr>
              <a:t>orders</a:t>
            </a:r>
            <a:r>
              <a:rPr lang="fr-FR" sz="1800" dirty="0" smtClean="0">
                <a:sym typeface="Wingdings" panose="05000000000000000000" pitchFamily="2" charset="2"/>
              </a:rPr>
              <a:t> of magnitude, real-time flux </a:t>
            </a:r>
            <a:r>
              <a:rPr lang="fr-FR" sz="1800" dirty="0" err="1" smtClean="0">
                <a:sym typeface="Wingdings" panose="05000000000000000000" pitchFamily="2" charset="2"/>
              </a:rPr>
              <a:t>measurement</a:t>
            </a:r>
            <a:r>
              <a:rPr lang="fr-FR" sz="1800" dirty="0" smtClean="0">
                <a:sym typeface="Wingdings" panose="05000000000000000000" pitchFamily="2" charset="2"/>
              </a:rPr>
              <a:t>, for VISNIR range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Both</a:t>
            </a:r>
            <a:r>
              <a:rPr lang="fr-FR" sz="1800" dirty="0" smtClean="0">
                <a:sym typeface="Wingdings" panose="05000000000000000000" pitchFamily="2" charset="2"/>
              </a:rPr>
              <a:t> sources are </a:t>
            </a:r>
            <a:r>
              <a:rPr lang="fr-FR" sz="1800" dirty="0" err="1" smtClean="0">
                <a:sym typeface="Wingdings" panose="05000000000000000000" pitchFamily="2" charset="2"/>
              </a:rPr>
              <a:t>collimated</a:t>
            </a:r>
            <a:r>
              <a:rPr lang="fr-FR" sz="1800" dirty="0" smtClean="0">
                <a:sym typeface="Wingdings" panose="05000000000000000000" pitchFamily="2" charset="2"/>
              </a:rPr>
              <a:t> by one </a:t>
            </a:r>
            <a:r>
              <a:rPr lang="fr-FR" sz="1800" dirty="0" err="1" smtClean="0">
                <a:sym typeface="Wingdings" panose="05000000000000000000" pitchFamily="2" charset="2"/>
              </a:rPr>
              <a:t>mirror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cover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whole</a:t>
            </a:r>
            <a:r>
              <a:rPr lang="fr-FR" sz="1800" dirty="0" smtClean="0">
                <a:sym typeface="Wingdings" panose="05000000000000000000" pitchFamily="2" charset="2"/>
              </a:rPr>
              <a:t> MAJIS </a:t>
            </a:r>
            <a:r>
              <a:rPr lang="fr-FR" sz="1800" dirty="0" err="1" smtClean="0">
                <a:sym typeface="Wingdings" panose="05000000000000000000" pitchFamily="2" charset="2"/>
              </a:rPr>
              <a:t>field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ITF </a:t>
            </a:r>
            <a:r>
              <a:rPr lang="fr-FR" sz="1800" dirty="0" err="1" smtClean="0">
                <a:sym typeface="Wingdings" panose="05000000000000000000" pitchFamily="2" charset="2"/>
              </a:rPr>
              <a:t>absolute</a:t>
            </a:r>
            <a:r>
              <a:rPr lang="fr-FR" sz="1800" dirty="0" smtClean="0">
                <a:sym typeface="Wingdings" panose="05000000000000000000" pitchFamily="2" charset="2"/>
              </a:rPr>
              <a:t> and relative </a:t>
            </a:r>
            <a:r>
              <a:rPr lang="fr-FR" sz="1800" dirty="0" err="1" smtClean="0">
                <a:sym typeface="Wingdings" panose="05000000000000000000" pitchFamily="2" charset="2"/>
              </a:rPr>
              <a:t>specifications</a:t>
            </a:r>
            <a:r>
              <a:rPr lang="fr-FR" sz="1800" dirty="0" smtClean="0">
                <a:sym typeface="Wingdings" panose="05000000000000000000" pitchFamily="2" charset="2"/>
              </a:rPr>
              <a:t> are met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this</a:t>
            </a:r>
            <a:r>
              <a:rPr lang="fr-FR" sz="1800" dirty="0" smtClean="0">
                <a:sym typeface="Wingdings" panose="05000000000000000000" pitchFamily="2" charset="2"/>
              </a:rPr>
              <a:t> setup, </a:t>
            </a:r>
            <a:r>
              <a:rPr lang="fr-FR" sz="1800" dirty="0" err="1" smtClean="0">
                <a:sym typeface="Wingdings" panose="05000000000000000000" pitchFamily="2" charset="2"/>
              </a:rPr>
              <a:t>also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performing</a:t>
            </a:r>
            <a:r>
              <a:rPr lang="fr-FR" sz="1800" dirty="0" smtClean="0">
                <a:sym typeface="Wingdings" panose="05000000000000000000" pitchFamily="2" charset="2"/>
              </a:rPr>
              <a:t> flat-</a:t>
            </a:r>
            <a:r>
              <a:rPr lang="fr-FR" sz="1800" dirty="0" err="1" smtClean="0">
                <a:sym typeface="Wingdings" panose="05000000000000000000" pitchFamily="2" charset="2"/>
              </a:rPr>
              <a:t>field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and </a:t>
            </a:r>
            <a:r>
              <a:rPr lang="fr-FR" sz="1800" dirty="0" err="1" smtClean="0">
                <a:sym typeface="Wingdings" panose="05000000000000000000" pitchFamily="2" charset="2"/>
              </a:rPr>
              <a:t>linearity</a:t>
            </a:r>
            <a:r>
              <a:rPr lang="fr-FR" sz="1800" dirty="0" smtClean="0">
                <a:sym typeface="Wingdings" panose="05000000000000000000" pitchFamily="2" charset="2"/>
              </a:rPr>
              <a:t> check </a:t>
            </a:r>
            <a:r>
              <a:rPr lang="fr-FR" sz="1800" dirty="0" err="1" smtClean="0">
                <a:sym typeface="Wingdings" panose="05000000000000000000" pitchFamily="2" charset="2"/>
              </a:rPr>
              <a:t>since</a:t>
            </a:r>
            <a:r>
              <a:rPr lang="fr-FR" sz="1800" dirty="0" smtClean="0">
                <a:sym typeface="Wingdings" panose="05000000000000000000" pitchFamily="2" charset="2"/>
              </a:rPr>
              <a:t> ITF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measured</a:t>
            </a:r>
            <a:r>
              <a:rPr lang="fr-FR" sz="1800" dirty="0" smtClean="0">
                <a:sym typeface="Wingdings" panose="05000000000000000000" pitchFamily="2" charset="2"/>
              </a:rPr>
              <a:t> at 10 flux </a:t>
            </a:r>
            <a:r>
              <a:rPr lang="fr-FR" sz="1800" dirty="0" err="1" smtClean="0">
                <a:sym typeface="Wingdings" panose="05000000000000000000" pitchFamily="2" charset="2"/>
              </a:rPr>
              <a:t>levels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94029" y="3308065"/>
            <a:ext cx="33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Optical </a:t>
            </a:r>
            <a:r>
              <a:rPr lang="fr-FR" b="1" dirty="0" err="1" smtClean="0"/>
              <a:t>path</a:t>
            </a:r>
            <a:r>
              <a:rPr lang="fr-FR" b="1" dirty="0" smtClean="0"/>
              <a:t> # 3 &amp; 4 (OP3 &amp; 4)</a:t>
            </a:r>
            <a:endParaRPr lang="fr-FR" b="1" dirty="0"/>
          </a:p>
        </p:txBody>
      </p:sp>
      <p:grpSp>
        <p:nvGrpSpPr>
          <p:cNvPr id="39" name="Groupe 38"/>
          <p:cNvGrpSpPr/>
          <p:nvPr/>
        </p:nvGrpSpPr>
        <p:grpSpPr>
          <a:xfrm>
            <a:off x="217262" y="3791697"/>
            <a:ext cx="8688614" cy="2844506"/>
            <a:chOff x="1407886" y="1188432"/>
            <a:chExt cx="10624457" cy="3780149"/>
          </a:xfrm>
        </p:grpSpPr>
        <p:grpSp>
          <p:nvGrpSpPr>
            <p:cNvPr id="40" name="Groupe 39"/>
            <p:cNvGrpSpPr/>
            <p:nvPr/>
          </p:nvGrpSpPr>
          <p:grpSpPr>
            <a:xfrm>
              <a:off x="1407886" y="1188432"/>
              <a:ext cx="8595790" cy="3780149"/>
              <a:chOff x="1672397" y="103695"/>
              <a:chExt cx="8595790" cy="378014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996327" y="1372963"/>
                <a:ext cx="2271860" cy="17985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883205" y="1919333"/>
                <a:ext cx="113122" cy="6127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>
                <a:off x="1672397" y="103695"/>
                <a:ext cx="6231978" cy="3780149"/>
              </a:xfrm>
              <a:prstGeom prst="round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4048615" y="279874"/>
                <a:ext cx="762794" cy="40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TVC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8737739" y="179658"/>
                <a:ext cx="1146120" cy="110538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8093265" y="235129"/>
                <a:ext cx="475023" cy="66889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7989357" y="401460"/>
                <a:ext cx="821675" cy="40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QTH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8592702" y="457131"/>
                <a:ext cx="1436192" cy="6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Integrating</a:t>
                </a:r>
                <a:r>
                  <a:rPr lang="fr-F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sphere</a:t>
                </a:r>
                <a:endParaRPr lang="fr-F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Hexagone 86"/>
              <p:cNvSpPr/>
              <p:nvPr/>
            </p:nvSpPr>
            <p:spPr>
              <a:xfrm>
                <a:off x="3526525" y="1670050"/>
                <a:ext cx="1892247" cy="1501475"/>
              </a:xfrm>
              <a:prstGeom prst="hexagon">
                <a:avLst>
                  <a:gd name="adj" fmla="val 18864"/>
                  <a:gd name="vf" fmla="val 115470"/>
                </a:avLst>
              </a:prstGeom>
              <a:noFill/>
              <a:ln w="38100"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Parenthèse fermante 87"/>
              <p:cNvSpPr/>
              <p:nvPr/>
            </p:nvSpPr>
            <p:spPr>
              <a:xfrm rot="3234471">
                <a:off x="9211682" y="1900820"/>
                <a:ext cx="136844" cy="577082"/>
              </a:xfrm>
              <a:prstGeom prst="rightBracket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9" name="Connecteur droit 88"/>
              <p:cNvCxnSpPr>
                <a:stCxn id="49" idx="4"/>
                <a:endCxn id="88" idx="2"/>
              </p:cNvCxnSpPr>
              <p:nvPr/>
            </p:nvCxnSpPr>
            <p:spPr>
              <a:xfrm>
                <a:off x="9310799" y="1285047"/>
                <a:ext cx="6392" cy="95960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stCxn id="46" idx="1"/>
                <a:endCxn id="88" idx="2"/>
              </p:cNvCxnSpPr>
              <p:nvPr/>
            </p:nvCxnSpPr>
            <p:spPr>
              <a:xfrm>
                <a:off x="7883205" y="2225704"/>
                <a:ext cx="1437205" cy="1894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rapèze 90"/>
              <p:cNvSpPr/>
              <p:nvPr/>
            </p:nvSpPr>
            <p:spPr>
              <a:xfrm rot="16200000">
                <a:off x="6340267" y="1059778"/>
                <a:ext cx="708082" cy="2340394"/>
              </a:xfrm>
              <a:prstGeom prst="trapezoid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2" name="Groupe 91"/>
              <p:cNvGrpSpPr/>
              <p:nvPr/>
            </p:nvGrpSpPr>
            <p:grpSpPr>
              <a:xfrm>
                <a:off x="3648321" y="1751399"/>
                <a:ext cx="1770451" cy="1326456"/>
                <a:chOff x="3761299" y="1679333"/>
                <a:chExt cx="1770451" cy="1326456"/>
              </a:xfrm>
            </p:grpSpPr>
            <p:sp>
              <p:nvSpPr>
                <p:cNvPr id="105" name="Pentagone régulier 104"/>
                <p:cNvSpPr/>
                <p:nvPr/>
              </p:nvSpPr>
              <p:spPr>
                <a:xfrm rot="16200000">
                  <a:off x="3856032" y="1584600"/>
                  <a:ext cx="1326456" cy="1515921"/>
                </a:xfrm>
                <a:prstGeom prst="pentag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ZoneTexte 105"/>
                <p:cNvSpPr txBox="1"/>
                <p:nvPr/>
              </p:nvSpPr>
              <p:spPr>
                <a:xfrm>
                  <a:off x="4161593" y="2175802"/>
                  <a:ext cx="8937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MAJIS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Trapèze 106"/>
                <p:cNvSpPr/>
                <p:nvPr/>
              </p:nvSpPr>
              <p:spPr>
                <a:xfrm rot="16200000">
                  <a:off x="5246388" y="2032238"/>
                  <a:ext cx="323831" cy="246892"/>
                </a:xfrm>
                <a:prstGeom prst="trapezoi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3" name="Rectangle à coins arrondis 92"/>
              <p:cNvSpPr/>
              <p:nvPr/>
            </p:nvSpPr>
            <p:spPr>
              <a:xfrm>
                <a:off x="5524111" y="534504"/>
                <a:ext cx="727504" cy="1453796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477862" y="2068541"/>
                <a:ext cx="73798" cy="314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800330" y="1919333"/>
                <a:ext cx="82875" cy="6363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6" name="Connecteur droit avec flèche 95"/>
              <p:cNvCxnSpPr>
                <a:stCxn id="46" idx="3"/>
              </p:cNvCxnSpPr>
              <p:nvPr/>
            </p:nvCxnSpPr>
            <p:spPr>
              <a:xfrm flipH="1">
                <a:off x="6809152" y="2225704"/>
                <a:ext cx="118717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5494197" y="1561608"/>
                <a:ext cx="73798" cy="314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5477862" y="594214"/>
                <a:ext cx="812471" cy="69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Blackbody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567996" y="636226"/>
                <a:ext cx="623255" cy="67172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Parenthèse fermante 99"/>
              <p:cNvSpPr/>
              <p:nvPr/>
            </p:nvSpPr>
            <p:spPr>
              <a:xfrm rot="3234471">
                <a:off x="5808967" y="1526906"/>
                <a:ext cx="104231" cy="415200"/>
              </a:xfrm>
              <a:prstGeom prst="rightBracket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1" name="Connecteur droit 100"/>
              <p:cNvCxnSpPr>
                <a:stCxn id="99" idx="2"/>
                <a:endCxn id="100" idx="2"/>
              </p:cNvCxnSpPr>
              <p:nvPr/>
            </p:nvCxnSpPr>
            <p:spPr>
              <a:xfrm>
                <a:off x="5879623" y="1307953"/>
                <a:ext cx="9709" cy="46866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avec flèche 101"/>
              <p:cNvCxnSpPr>
                <a:stCxn id="100" idx="2"/>
              </p:cNvCxnSpPr>
              <p:nvPr/>
            </p:nvCxnSpPr>
            <p:spPr>
              <a:xfrm flipH="1">
                <a:off x="5473028" y="1776619"/>
                <a:ext cx="41875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ZoneTexte 102"/>
              <p:cNvSpPr txBox="1"/>
              <p:nvPr/>
            </p:nvSpPr>
            <p:spPr>
              <a:xfrm rot="17527443">
                <a:off x="2705836" y="1914072"/>
                <a:ext cx="1408214" cy="37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Hexapod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6261997" y="1162193"/>
                <a:ext cx="975808" cy="69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Cold </a:t>
                </a:r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shields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0003676" y="1678950"/>
              <a:ext cx="2028667" cy="3289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0236839" y="2754787"/>
              <a:ext cx="1555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Optical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bench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GN2 flush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2845028" y="2646345"/>
              <a:ext cx="2347153" cy="18043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66467" y="2932028"/>
              <a:ext cx="48262" cy="756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9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Image 1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112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4851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setup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4723" y="4606540"/>
            <a:ext cx="7886700" cy="1953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Reference </a:t>
            </a:r>
            <a:r>
              <a:rPr lang="fr-FR" sz="1800" dirty="0" err="1" smtClean="0">
                <a:sym typeface="Wingdings" panose="05000000000000000000" pitchFamily="2" charset="2"/>
              </a:rPr>
              <a:t>samples</a:t>
            </a:r>
            <a:r>
              <a:rPr lang="fr-FR" sz="1800" dirty="0" smtClean="0">
                <a:sym typeface="Wingdings" panose="05000000000000000000" pitchFamily="2" charset="2"/>
              </a:rPr>
              <a:t> are </a:t>
            </a:r>
            <a:r>
              <a:rPr lang="fr-FR" sz="1800" dirty="0" err="1" smtClean="0">
                <a:sym typeface="Wingdings" panose="05000000000000000000" pitchFamily="2" charset="2"/>
              </a:rPr>
              <a:t>planned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illuminated</a:t>
            </a:r>
            <a:r>
              <a:rPr lang="fr-FR" sz="1800" dirty="0" smtClean="0">
                <a:sym typeface="Wingdings" panose="05000000000000000000" pitchFamily="2" charset="2"/>
              </a:rPr>
              <a:t> by OP2 (</a:t>
            </a:r>
            <a:r>
              <a:rPr lang="fr-FR" sz="1800" dirty="0" err="1" smtClean="0">
                <a:sym typeface="Wingdings" panose="05000000000000000000" pitchFamily="2" charset="2"/>
              </a:rPr>
              <a:t>straylight</a:t>
            </a:r>
            <a:r>
              <a:rPr lang="fr-FR" sz="1800" dirty="0" smtClean="0">
                <a:sym typeface="Wingdings" panose="05000000000000000000" pitchFamily="2" charset="2"/>
              </a:rPr>
              <a:t> sources) but </a:t>
            </a:r>
            <a:r>
              <a:rPr lang="fr-FR" sz="1800" dirty="0" err="1" smtClean="0">
                <a:sym typeface="Wingdings" panose="05000000000000000000" pitchFamily="2" charset="2"/>
              </a:rPr>
              <a:t>optical</a:t>
            </a:r>
            <a:r>
              <a:rPr lang="fr-FR" sz="1800" dirty="0" smtClean="0">
                <a:sym typeface="Wingdings" panose="05000000000000000000" pitchFamily="2" charset="2"/>
              </a:rPr>
              <a:t> design </a:t>
            </a:r>
            <a:r>
              <a:rPr lang="fr-FR" sz="1800" dirty="0" err="1" smtClean="0">
                <a:sym typeface="Wingdings" panose="05000000000000000000" pitchFamily="2" charset="2"/>
              </a:rPr>
              <a:t>is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still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under</a:t>
            </a:r>
            <a:r>
              <a:rPr lang="fr-FR" sz="1800" dirty="0" smtClean="0">
                <a:sym typeface="Wingdings" panose="05000000000000000000" pitchFamily="2" charset="2"/>
              </a:rPr>
              <a:t> discussion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No </a:t>
            </a:r>
            <a:r>
              <a:rPr lang="fr-FR" sz="1800" dirty="0" err="1" smtClean="0">
                <a:sym typeface="Wingdings" panose="05000000000000000000" pitchFamily="2" charset="2"/>
              </a:rPr>
              <a:t>dedicated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optical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path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planned</a:t>
            </a:r>
            <a:r>
              <a:rPr lang="fr-FR" sz="1800" dirty="0" smtClean="0">
                <a:sym typeface="Wingdings" panose="05000000000000000000" pitchFamily="2" charset="2"/>
              </a:rPr>
              <a:t> for </a:t>
            </a:r>
            <a:r>
              <a:rPr lang="fr-FR" sz="1800" dirty="0" err="1" smtClean="0">
                <a:sym typeface="Wingdings" panose="05000000000000000000" pitchFamily="2" charset="2"/>
              </a:rPr>
              <a:t>polarization</a:t>
            </a:r>
            <a:r>
              <a:rPr lang="fr-FR" sz="1800" dirty="0" smtClean="0">
                <a:sym typeface="Wingdings" panose="05000000000000000000" pitchFamily="2" charset="2"/>
              </a:rPr>
              <a:t> but </a:t>
            </a:r>
            <a:r>
              <a:rPr lang="fr-FR" sz="1800" dirty="0" err="1" smtClean="0">
                <a:sym typeface="Wingdings" panose="05000000000000000000" pitchFamily="2" charset="2"/>
              </a:rPr>
              <a:t>we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consider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possibility</a:t>
            </a:r>
            <a:r>
              <a:rPr lang="fr-FR" sz="1800" dirty="0" smtClean="0">
                <a:sym typeface="Wingdings" panose="05000000000000000000" pitchFamily="2" charset="2"/>
              </a:rPr>
              <a:t> of </a:t>
            </a:r>
            <a:r>
              <a:rPr lang="fr-FR" sz="1800" dirty="0" err="1" smtClean="0">
                <a:sym typeface="Wingdings" panose="05000000000000000000" pitchFamily="2" charset="2"/>
              </a:rPr>
              <a:t>adding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polarizers</a:t>
            </a:r>
            <a:r>
              <a:rPr lang="fr-FR" sz="1800" dirty="0" smtClean="0">
                <a:sym typeface="Wingdings" panose="05000000000000000000" pitchFamily="2" charset="2"/>
              </a:rPr>
              <a:t> to OP2 </a:t>
            </a:r>
            <a:r>
              <a:rPr lang="fr-FR" sz="1800" dirty="0" err="1" smtClean="0">
                <a:sym typeface="Wingdings" panose="05000000000000000000" pitchFamily="2" charset="2"/>
              </a:rPr>
              <a:t>filter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wheel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All the </a:t>
            </a:r>
            <a:r>
              <a:rPr lang="fr-FR" sz="1800" dirty="0" err="1" smtClean="0">
                <a:sym typeface="Wingdings" panose="05000000000000000000" pitchFamily="2" charset="2"/>
              </a:rPr>
              <a:t>optical</a:t>
            </a:r>
            <a:r>
              <a:rPr lang="fr-FR" sz="1800" dirty="0" smtClean="0">
                <a:sym typeface="Wingdings" panose="05000000000000000000" pitchFamily="2" charset="2"/>
              </a:rPr>
              <a:t> configurations </a:t>
            </a:r>
            <a:r>
              <a:rPr lang="fr-FR" sz="1800" dirty="0" err="1" smtClean="0">
                <a:sym typeface="Wingdings" panose="05000000000000000000" pitchFamily="2" charset="2"/>
              </a:rPr>
              <a:t>presented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here</a:t>
            </a:r>
            <a:r>
              <a:rPr lang="fr-FR" sz="1800" dirty="0" smtClean="0">
                <a:sym typeface="Wingdings" panose="05000000000000000000" pitchFamily="2" charset="2"/>
              </a:rPr>
              <a:t> have been </a:t>
            </a:r>
            <a:r>
              <a:rPr lang="fr-FR" sz="1800" dirty="0" err="1" smtClean="0">
                <a:sym typeface="Wingdings" panose="05000000000000000000" pitchFamily="2" charset="2"/>
              </a:rPr>
              <a:t>simulated</a:t>
            </a:r>
            <a:r>
              <a:rPr lang="fr-FR" sz="1800" dirty="0" smtClean="0">
                <a:sym typeface="Wingdings" panose="05000000000000000000" pitchFamily="2" charset="2"/>
              </a:rPr>
              <a:t> for </a:t>
            </a:r>
            <a:r>
              <a:rPr lang="fr-FR" sz="1800" dirty="0" err="1" smtClean="0">
                <a:sym typeface="Wingdings" panose="05000000000000000000" pitchFamily="2" charset="2"/>
              </a:rPr>
              <a:t>their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radiometric</a:t>
            </a:r>
            <a:r>
              <a:rPr lang="fr-FR" sz="1800" dirty="0" smtClean="0">
                <a:sym typeface="Wingdings" panose="05000000000000000000" pitchFamily="2" charset="2"/>
              </a:rPr>
              <a:t> performances and </a:t>
            </a:r>
            <a:r>
              <a:rPr lang="fr-FR" sz="1800" dirty="0" err="1" smtClean="0">
                <a:sym typeface="Wingdings" panose="05000000000000000000" pitchFamily="2" charset="2"/>
              </a:rPr>
              <a:t>found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compliant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specifications</a:t>
            </a:r>
            <a:endParaRPr lang="fr-FR" sz="1800" dirty="0" smtClean="0">
              <a:sym typeface="Wingdings" panose="05000000000000000000" pitchFamily="2" charset="2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292504" y="1184882"/>
            <a:ext cx="8577424" cy="3082079"/>
            <a:chOff x="-4000500" y="471382"/>
            <a:chExt cx="17136542" cy="7095371"/>
          </a:xfrm>
        </p:grpSpPr>
        <p:sp>
          <p:nvSpPr>
            <p:cNvPr id="52" name="Rectangle 51"/>
            <p:cNvSpPr/>
            <p:nvPr/>
          </p:nvSpPr>
          <p:spPr>
            <a:xfrm>
              <a:off x="-3920059" y="471382"/>
              <a:ext cx="17056101" cy="6962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-3322374" y="2209363"/>
              <a:ext cx="2809335" cy="1804365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3" name="Groupe 52"/>
            <p:cNvGrpSpPr/>
            <p:nvPr/>
          </p:nvGrpSpPr>
          <p:grpSpPr>
            <a:xfrm>
              <a:off x="-4000500" y="683844"/>
              <a:ext cx="16801663" cy="6882909"/>
              <a:chOff x="-4000500" y="683844"/>
              <a:chExt cx="16801663" cy="6882909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-4000500" y="683844"/>
                <a:ext cx="8493522" cy="3921880"/>
                <a:chOff x="1953611" y="-38036"/>
                <a:chExt cx="8493522" cy="3921880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7996327" y="1372963"/>
                  <a:ext cx="2271860" cy="179856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7883205" y="1919333"/>
                  <a:ext cx="113122" cy="612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3" name="Rectangle à coins arrondis 132"/>
                <p:cNvSpPr/>
                <p:nvPr/>
              </p:nvSpPr>
              <p:spPr>
                <a:xfrm>
                  <a:off x="1953611" y="103695"/>
                  <a:ext cx="5950764" cy="3780149"/>
                </a:xfrm>
                <a:prstGeom prst="roundRect">
                  <a:avLst/>
                </a:pr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ZoneTexte 133"/>
                <p:cNvSpPr txBox="1"/>
                <p:nvPr/>
              </p:nvSpPr>
              <p:spPr>
                <a:xfrm>
                  <a:off x="3402902" y="314516"/>
                  <a:ext cx="1428767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TVC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Ellipse 134"/>
                <p:cNvSpPr/>
                <p:nvPr/>
              </p:nvSpPr>
              <p:spPr>
                <a:xfrm>
                  <a:off x="8812356" y="-38036"/>
                  <a:ext cx="1403039" cy="13853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 rot="16200000">
                  <a:off x="8071485" y="373375"/>
                  <a:ext cx="716379" cy="765364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7863313" y="405708"/>
                  <a:ext cx="1194849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QTH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ZoneTexte 137"/>
                <p:cNvSpPr txBox="1"/>
                <p:nvPr/>
              </p:nvSpPr>
              <p:spPr>
                <a:xfrm>
                  <a:off x="8603355" y="331188"/>
                  <a:ext cx="1843778" cy="921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Integrating</a:t>
                  </a:r>
                  <a:r>
                    <a:rPr lang="fr-FR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0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sphere</a:t>
                  </a:r>
                  <a:endParaRPr lang="fr-FR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Hexagone 138"/>
                <p:cNvSpPr/>
                <p:nvPr/>
              </p:nvSpPr>
              <p:spPr>
                <a:xfrm>
                  <a:off x="3526525" y="1670050"/>
                  <a:ext cx="1892247" cy="1501475"/>
                </a:xfrm>
                <a:prstGeom prst="hexagon">
                  <a:avLst>
                    <a:gd name="adj" fmla="val 18864"/>
                    <a:gd name="vf" fmla="val 115470"/>
                  </a:avLst>
                </a:prstGeom>
                <a:noFill/>
                <a:ln w="38100">
                  <a:solidFill>
                    <a:schemeClr val="accent6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0" name="Parenthèse fermante 139"/>
                <p:cNvSpPr/>
                <p:nvPr/>
              </p:nvSpPr>
              <p:spPr>
                <a:xfrm rot="5400000">
                  <a:off x="9445450" y="1486984"/>
                  <a:ext cx="136844" cy="577081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1" name="Trapèze 140"/>
                <p:cNvSpPr/>
                <p:nvPr/>
              </p:nvSpPr>
              <p:spPr>
                <a:xfrm rot="16200000">
                  <a:off x="6340267" y="1059778"/>
                  <a:ext cx="708082" cy="2340394"/>
                </a:xfrm>
                <a:prstGeom prst="trapezoid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42" name="Groupe 141"/>
                <p:cNvGrpSpPr/>
                <p:nvPr/>
              </p:nvGrpSpPr>
              <p:grpSpPr>
                <a:xfrm>
                  <a:off x="3648321" y="1751399"/>
                  <a:ext cx="1770451" cy="1326456"/>
                  <a:chOff x="3761299" y="1679333"/>
                  <a:chExt cx="1770451" cy="1326456"/>
                </a:xfrm>
              </p:grpSpPr>
              <p:sp>
                <p:nvSpPr>
                  <p:cNvPr id="153" name="Pentagone régulier 152"/>
                  <p:cNvSpPr/>
                  <p:nvPr/>
                </p:nvSpPr>
                <p:spPr>
                  <a:xfrm rot="16200000">
                    <a:off x="3856032" y="1584600"/>
                    <a:ext cx="1326456" cy="1515921"/>
                  </a:xfrm>
                  <a:prstGeom prst="pentago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4" name="ZoneTexte 153"/>
                  <p:cNvSpPr txBox="1"/>
                  <p:nvPr/>
                </p:nvSpPr>
                <p:spPr>
                  <a:xfrm>
                    <a:off x="3809653" y="2000872"/>
                    <a:ext cx="1598649" cy="7085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MAJIS</a:t>
                    </a:r>
                    <a:endParaRPr lang="fr-FR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Trapèze 154"/>
                  <p:cNvSpPr/>
                  <p:nvPr/>
                </p:nvSpPr>
                <p:spPr>
                  <a:xfrm rot="16200000">
                    <a:off x="5246388" y="2032238"/>
                    <a:ext cx="323831" cy="246892"/>
                  </a:xfrm>
                  <a:prstGeom prst="trapezoid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3" name="Rectangle à coins arrondis 142"/>
                <p:cNvSpPr/>
                <p:nvPr/>
              </p:nvSpPr>
              <p:spPr>
                <a:xfrm>
                  <a:off x="5524111" y="534504"/>
                  <a:ext cx="727504" cy="1453796"/>
                </a:xfrm>
                <a:prstGeom prst="round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5477862" y="2068541"/>
                  <a:ext cx="73798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7800330" y="1919333"/>
                  <a:ext cx="82875" cy="6363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46" name="Connecteur droit avec flèche 145"/>
                <p:cNvCxnSpPr>
                  <a:stCxn id="132" idx="3"/>
                </p:cNvCxnSpPr>
                <p:nvPr/>
              </p:nvCxnSpPr>
              <p:spPr>
                <a:xfrm flipH="1">
                  <a:off x="6809152" y="2225704"/>
                  <a:ext cx="1187175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/>
                <p:cNvSpPr/>
                <p:nvPr/>
              </p:nvSpPr>
              <p:spPr>
                <a:xfrm>
                  <a:off x="5494197" y="1561608"/>
                  <a:ext cx="73798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8" name="ZoneTexte 147"/>
                <p:cNvSpPr txBox="1"/>
                <p:nvPr/>
              </p:nvSpPr>
              <p:spPr>
                <a:xfrm>
                  <a:off x="5477861" y="594214"/>
                  <a:ext cx="812472" cy="63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BB</a:t>
                  </a:r>
                  <a:endParaRPr lang="fr-FR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5567995" y="636225"/>
                  <a:ext cx="623254" cy="595678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0" name="Parenthèse fermante 149"/>
                <p:cNvSpPr/>
                <p:nvPr/>
              </p:nvSpPr>
              <p:spPr>
                <a:xfrm rot="3234471">
                  <a:off x="5808967" y="1526906"/>
                  <a:ext cx="104231" cy="415200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2" name="ZoneTexte 151"/>
                <p:cNvSpPr txBox="1"/>
                <p:nvPr/>
              </p:nvSpPr>
              <p:spPr>
                <a:xfrm>
                  <a:off x="6229275" y="717682"/>
                  <a:ext cx="1729542" cy="1204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Cold </a:t>
                  </a:r>
                  <a:r>
                    <a:rPr lang="fr-FR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shields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ZoneTexte 150"/>
                <p:cNvSpPr txBox="1"/>
                <p:nvPr/>
              </p:nvSpPr>
              <p:spPr>
                <a:xfrm rot="16200000">
                  <a:off x="1870761" y="2132337"/>
                  <a:ext cx="2494352" cy="5534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Hexapod</a:t>
                  </a:r>
                  <a:endParaRPr lang="fr-FR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Groupe 56"/>
              <p:cNvGrpSpPr/>
              <p:nvPr/>
            </p:nvGrpSpPr>
            <p:grpSpPr>
              <a:xfrm>
                <a:off x="4334486" y="1587467"/>
                <a:ext cx="8466677" cy="5979286"/>
                <a:chOff x="3617981" y="744718"/>
                <a:chExt cx="8466677" cy="5979286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629320" y="744718"/>
                  <a:ext cx="8371002" cy="319568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7946796" y="3897984"/>
                  <a:ext cx="603316" cy="8484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 rot="20450618">
                  <a:off x="10548593" y="4138808"/>
                  <a:ext cx="1065229" cy="678730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16200000">
                  <a:off x="8266994" y="5881804"/>
                  <a:ext cx="690858" cy="969304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Parenthèse fermante 73"/>
                <p:cNvSpPr/>
                <p:nvPr/>
              </p:nvSpPr>
              <p:spPr>
                <a:xfrm rot="9639095">
                  <a:off x="9550451" y="4704090"/>
                  <a:ext cx="120179" cy="369595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Parenthèse fermante 74"/>
                <p:cNvSpPr/>
                <p:nvPr/>
              </p:nvSpPr>
              <p:spPr>
                <a:xfrm rot="634536" flipV="1">
                  <a:off x="10650817" y="5286453"/>
                  <a:ext cx="110172" cy="314021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Trapèze 75"/>
                <p:cNvSpPr/>
                <p:nvPr/>
              </p:nvSpPr>
              <p:spPr>
                <a:xfrm rot="15756330">
                  <a:off x="6553240" y="3821268"/>
                  <a:ext cx="1969018" cy="2611906"/>
                </a:xfrm>
                <a:prstGeom prst="trapezoid">
                  <a:avLst>
                    <a:gd name="adj" fmla="val 15455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Parenthèse fermante 76"/>
                <p:cNvSpPr/>
                <p:nvPr/>
              </p:nvSpPr>
              <p:spPr>
                <a:xfrm rot="10247591">
                  <a:off x="6422714" y="5428514"/>
                  <a:ext cx="133953" cy="405721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Parenthèse fermante 77"/>
                <p:cNvSpPr/>
                <p:nvPr/>
              </p:nvSpPr>
              <p:spPr>
                <a:xfrm rot="10247591">
                  <a:off x="6324141" y="4713397"/>
                  <a:ext cx="133953" cy="405721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Triangle isocèle 78"/>
                <p:cNvSpPr/>
                <p:nvPr/>
              </p:nvSpPr>
              <p:spPr>
                <a:xfrm rot="4960917">
                  <a:off x="8173039" y="4694618"/>
                  <a:ext cx="637883" cy="58439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Égal 79"/>
                <p:cNvSpPr/>
                <p:nvPr/>
              </p:nvSpPr>
              <p:spPr>
                <a:xfrm rot="21313615">
                  <a:off x="8707162" y="5224547"/>
                  <a:ext cx="367645" cy="634395"/>
                </a:xfrm>
                <a:prstGeom prst="mathEqual">
                  <a:avLst>
                    <a:gd name="adj1" fmla="val 9662"/>
                    <a:gd name="adj2" fmla="val 86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Égal 80"/>
                <p:cNvSpPr/>
                <p:nvPr/>
              </p:nvSpPr>
              <p:spPr>
                <a:xfrm rot="5400000">
                  <a:off x="8366288" y="5629885"/>
                  <a:ext cx="367645" cy="634395"/>
                </a:xfrm>
                <a:prstGeom prst="mathEqual">
                  <a:avLst>
                    <a:gd name="adj1" fmla="val 9662"/>
                    <a:gd name="adj2" fmla="val 86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Égal 81"/>
                <p:cNvSpPr/>
                <p:nvPr/>
              </p:nvSpPr>
              <p:spPr>
                <a:xfrm rot="5400000">
                  <a:off x="8074655" y="3771094"/>
                  <a:ext cx="367645" cy="634395"/>
                </a:xfrm>
                <a:prstGeom prst="mathEqual">
                  <a:avLst>
                    <a:gd name="adj1" fmla="val 9662"/>
                    <a:gd name="adj2" fmla="val 868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arenthèse fermante 82"/>
                <p:cNvSpPr/>
                <p:nvPr/>
              </p:nvSpPr>
              <p:spPr>
                <a:xfrm flipV="1">
                  <a:off x="11510129" y="1498862"/>
                  <a:ext cx="185564" cy="1136094"/>
                </a:xfrm>
                <a:prstGeom prst="rightBracke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4" name="Connecteur droit 83"/>
                <p:cNvCxnSpPr/>
                <p:nvPr/>
              </p:nvCxnSpPr>
              <p:spPr>
                <a:xfrm>
                  <a:off x="8127765" y="2634522"/>
                  <a:ext cx="323071" cy="3057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necteur droit 107"/>
                <p:cNvCxnSpPr/>
                <p:nvPr/>
              </p:nvCxnSpPr>
              <p:spPr>
                <a:xfrm flipV="1">
                  <a:off x="6183984" y="3542558"/>
                  <a:ext cx="829558" cy="1470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108"/>
                <p:cNvCxnSpPr/>
                <p:nvPr/>
              </p:nvCxnSpPr>
              <p:spPr>
                <a:xfrm flipH="1">
                  <a:off x="3891486" y="2353889"/>
                  <a:ext cx="32230" cy="7560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ZoneTexte 109"/>
                <p:cNvSpPr txBox="1"/>
                <p:nvPr/>
              </p:nvSpPr>
              <p:spPr>
                <a:xfrm>
                  <a:off x="8808888" y="4171296"/>
                  <a:ext cx="884603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M1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ZoneTexte 110"/>
                <p:cNvSpPr txBox="1"/>
                <p:nvPr/>
              </p:nvSpPr>
              <p:spPr>
                <a:xfrm>
                  <a:off x="10701140" y="5568736"/>
                  <a:ext cx="994552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M2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ZoneTexte 111"/>
                <p:cNvSpPr txBox="1"/>
                <p:nvPr/>
              </p:nvSpPr>
              <p:spPr>
                <a:xfrm>
                  <a:off x="5961370" y="5924987"/>
                  <a:ext cx="1607764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iHR550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ZoneTexte 112"/>
                <p:cNvSpPr txBox="1"/>
                <p:nvPr/>
              </p:nvSpPr>
              <p:spPr>
                <a:xfrm>
                  <a:off x="10275239" y="4173541"/>
                  <a:ext cx="1569607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BB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ZoneTexte 113"/>
                <p:cNvSpPr txBox="1"/>
                <p:nvPr/>
              </p:nvSpPr>
              <p:spPr>
                <a:xfrm>
                  <a:off x="8044828" y="6015459"/>
                  <a:ext cx="1184762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QTH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5" name="Connecteur droit 114"/>
                <p:cNvCxnSpPr/>
                <p:nvPr/>
              </p:nvCxnSpPr>
              <p:spPr>
                <a:xfrm flipH="1">
                  <a:off x="8161539" y="4295549"/>
                  <a:ext cx="277163" cy="3377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ZoneTexte 115"/>
                <p:cNvSpPr txBox="1"/>
                <p:nvPr/>
              </p:nvSpPr>
              <p:spPr>
                <a:xfrm>
                  <a:off x="8400789" y="2685292"/>
                  <a:ext cx="883386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M3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ZoneTexte 116"/>
                <p:cNvSpPr txBox="1"/>
                <p:nvPr/>
              </p:nvSpPr>
              <p:spPr>
                <a:xfrm>
                  <a:off x="6895849" y="3277208"/>
                  <a:ext cx="999706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G3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ZoneTexte 117"/>
                <p:cNvSpPr txBox="1"/>
                <p:nvPr/>
              </p:nvSpPr>
              <p:spPr>
                <a:xfrm>
                  <a:off x="3617981" y="3072753"/>
                  <a:ext cx="924510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G2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ZoneTexte 118"/>
                <p:cNvSpPr txBox="1"/>
                <p:nvPr/>
              </p:nvSpPr>
              <p:spPr>
                <a:xfrm>
                  <a:off x="11182032" y="2657880"/>
                  <a:ext cx="902626" cy="70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G1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0" name="Connecteur droit 119"/>
                <p:cNvCxnSpPr>
                  <a:stCxn id="72" idx="1"/>
                  <a:endCxn id="74" idx="2"/>
                </p:cNvCxnSpPr>
                <p:nvPr/>
              </p:nvCxnSpPr>
              <p:spPr>
                <a:xfrm flipH="1">
                  <a:off x="9553845" y="4652949"/>
                  <a:ext cx="1024241" cy="25584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/>
                <p:cNvCxnSpPr>
                  <a:stCxn id="75" idx="2"/>
                  <a:endCxn id="74" idx="2"/>
                </p:cNvCxnSpPr>
                <p:nvPr/>
              </p:nvCxnSpPr>
              <p:spPr>
                <a:xfrm flipH="1" flipV="1">
                  <a:off x="9553845" y="4908795"/>
                  <a:ext cx="1206208" cy="54477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/>
                <p:cNvCxnSpPr>
                  <a:stCxn id="75" idx="2"/>
                  <a:endCxn id="77" idx="2"/>
                </p:cNvCxnSpPr>
                <p:nvPr/>
              </p:nvCxnSpPr>
              <p:spPr>
                <a:xfrm flipH="1">
                  <a:off x="6423578" y="5453574"/>
                  <a:ext cx="4336475" cy="18851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122"/>
                <p:cNvCxnSpPr>
                  <a:stCxn id="79" idx="3"/>
                  <a:endCxn id="77" idx="2"/>
                </p:cNvCxnSpPr>
                <p:nvPr/>
              </p:nvCxnSpPr>
              <p:spPr>
                <a:xfrm flipH="1">
                  <a:off x="6423578" y="5024034"/>
                  <a:ext cx="1778588" cy="61805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/>
                <p:cNvCxnSpPr>
                  <a:stCxn id="78" idx="2"/>
                  <a:endCxn id="79" idx="3"/>
                </p:cNvCxnSpPr>
                <p:nvPr/>
              </p:nvCxnSpPr>
              <p:spPr>
                <a:xfrm>
                  <a:off x="6325003" y="4926973"/>
                  <a:ext cx="1877161" cy="9706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/>
                <p:cNvCxnSpPr>
                  <a:endCxn id="78" idx="2"/>
                </p:cNvCxnSpPr>
                <p:nvPr/>
              </p:nvCxnSpPr>
              <p:spPr>
                <a:xfrm flipH="1">
                  <a:off x="6325004" y="4481063"/>
                  <a:ext cx="1975116" cy="4459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/>
                <p:cNvCxnSpPr/>
                <p:nvPr/>
              </p:nvCxnSpPr>
              <p:spPr>
                <a:xfrm>
                  <a:off x="8248454" y="2760700"/>
                  <a:ext cx="14937" cy="169890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/>
                <p:cNvCxnSpPr/>
                <p:nvPr/>
              </p:nvCxnSpPr>
              <p:spPr>
                <a:xfrm flipV="1">
                  <a:off x="6598763" y="2760701"/>
                  <a:ext cx="1649692" cy="83213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>
                  <a:off x="3904702" y="2744064"/>
                  <a:ext cx="2704427" cy="87916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>
                  <a:endCxn id="83" idx="2"/>
                </p:cNvCxnSpPr>
                <p:nvPr/>
              </p:nvCxnSpPr>
              <p:spPr>
                <a:xfrm flipV="1">
                  <a:off x="3912353" y="2066909"/>
                  <a:ext cx="7783340" cy="6570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ZoneTexte 129"/>
                <p:cNvSpPr txBox="1"/>
                <p:nvPr/>
              </p:nvSpPr>
              <p:spPr>
                <a:xfrm>
                  <a:off x="5633449" y="803204"/>
                  <a:ext cx="2984306" cy="1204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Optical </a:t>
                  </a:r>
                  <a:r>
                    <a:rPr lang="fr-FR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bench</a:t>
                  </a:r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with</a:t>
                  </a:r>
                  <a:r>
                    <a:rPr lang="fr-FR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GN2 flush</a:t>
                  </a:r>
                  <a:endParaRPr lang="fr-F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5305012" y="4737955"/>
                <a:ext cx="603316" cy="84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9" name="Connecteur droit 58"/>
              <p:cNvCxnSpPr/>
              <p:nvPr/>
            </p:nvCxnSpPr>
            <p:spPr>
              <a:xfrm flipV="1">
                <a:off x="5400014" y="3538604"/>
                <a:ext cx="317726" cy="2341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flipV="1">
                <a:off x="5376408" y="5284873"/>
                <a:ext cx="460521" cy="33906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rganigramme : Jonction de sommaire 60"/>
              <p:cNvSpPr/>
              <p:nvPr/>
            </p:nvSpPr>
            <p:spPr>
              <a:xfrm>
                <a:off x="5412696" y="4859938"/>
                <a:ext cx="387946" cy="387792"/>
              </a:xfrm>
              <a:prstGeom prst="flowChartSummingJunct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2" name="Connecteur droit avec flèche 61"/>
              <p:cNvCxnSpPr/>
              <p:nvPr/>
            </p:nvCxnSpPr>
            <p:spPr>
              <a:xfrm>
                <a:off x="5257574" y="5876710"/>
                <a:ext cx="7096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/>
              <p:cNvCxnSpPr/>
              <p:nvPr/>
            </p:nvCxnSpPr>
            <p:spPr>
              <a:xfrm flipH="1" flipV="1">
                <a:off x="4753474" y="5048725"/>
                <a:ext cx="3732" cy="9752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 rot="16200000">
                <a:off x="5312451" y="5880903"/>
                <a:ext cx="690858" cy="1101088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5056884" y="6077108"/>
                <a:ext cx="1192073" cy="70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QTH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16200000">
                <a:off x="3712898" y="5079734"/>
                <a:ext cx="690858" cy="74408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3571433" y="5116058"/>
                <a:ext cx="1085131" cy="70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SiC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5772637" y="4815035"/>
                <a:ext cx="1140062" cy="99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Filter</a:t>
                </a:r>
                <a:r>
                  <a:rPr lang="fr-F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wheel</a:t>
                </a:r>
                <a:endParaRPr lang="fr-FR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Connecteur droit 68"/>
              <p:cNvCxnSpPr>
                <a:stCxn id="132" idx="1"/>
                <a:endCxn id="83" idx="2"/>
              </p:cNvCxnSpPr>
              <p:nvPr/>
            </p:nvCxnSpPr>
            <p:spPr>
              <a:xfrm flipV="1">
                <a:off x="1929094" y="2909658"/>
                <a:ext cx="10483104" cy="3792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>
            <a:xfrm>
              <a:off x="-533353" y="2497404"/>
              <a:ext cx="48262" cy="756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7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Image 15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70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" y="-55129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8313"/>
              </p:ext>
            </p:extLst>
          </p:nvPr>
        </p:nvGraphicFramePr>
        <p:xfrm>
          <a:off x="192743" y="1118489"/>
          <a:ext cx="8758512" cy="488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3168">
                  <a:extLst>
                    <a:ext uri="{9D8B030D-6E8A-4147-A177-3AD203B41FA5}">
                      <a16:colId xmlns:a16="http://schemas.microsoft.com/office/drawing/2014/main" val="1118910865"/>
                    </a:ext>
                  </a:extLst>
                </a:gridCol>
                <a:gridCol w="1070784">
                  <a:extLst>
                    <a:ext uri="{9D8B030D-6E8A-4147-A177-3AD203B41FA5}">
                      <a16:colId xmlns:a16="http://schemas.microsoft.com/office/drawing/2014/main" val="956313447"/>
                    </a:ext>
                  </a:extLst>
                </a:gridCol>
                <a:gridCol w="905435">
                  <a:extLst>
                    <a:ext uri="{9D8B030D-6E8A-4147-A177-3AD203B41FA5}">
                      <a16:colId xmlns:a16="http://schemas.microsoft.com/office/drawing/2014/main" val="3501796050"/>
                    </a:ext>
                  </a:extLst>
                </a:gridCol>
                <a:gridCol w="943285">
                  <a:extLst>
                    <a:ext uri="{9D8B030D-6E8A-4147-A177-3AD203B41FA5}">
                      <a16:colId xmlns:a16="http://schemas.microsoft.com/office/drawing/2014/main" val="1035223148"/>
                    </a:ext>
                  </a:extLst>
                </a:gridCol>
                <a:gridCol w="973168">
                  <a:extLst>
                    <a:ext uri="{9D8B030D-6E8A-4147-A177-3AD203B41FA5}">
                      <a16:colId xmlns:a16="http://schemas.microsoft.com/office/drawing/2014/main" val="3495093670"/>
                    </a:ext>
                  </a:extLst>
                </a:gridCol>
                <a:gridCol w="973168">
                  <a:extLst>
                    <a:ext uri="{9D8B030D-6E8A-4147-A177-3AD203B41FA5}">
                      <a16:colId xmlns:a16="http://schemas.microsoft.com/office/drawing/2014/main" val="734288726"/>
                    </a:ext>
                  </a:extLst>
                </a:gridCol>
                <a:gridCol w="897967">
                  <a:extLst>
                    <a:ext uri="{9D8B030D-6E8A-4147-A177-3AD203B41FA5}">
                      <a16:colId xmlns:a16="http://schemas.microsoft.com/office/drawing/2014/main" val="2157027024"/>
                    </a:ext>
                  </a:extLst>
                </a:gridCol>
                <a:gridCol w="1048369">
                  <a:extLst>
                    <a:ext uri="{9D8B030D-6E8A-4147-A177-3AD203B41FA5}">
                      <a16:colId xmlns:a16="http://schemas.microsoft.com/office/drawing/2014/main" val="4125399214"/>
                    </a:ext>
                  </a:extLst>
                </a:gridCol>
                <a:gridCol w="973168">
                  <a:extLst>
                    <a:ext uri="{9D8B030D-6E8A-4147-A177-3AD203B41FA5}">
                      <a16:colId xmlns:a16="http://schemas.microsoft.com/office/drawing/2014/main" val="424251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Operation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Instrument </a:t>
                      </a:r>
                      <a:r>
                        <a:rPr lang="fr-FR" sz="1200" dirty="0" err="1" smtClean="0"/>
                        <a:t>temperatures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Integration</a:t>
                      </a:r>
                      <a:r>
                        <a:rPr lang="fr-FR" sz="1200" dirty="0" smtClean="0"/>
                        <a:t> time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Number</a:t>
                      </a:r>
                      <a:r>
                        <a:rPr lang="fr-FR" sz="1200" dirty="0" smtClean="0"/>
                        <a:t> of images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Readout</a:t>
                      </a:r>
                      <a:r>
                        <a:rPr lang="fr-FR" sz="1200" dirty="0" smtClean="0"/>
                        <a:t> modes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Hexapod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movements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Flux </a:t>
                      </a:r>
                      <a:r>
                        <a:rPr lang="fr-FR" sz="1200" dirty="0" err="1" smtClean="0"/>
                        <a:t>levels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Wavelengths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Total time (h)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48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Boresight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0.6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47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Co-alignement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With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boresight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Scanning </a:t>
                      </a:r>
                      <a:r>
                        <a:rPr lang="fr-FR" sz="1200" b="1" dirty="0" err="1" smtClean="0"/>
                        <a:t>mirror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0.2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32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FOV &amp;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dirty="0" smtClean="0"/>
                        <a:t>IFOV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With</a:t>
                      </a:r>
                      <a:r>
                        <a:rPr lang="fr-FR" sz="1200" dirty="0" smtClean="0"/>
                        <a:t> spatial PSF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92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Spatial PSF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2000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39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84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Spectral PSF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1270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57.8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93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Spectral positions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With</a:t>
                      </a:r>
                      <a:r>
                        <a:rPr lang="fr-FR" sz="1200" dirty="0" smtClean="0"/>
                        <a:t> spectral PSF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34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Straylight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240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5.5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6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Linearity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With</a:t>
                      </a:r>
                      <a:r>
                        <a:rPr lang="fr-FR" sz="1200" dirty="0" smtClean="0"/>
                        <a:t> ITF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03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ITF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68.2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23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171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37074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" y="617926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Approximative </a:t>
            </a:r>
            <a:r>
              <a:rPr lang="fr-FR" dirty="0" smtClean="0">
                <a:sym typeface="Wingdings" panose="05000000000000000000" pitchFamily="2" charset="2"/>
              </a:rPr>
              <a:t>total time: 22 </a:t>
            </a:r>
            <a:r>
              <a:rPr lang="fr-FR" dirty="0" err="1" smtClean="0">
                <a:sym typeface="Wingdings" panose="05000000000000000000" pitchFamily="2" charset="2"/>
              </a:rPr>
              <a:t>measurement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days</a:t>
            </a:r>
            <a:r>
              <a:rPr lang="fr-FR" dirty="0" smtClean="0">
                <a:sym typeface="Wingdings" panose="05000000000000000000" pitchFamily="2" charset="2"/>
              </a:rPr>
              <a:t> TBC</a:t>
            </a:r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This </a:t>
            </a:r>
            <a:r>
              <a:rPr lang="fr-FR" dirty="0" err="1" smtClean="0">
                <a:sym typeface="Wingdings" panose="05000000000000000000" pitchFamily="2" charset="2"/>
              </a:rPr>
              <a:t>evaluation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does</a:t>
            </a:r>
            <a:r>
              <a:rPr lang="fr-FR" dirty="0" smtClean="0">
                <a:sym typeface="Wingdings" panose="05000000000000000000" pitchFamily="2" charset="2"/>
              </a:rPr>
              <a:t> not </a:t>
            </a:r>
            <a:r>
              <a:rPr lang="fr-FR" dirty="0" err="1" smtClean="0">
                <a:sym typeface="Wingdings" panose="05000000000000000000" pitchFamily="2" charset="2"/>
              </a:rPr>
              <a:t>account</a:t>
            </a:r>
            <a:r>
              <a:rPr lang="fr-FR" dirty="0" smtClean="0"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sym typeface="Wingdings" panose="05000000000000000000" pitchFamily="2" charset="2"/>
              </a:rPr>
              <a:t>integration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functionnal</a:t>
            </a:r>
            <a:r>
              <a:rPr lang="fr-FR" dirty="0" smtClean="0">
                <a:sym typeface="Wingdings" panose="05000000000000000000" pitchFamily="2" charset="2"/>
              </a:rPr>
              <a:t> tests</a:t>
            </a:r>
            <a:endParaRPr lang="fr-FR" dirty="0"/>
          </a:p>
        </p:txBody>
      </p:sp>
      <p:pic>
        <p:nvPicPr>
          <p:cNvPr id="11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06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4851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938773"/>
            <a:ext cx="7886700" cy="33893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OP1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fully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integrated</a:t>
            </a:r>
            <a:r>
              <a:rPr lang="fr-FR" sz="1800" dirty="0" smtClean="0">
                <a:sym typeface="Wingdings" panose="05000000000000000000" pitchFamily="2" charset="2"/>
              </a:rPr>
              <a:t> in the </a:t>
            </a:r>
            <a:r>
              <a:rPr lang="fr-FR" sz="1800" dirty="0" err="1" smtClean="0">
                <a:sym typeface="Wingdings" panose="05000000000000000000" pitchFamily="2" charset="2"/>
              </a:rPr>
              <a:t>coming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weeks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dirty="0" err="1" smtClean="0">
                <a:sym typeface="Wingdings" panose="05000000000000000000" pitchFamily="2" charset="2"/>
              </a:rPr>
              <a:t>then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validated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using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two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independent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reference</a:t>
            </a:r>
            <a:r>
              <a:rPr lang="fr-FR" sz="1800" dirty="0" smtClean="0">
                <a:sym typeface="Wingdings" panose="05000000000000000000" pitchFamily="2" charset="2"/>
              </a:rPr>
              <a:t> detectors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The </a:t>
            </a:r>
            <a:r>
              <a:rPr lang="fr-FR" sz="1800" dirty="0" err="1" smtClean="0">
                <a:sym typeface="Wingdings" panose="05000000000000000000" pitchFamily="2" charset="2"/>
              </a:rPr>
              <a:t>hexapod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movements</a:t>
            </a:r>
            <a:r>
              <a:rPr lang="fr-FR" sz="1800" dirty="0" smtClean="0">
                <a:sym typeface="Wingdings" panose="05000000000000000000" pitchFamily="2" charset="2"/>
              </a:rPr>
              <a:t> have been </a:t>
            </a:r>
            <a:r>
              <a:rPr lang="fr-FR" sz="1800" dirty="0" err="1" smtClean="0">
                <a:sym typeface="Wingdings" panose="05000000000000000000" pitchFamily="2" charset="2"/>
              </a:rPr>
              <a:t>tested</a:t>
            </a:r>
            <a:r>
              <a:rPr lang="fr-FR" sz="1800" dirty="0" smtClean="0">
                <a:sym typeface="Wingdings" panose="05000000000000000000" pitchFamily="2" charset="2"/>
              </a:rPr>
              <a:t> and </a:t>
            </a:r>
            <a:r>
              <a:rPr lang="fr-FR" sz="1800" dirty="0" err="1" smtClean="0">
                <a:sym typeface="Wingdings" panose="05000000000000000000" pitchFamily="2" charset="2"/>
              </a:rPr>
              <a:t>validated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OP2, 3 and 4 </a:t>
            </a:r>
            <a:r>
              <a:rPr lang="fr-FR" sz="1800" dirty="0" err="1" smtClean="0">
                <a:sym typeface="Wingdings" panose="05000000000000000000" pitchFamily="2" charset="2"/>
              </a:rPr>
              <a:t>remain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integrated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optical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bench</a:t>
            </a:r>
            <a:r>
              <a:rPr lang="fr-FR" sz="1800" dirty="0" smtClean="0">
                <a:sym typeface="Wingdings" panose="05000000000000000000" pitchFamily="2" charset="2"/>
              </a:rPr>
              <a:t> GN2 </a:t>
            </a:r>
            <a:r>
              <a:rPr lang="fr-FR" sz="1800" dirty="0" err="1" smtClean="0">
                <a:sym typeface="Wingdings" panose="05000000000000000000" pitchFamily="2" charset="2"/>
              </a:rPr>
              <a:t>flushing</a:t>
            </a:r>
            <a:r>
              <a:rPr lang="fr-FR" sz="1800" dirty="0" smtClean="0">
                <a:sym typeface="Wingdings" panose="05000000000000000000" pitchFamily="2" charset="2"/>
              </a:rPr>
              <a:t> has been </a:t>
            </a:r>
            <a:r>
              <a:rPr lang="fr-FR" sz="1800" dirty="0" err="1" smtClean="0">
                <a:sym typeface="Wingdings" panose="05000000000000000000" pitchFamily="2" charset="2"/>
              </a:rPr>
              <a:t>tested</a:t>
            </a:r>
            <a:r>
              <a:rPr lang="fr-FR" sz="1800" dirty="0" smtClean="0">
                <a:sym typeface="Wingdings" panose="05000000000000000000" pitchFamily="2" charset="2"/>
              </a:rPr>
              <a:t> but </a:t>
            </a:r>
            <a:r>
              <a:rPr lang="fr-FR" sz="1800" dirty="0" err="1" smtClean="0">
                <a:sym typeface="Wingdings" panose="05000000000000000000" pitchFamily="2" charset="2"/>
              </a:rPr>
              <a:t>still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needs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adapted</a:t>
            </a:r>
            <a:r>
              <a:rPr lang="fr-FR" sz="1800" dirty="0" smtClean="0">
                <a:sym typeface="Wingdings" panose="05000000000000000000" pitchFamily="2" charset="2"/>
              </a:rPr>
              <a:t> to all the new light sources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Next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months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activities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focus on validation of the performances of </a:t>
            </a:r>
            <a:r>
              <a:rPr lang="fr-FR" sz="1800" dirty="0" err="1" smtClean="0">
                <a:sym typeface="Wingdings" panose="05000000000000000000" pitchFamily="2" charset="2"/>
              </a:rPr>
              <a:t>these</a:t>
            </a:r>
            <a:r>
              <a:rPr lang="fr-FR" sz="1800" dirty="0" smtClean="0">
                <a:sym typeface="Wingdings" panose="05000000000000000000" pitchFamily="2" charset="2"/>
              </a:rPr>
              <a:t> solutions and </a:t>
            </a:r>
            <a:r>
              <a:rPr lang="fr-FR" sz="1800" dirty="0" err="1" smtClean="0">
                <a:sym typeface="Wingdings" panose="05000000000000000000" pitchFamily="2" charset="2"/>
              </a:rPr>
              <a:t>characterisation</a:t>
            </a:r>
            <a:r>
              <a:rPr lang="fr-FR" sz="1800" dirty="0" smtClean="0">
                <a:sym typeface="Wingdings" panose="05000000000000000000" pitchFamily="2" charset="2"/>
              </a:rPr>
              <a:t> of the </a:t>
            </a:r>
            <a:r>
              <a:rPr lang="fr-FR" sz="1800" dirty="0" err="1" smtClean="0">
                <a:sym typeface="Wingdings" panose="05000000000000000000" pitchFamily="2" charset="2"/>
              </a:rPr>
              <a:t>fully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integrated</a:t>
            </a:r>
            <a:r>
              <a:rPr lang="fr-FR" sz="1800" dirty="0" smtClean="0">
                <a:sym typeface="Wingdings" panose="05000000000000000000" pitchFamily="2" charset="2"/>
              </a:rPr>
              <a:t> calibration </a:t>
            </a:r>
            <a:r>
              <a:rPr lang="fr-FR" sz="1800" dirty="0" err="1" smtClean="0">
                <a:sym typeface="Wingdings" panose="05000000000000000000" pitchFamily="2" charset="2"/>
              </a:rPr>
              <a:t>bench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The calibration </a:t>
            </a:r>
            <a:r>
              <a:rPr lang="fr-FR" sz="1800" dirty="0" err="1" smtClean="0">
                <a:sym typeface="Wingdings" panose="05000000000000000000" pitchFamily="2" charset="2"/>
              </a:rPr>
              <a:t>campaign</a:t>
            </a:r>
            <a:r>
              <a:rPr lang="fr-FR" sz="1800" dirty="0" smtClean="0">
                <a:sym typeface="Wingdings" panose="05000000000000000000" pitchFamily="2" charset="2"/>
              </a:rPr>
              <a:t> scenario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also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consolidated</a:t>
            </a:r>
            <a:r>
              <a:rPr lang="fr-FR" sz="1800" dirty="0" smtClean="0">
                <a:sym typeface="Wingdings" panose="05000000000000000000" pitchFamily="2" charset="2"/>
              </a:rPr>
              <a:t> in the </a:t>
            </a:r>
            <a:r>
              <a:rPr lang="fr-FR" sz="1800" dirty="0" err="1" smtClean="0">
                <a:sym typeface="Wingdings" panose="05000000000000000000" pitchFamily="2" charset="2"/>
              </a:rPr>
              <a:t>coming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months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dirty="0" err="1" smtClean="0">
                <a:sym typeface="Wingdings" panose="05000000000000000000" pitchFamily="2" charset="2"/>
              </a:rPr>
              <a:t>allowing</a:t>
            </a:r>
            <a:r>
              <a:rPr lang="fr-FR" sz="1800" dirty="0" smtClean="0">
                <a:sym typeface="Wingdings" panose="05000000000000000000" pitchFamily="2" charset="2"/>
              </a:rPr>
              <a:t> for </a:t>
            </a:r>
            <a:r>
              <a:rPr lang="fr-FR" sz="1800" dirty="0" err="1" smtClean="0">
                <a:sym typeface="Wingdings" panose="05000000000000000000" pitchFamily="2" charset="2"/>
              </a:rPr>
              <a:t>robust</a:t>
            </a:r>
            <a:r>
              <a:rPr lang="fr-FR" sz="1800" dirty="0" smtClean="0">
                <a:sym typeface="Wingdings" panose="05000000000000000000" pitchFamily="2" charset="2"/>
              </a:rPr>
              <a:t> duration </a:t>
            </a:r>
            <a:r>
              <a:rPr lang="fr-FR" sz="1800" dirty="0" err="1" smtClean="0">
                <a:sym typeface="Wingdings" panose="05000000000000000000" pitchFamily="2" charset="2"/>
              </a:rPr>
              <a:t>evaluation</a:t>
            </a:r>
            <a:endParaRPr lang="fr-FR" sz="1800" dirty="0" smtClean="0">
              <a:sym typeface="Wingdings" panose="05000000000000000000" pitchFamily="2" charset="2"/>
            </a:endParaRPr>
          </a:p>
        </p:txBody>
      </p:sp>
      <p:pic>
        <p:nvPicPr>
          <p:cNvPr id="157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Image 15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11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8675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spatial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0113" t="53131" r="30057" b="11818"/>
          <a:stretch/>
        </p:blipFill>
        <p:spPr>
          <a:xfrm>
            <a:off x="4700613" y="1983270"/>
            <a:ext cx="4301835" cy="28433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0113" t="13038" r="30057" b="56483"/>
          <a:stretch/>
        </p:blipFill>
        <p:spPr>
          <a:xfrm>
            <a:off x="0" y="2124940"/>
            <a:ext cx="4700613" cy="27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0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8675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Radiometric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5088" t="32573" r="13071" b="14405"/>
          <a:stretch/>
        </p:blipFill>
        <p:spPr>
          <a:xfrm>
            <a:off x="497306" y="1156117"/>
            <a:ext cx="4459705" cy="25656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4386" t="23528" r="21140" b="27817"/>
          <a:stretch/>
        </p:blipFill>
        <p:spPr>
          <a:xfrm>
            <a:off x="4764505" y="1156117"/>
            <a:ext cx="4106780" cy="25272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27369" t="23060" r="27368" b="20487"/>
          <a:stretch/>
        </p:blipFill>
        <p:spPr>
          <a:xfrm>
            <a:off x="2727158" y="3996910"/>
            <a:ext cx="3609475" cy="25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1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496347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6919771"/>
                    </a:ext>
                  </a:extLst>
                </a:gridCol>
                <a:gridCol w="2929883">
                  <a:extLst>
                    <a:ext uri="{9D8B030D-6E8A-4147-A177-3AD203B41FA5}">
                      <a16:colId xmlns:a16="http://schemas.microsoft.com/office/drawing/2014/main" val="356279221"/>
                    </a:ext>
                  </a:extLst>
                </a:gridCol>
                <a:gridCol w="3166116">
                  <a:extLst>
                    <a:ext uri="{9D8B030D-6E8A-4147-A177-3AD203B41FA5}">
                      <a16:colId xmlns:a16="http://schemas.microsoft.com/office/drawing/2014/main" val="3571469061"/>
                    </a:ext>
                  </a:extLst>
                </a:gridCol>
              </a:tblGrid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Measurement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Criteria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Comments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244263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Boresight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ref</a:t>
                      </a:r>
                      <a:r>
                        <a:rPr lang="fr-FR" sz="1600" dirty="0" smtClean="0"/>
                        <a:t> cube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36468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Co-alignement</a:t>
                      </a:r>
                      <a:r>
                        <a:rPr lang="fr-FR" sz="1600" baseline="0" dirty="0" smtClean="0"/>
                        <a:t> VISNIR-IR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85130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Scanning </a:t>
                      </a:r>
                      <a:r>
                        <a:rPr lang="fr-FR" sz="1600" dirty="0" err="1" smtClean="0"/>
                        <a:t>mirror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accuracy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77865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150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61954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75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967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Spatial</a:t>
                      </a:r>
                      <a:r>
                        <a:rPr lang="fr-FR" sz="1600" baseline="0" dirty="0" smtClean="0"/>
                        <a:t>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11739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1/5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on </a:t>
                      </a:r>
                      <a:r>
                        <a:rPr lang="fr-FR" sz="1600" dirty="0" err="1" smtClean="0"/>
                        <a:t>selected</a:t>
                      </a:r>
                      <a:r>
                        <a:rPr lang="fr-FR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4043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positions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1/5 </a:t>
                      </a:r>
                      <a:r>
                        <a:rPr lang="fr-FR" sz="160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All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860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Straylight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Contrast</a:t>
                      </a:r>
                      <a:r>
                        <a:rPr lang="fr-FR" sz="1600" dirty="0" smtClean="0"/>
                        <a:t> 10</a:t>
                      </a:r>
                      <a:r>
                        <a:rPr lang="fr-FR" sz="1600" baseline="30000" dirty="0" smtClean="0"/>
                        <a:t>5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smtClean="0"/>
                        <a:t>Exploration ± 10°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46298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Linearity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Deviation</a:t>
                      </a:r>
                      <a:r>
                        <a:rPr lang="fr-FR" sz="1600" dirty="0" smtClean="0"/>
                        <a:t> &lt; 2%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5384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ITF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absolute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Absolute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errors</a:t>
                      </a:r>
                      <a:r>
                        <a:rPr lang="fr-FR" sz="1600" baseline="0" dirty="0" smtClean="0"/>
                        <a:t> &lt; 20%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8959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Flat-Field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&lt; 1%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average</a:t>
                      </a:r>
                      <a:r>
                        <a:rPr lang="fr-FR" sz="1600" dirty="0" smtClean="0"/>
                        <a:t> 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54335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Instrument relative spectral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max (2 – 10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) &lt; 1%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Initial </a:t>
                      </a:r>
                      <a:r>
                        <a:rPr lang="fr-FR" sz="1600" dirty="0" err="1" smtClean="0"/>
                        <a:t>requirement</a:t>
                      </a:r>
                      <a:r>
                        <a:rPr lang="fr-FR" sz="1600" dirty="0" smtClean="0"/>
                        <a:t>: </a:t>
                      </a:r>
                      <a:r>
                        <a:rPr lang="fr-FR" sz="1600" dirty="0" err="1" smtClean="0"/>
                        <a:t>contiguous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931402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ME-PE </a:t>
                      </a:r>
                      <a:r>
                        <a:rPr lang="fr-FR" sz="1600" dirty="0" err="1" smtClean="0"/>
                        <a:t>parameters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45881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verification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with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gas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cells</a:t>
                      </a:r>
                      <a:r>
                        <a:rPr lang="fr-FR" sz="1600" baseline="0" dirty="0" smtClean="0"/>
                        <a:t>, </a:t>
                      </a:r>
                      <a:r>
                        <a:rPr lang="fr-FR" sz="1600" baseline="0" dirty="0" err="1" smtClean="0"/>
                        <a:t>maybe</a:t>
                      </a:r>
                      <a:r>
                        <a:rPr lang="fr-FR" sz="1600" baseline="0" dirty="0" smtClean="0"/>
                        <a:t> one </a:t>
                      </a:r>
                      <a:r>
                        <a:rPr lang="fr-FR" sz="1600" baseline="0" dirty="0" err="1" smtClean="0"/>
                        <a:t>mineral</a:t>
                      </a:r>
                      <a:r>
                        <a:rPr lang="fr-FR" sz="1600" baseline="0" dirty="0" smtClean="0"/>
                        <a:t> or </a:t>
                      </a:r>
                      <a:r>
                        <a:rPr lang="fr-FR" sz="1600" baseline="0" dirty="0" err="1" smtClean="0"/>
                        <a:t>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850381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Polarization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Not </a:t>
                      </a:r>
                      <a:r>
                        <a:rPr lang="fr-FR" sz="1600" dirty="0" err="1" smtClean="0"/>
                        <a:t>planned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2769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0" y="361951"/>
            <a:ext cx="6010275" cy="7239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806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8675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Blackbody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0702" t="26647" r="29561" b="23606"/>
          <a:stretch/>
        </p:blipFill>
        <p:spPr>
          <a:xfrm>
            <a:off x="441211" y="1843430"/>
            <a:ext cx="3473064" cy="32681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0965" t="16043" r="20000" b="15653"/>
          <a:stretch/>
        </p:blipFill>
        <p:spPr>
          <a:xfrm>
            <a:off x="4126338" y="1770279"/>
            <a:ext cx="4778707" cy="37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71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8675"/>
            <a:ext cx="9143999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Straylight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5208" t="28148" r="22291" b="23056"/>
          <a:stretch/>
        </p:blipFill>
        <p:spPr>
          <a:xfrm>
            <a:off x="2257425" y="1023402"/>
            <a:ext cx="4848225" cy="31311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3698" t="35926" r="14948" b="31852"/>
          <a:stretch/>
        </p:blipFill>
        <p:spPr>
          <a:xfrm>
            <a:off x="828675" y="4414036"/>
            <a:ext cx="7305676" cy="21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7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867" y="10182"/>
            <a:ext cx="7591366" cy="939345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Boresight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respect to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cube: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 and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forth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spot illumination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detectors and cube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2544" y="1061693"/>
            <a:ext cx="7798913" cy="22834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requirement</a:t>
            </a:r>
            <a:r>
              <a:rPr lang="fr-FR" sz="1800" dirty="0" smtClean="0">
                <a:sym typeface="Wingdings" panose="05000000000000000000" pitchFamily="2" charset="2"/>
              </a:rPr>
              <a:t>: SNR &gt; 10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100 W QTH and CI </a:t>
            </a:r>
            <a:r>
              <a:rPr lang="fr-FR" sz="1800" dirty="0" err="1" smtClean="0">
                <a:sym typeface="Wingdings" panose="05000000000000000000" pitchFamily="2" charset="2"/>
              </a:rPr>
              <a:t>Systems</a:t>
            </a:r>
            <a:r>
              <a:rPr lang="fr-FR" sz="1800" dirty="0" smtClean="0">
                <a:sym typeface="Wingdings" panose="05000000000000000000" pitchFamily="2" charset="2"/>
              </a:rPr>
              <a:t> SR-200 32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through</a:t>
            </a:r>
            <a:r>
              <a:rPr lang="fr-FR" sz="1800" dirty="0" smtClean="0">
                <a:sym typeface="Wingdings" panose="05000000000000000000" pitchFamily="2" charset="2"/>
              </a:rPr>
              <a:t> monochromator at </a:t>
            </a:r>
            <a:r>
              <a:rPr lang="fr-FR" sz="1800" dirty="0" err="1" smtClean="0">
                <a:sym typeface="Wingdings" panose="05000000000000000000" pitchFamily="2" charset="2"/>
              </a:rPr>
              <a:t>zero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order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precision</a:t>
            </a:r>
            <a:r>
              <a:rPr lang="fr-FR" sz="1800" dirty="0" smtClean="0">
                <a:sym typeface="Wingdings" panose="05000000000000000000" pitchFamily="2" charset="2"/>
              </a:rPr>
              <a:t>: </a:t>
            </a:r>
            <a:r>
              <a:rPr lang="fr-FR" sz="1800" dirty="0" err="1" smtClean="0">
                <a:sym typeface="Wingdings" panose="05000000000000000000" pitchFamily="2" charset="2"/>
              </a:rPr>
              <a:t>hexapod</a:t>
            </a:r>
            <a:r>
              <a:rPr lang="fr-FR" sz="1800" dirty="0" smtClean="0">
                <a:sym typeface="Wingdings" panose="05000000000000000000" pitchFamily="2" charset="2"/>
              </a:rPr>
              <a:t> performances ~ 10 µm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20 pixels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Spectral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full VISNIR range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QTH source, </a:t>
            </a:r>
            <a:r>
              <a:rPr lang="fr-FR" sz="1800" dirty="0" err="1" smtClean="0">
                <a:sym typeface="Wingdings" panose="05000000000000000000" pitchFamily="2" charset="2"/>
              </a:rPr>
              <a:t>two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temperatures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needed</a:t>
            </a:r>
            <a:r>
              <a:rPr lang="fr-FR" sz="1800" dirty="0" smtClean="0">
                <a:sym typeface="Wingdings" panose="05000000000000000000" pitchFamily="2" charset="2"/>
              </a:rPr>
              <a:t> for IR full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sufficient</a:t>
            </a:r>
            <a:r>
              <a:rPr lang="fr-FR" sz="1800" dirty="0" smtClean="0">
                <a:sym typeface="Wingdings" panose="05000000000000000000" pitchFamily="2" charset="2"/>
              </a:rPr>
              <a:t> SNR / no saturation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ym typeface="Wingdings" panose="05000000000000000000" pitchFamily="2" charset="2"/>
              </a:rPr>
              <a:t>Co-</a:t>
            </a:r>
            <a:r>
              <a:rPr lang="fr-FR" sz="1800" b="1" dirty="0" err="1" smtClean="0">
                <a:sym typeface="Wingdings" panose="05000000000000000000" pitchFamily="2" charset="2"/>
              </a:rPr>
              <a:t>alignment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between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channels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is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performed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same</a:t>
            </a:r>
            <a:r>
              <a:rPr lang="fr-FR" sz="1800" dirty="0" smtClean="0">
                <a:sym typeface="Wingdings" panose="05000000000000000000" pitchFamily="2" charset="2"/>
              </a:rPr>
              <a:t> data by </a:t>
            </a:r>
            <a:r>
              <a:rPr lang="fr-FR" sz="1800" dirty="0" err="1" smtClean="0">
                <a:sym typeface="Wingdings" panose="05000000000000000000" pitchFamily="2" charset="2"/>
              </a:rPr>
              <a:t>extracting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channels</a:t>
            </a:r>
            <a:r>
              <a:rPr lang="fr-FR" sz="1800" dirty="0" smtClean="0">
                <a:sym typeface="Wingdings" panose="05000000000000000000" pitchFamily="2" charset="2"/>
              </a:rPr>
              <a:t> position </a:t>
            </a:r>
            <a:r>
              <a:rPr lang="fr-FR" sz="1800" dirty="0" err="1" smtClean="0">
                <a:sym typeface="Wingdings" panose="05000000000000000000" pitchFamily="2" charset="2"/>
              </a:rPr>
              <a:t>differences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894029" y="3308065"/>
            <a:ext cx="33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Optical </a:t>
            </a:r>
            <a:r>
              <a:rPr lang="fr-FR" b="1" dirty="0" err="1" smtClean="0"/>
              <a:t>path</a:t>
            </a:r>
            <a:r>
              <a:rPr lang="fr-FR" b="1" dirty="0" smtClean="0"/>
              <a:t> # 1 (OP1)</a:t>
            </a:r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541861" y="3701494"/>
            <a:ext cx="7701141" cy="2971034"/>
            <a:chOff x="-77327" y="482670"/>
            <a:chExt cx="12133110" cy="6256317"/>
          </a:xfrm>
        </p:grpSpPr>
        <p:sp>
          <p:nvSpPr>
            <p:cNvPr id="7" name="Rectangle 6"/>
            <p:cNvSpPr/>
            <p:nvPr/>
          </p:nvSpPr>
          <p:spPr>
            <a:xfrm>
              <a:off x="2252159" y="1041661"/>
              <a:ext cx="1377161" cy="20833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127" y="1741148"/>
              <a:ext cx="113122" cy="612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-77327" y="482670"/>
              <a:ext cx="2171741" cy="3139126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46796" y="3897984"/>
              <a:ext cx="603316" cy="84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29320" y="744718"/>
              <a:ext cx="8371002" cy="31956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20890345">
              <a:off x="10616672" y="4117841"/>
              <a:ext cx="1323827" cy="7868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8216941" y="5965631"/>
              <a:ext cx="690857" cy="8016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Parenthèse fermante 12"/>
            <p:cNvSpPr/>
            <p:nvPr/>
          </p:nvSpPr>
          <p:spPr>
            <a:xfrm rot="9639095">
              <a:off x="9550451" y="4704090"/>
              <a:ext cx="120179" cy="369595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Parenthèse fermante 13"/>
            <p:cNvSpPr/>
            <p:nvPr/>
          </p:nvSpPr>
          <p:spPr>
            <a:xfrm rot="634536" flipV="1">
              <a:off x="10650817" y="5286453"/>
              <a:ext cx="110172" cy="3140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 rot="15756330">
              <a:off x="6632676" y="3922495"/>
              <a:ext cx="1798418" cy="2583516"/>
            </a:xfrm>
            <a:prstGeom prst="trapezoid">
              <a:avLst>
                <a:gd name="adj" fmla="val 1545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arenthèse fermante 15"/>
            <p:cNvSpPr/>
            <p:nvPr/>
          </p:nvSpPr>
          <p:spPr>
            <a:xfrm rot="10247591">
              <a:off x="6422714" y="5428514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arenthèse fermante 16"/>
            <p:cNvSpPr/>
            <p:nvPr/>
          </p:nvSpPr>
          <p:spPr>
            <a:xfrm rot="10247591">
              <a:off x="6329731" y="4876056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/>
            <p:cNvSpPr/>
            <p:nvPr/>
          </p:nvSpPr>
          <p:spPr>
            <a:xfrm rot="4960917">
              <a:off x="8267150" y="4773351"/>
              <a:ext cx="637882" cy="394619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Égal 18"/>
            <p:cNvSpPr/>
            <p:nvPr/>
          </p:nvSpPr>
          <p:spPr>
            <a:xfrm rot="21313615">
              <a:off x="8707162" y="5224547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Égal 19"/>
            <p:cNvSpPr/>
            <p:nvPr/>
          </p:nvSpPr>
          <p:spPr>
            <a:xfrm rot="5400000">
              <a:off x="8366288" y="5629885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Égal 20"/>
            <p:cNvSpPr/>
            <p:nvPr/>
          </p:nvSpPr>
          <p:spPr>
            <a:xfrm rot="5400000">
              <a:off x="8074655" y="3771094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Parenthèse fermante 21"/>
            <p:cNvSpPr/>
            <p:nvPr/>
          </p:nvSpPr>
          <p:spPr>
            <a:xfrm flipV="1">
              <a:off x="11510129" y="1498862"/>
              <a:ext cx="185564" cy="1136094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127765" y="2634522"/>
              <a:ext cx="323071" cy="3057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6183984" y="3542558"/>
              <a:ext cx="829558" cy="147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3891486" y="2353889"/>
              <a:ext cx="32230" cy="756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963191" y="4421490"/>
              <a:ext cx="73461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494766" y="5568738"/>
              <a:ext cx="69656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M2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038023" y="5127222"/>
              <a:ext cx="1473576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iHR550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 rot="20870936">
              <a:off x="10501387" y="4211685"/>
              <a:ext cx="1554396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Blackbody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8127765" y="6090879"/>
              <a:ext cx="1032654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QTH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flipH="1">
              <a:off x="8161539" y="4295549"/>
              <a:ext cx="277163" cy="3377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8400790" y="2685293"/>
              <a:ext cx="657303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M3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895849" y="3410229"/>
              <a:ext cx="688354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G3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659604" y="3071031"/>
              <a:ext cx="717709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G2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191334" y="2677376"/>
              <a:ext cx="749455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9899" y="2208239"/>
              <a:ext cx="1984798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Toward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MAJIS and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hexapod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56118" y="482670"/>
              <a:ext cx="1104851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TVC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eur droit 37"/>
            <p:cNvCxnSpPr>
              <a:stCxn id="11" idx="1"/>
              <a:endCxn id="13" idx="2"/>
            </p:cNvCxnSpPr>
            <p:nvPr/>
          </p:nvCxnSpPr>
          <p:spPr>
            <a:xfrm flipH="1">
              <a:off x="9553844" y="4692624"/>
              <a:ext cx="1076881" cy="22287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14" idx="2"/>
              <a:endCxn id="13" idx="2"/>
            </p:cNvCxnSpPr>
            <p:nvPr/>
          </p:nvCxnSpPr>
          <p:spPr>
            <a:xfrm flipH="1" flipV="1">
              <a:off x="9553845" y="4908795"/>
              <a:ext cx="1206208" cy="54477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14" idx="2"/>
              <a:endCxn id="16" idx="2"/>
            </p:cNvCxnSpPr>
            <p:nvPr/>
          </p:nvCxnSpPr>
          <p:spPr>
            <a:xfrm flipH="1">
              <a:off x="6423577" y="5453573"/>
              <a:ext cx="4336476" cy="18851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8" idx="3"/>
              <a:endCxn id="16" idx="2"/>
            </p:cNvCxnSpPr>
            <p:nvPr/>
          </p:nvCxnSpPr>
          <p:spPr>
            <a:xfrm flipH="1">
              <a:off x="6423577" y="5004253"/>
              <a:ext cx="1966812" cy="6414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17" idx="2"/>
              <a:endCxn id="18" idx="3"/>
            </p:cNvCxnSpPr>
            <p:nvPr/>
          </p:nvCxnSpPr>
          <p:spPr>
            <a:xfrm flipV="1">
              <a:off x="6330594" y="5004253"/>
              <a:ext cx="2059794" cy="8898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endCxn id="17" idx="2"/>
            </p:cNvCxnSpPr>
            <p:nvPr/>
          </p:nvCxnSpPr>
          <p:spPr>
            <a:xfrm flipH="1">
              <a:off x="6330594" y="4475113"/>
              <a:ext cx="1947835" cy="61812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8248454" y="2760700"/>
              <a:ext cx="14937" cy="16989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6598763" y="2760701"/>
              <a:ext cx="1649692" cy="83213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904702" y="2744064"/>
              <a:ext cx="2704427" cy="87916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endCxn id="22" idx="2"/>
            </p:cNvCxnSpPr>
            <p:nvPr/>
          </p:nvCxnSpPr>
          <p:spPr>
            <a:xfrm flipV="1">
              <a:off x="3912353" y="2066909"/>
              <a:ext cx="7783340" cy="65701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22" idx="2"/>
              <a:endCxn id="9" idx="3"/>
            </p:cNvCxnSpPr>
            <p:nvPr/>
          </p:nvCxnSpPr>
          <p:spPr>
            <a:xfrm flipH="1" flipV="1">
              <a:off x="2094414" y="2052233"/>
              <a:ext cx="9601278" cy="1467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9" idx="3"/>
            </p:cNvCxnSpPr>
            <p:nvPr/>
          </p:nvCxnSpPr>
          <p:spPr>
            <a:xfrm flipH="1">
              <a:off x="420493" y="2052233"/>
              <a:ext cx="1673921" cy="1467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6569206" y="904632"/>
              <a:ext cx="3205126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optical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bench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GN2 flush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 5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50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796217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6919771"/>
                    </a:ext>
                  </a:extLst>
                </a:gridCol>
                <a:gridCol w="2929883">
                  <a:extLst>
                    <a:ext uri="{9D8B030D-6E8A-4147-A177-3AD203B41FA5}">
                      <a16:colId xmlns:a16="http://schemas.microsoft.com/office/drawing/2014/main" val="356279221"/>
                    </a:ext>
                  </a:extLst>
                </a:gridCol>
                <a:gridCol w="3166116">
                  <a:extLst>
                    <a:ext uri="{9D8B030D-6E8A-4147-A177-3AD203B41FA5}">
                      <a16:colId xmlns:a16="http://schemas.microsoft.com/office/drawing/2014/main" val="3571469061"/>
                    </a:ext>
                  </a:extLst>
                </a:gridCol>
              </a:tblGrid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Measurement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Criteria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Comments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244263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Boresight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ref</a:t>
                      </a:r>
                      <a:r>
                        <a:rPr lang="fr-FR" sz="1600" dirty="0" smtClean="0"/>
                        <a:t> cube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36468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Co-alignement</a:t>
                      </a:r>
                      <a:r>
                        <a:rPr lang="fr-FR" sz="1600" baseline="0" dirty="0" smtClean="0"/>
                        <a:t> VISNIR-IR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85130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Scanning </a:t>
                      </a:r>
                      <a:r>
                        <a:rPr lang="fr-FR" sz="1600" dirty="0" err="1" smtClean="0"/>
                        <a:t>mirror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accuracy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77865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150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61954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75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967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Spatial</a:t>
                      </a:r>
                      <a:r>
                        <a:rPr lang="fr-FR" sz="1600" baseline="0" dirty="0" smtClean="0"/>
                        <a:t>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11739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1/5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on </a:t>
                      </a:r>
                      <a:r>
                        <a:rPr lang="fr-FR" sz="1600" dirty="0" err="1" smtClean="0"/>
                        <a:t>selected</a:t>
                      </a:r>
                      <a:r>
                        <a:rPr lang="fr-FR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4043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positions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1/5 </a:t>
                      </a:r>
                      <a:r>
                        <a:rPr lang="fr-FR" sz="160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All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860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Straylight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Contrast</a:t>
                      </a:r>
                      <a:r>
                        <a:rPr lang="fr-FR" sz="1600" dirty="0" smtClean="0"/>
                        <a:t> 10</a:t>
                      </a:r>
                      <a:r>
                        <a:rPr lang="fr-FR" sz="1600" baseline="30000" dirty="0" smtClean="0"/>
                        <a:t>5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smtClean="0"/>
                        <a:t>Exploration ± 10°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46298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Linearity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Deviation</a:t>
                      </a:r>
                      <a:r>
                        <a:rPr lang="fr-FR" sz="1600" dirty="0" smtClean="0"/>
                        <a:t> &lt; 2%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5384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ITF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absolute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Absolute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errors</a:t>
                      </a:r>
                      <a:r>
                        <a:rPr lang="fr-FR" sz="1600" baseline="0" dirty="0" smtClean="0"/>
                        <a:t> &lt; 20%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8959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Flat-Field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&lt; 1%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average</a:t>
                      </a:r>
                      <a:r>
                        <a:rPr lang="fr-FR" sz="1600" dirty="0" smtClean="0"/>
                        <a:t> 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54335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Instrument relative spectral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max (2 – 10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) &lt; 1%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Initial </a:t>
                      </a:r>
                      <a:r>
                        <a:rPr lang="fr-FR" sz="1600" dirty="0" err="1" smtClean="0"/>
                        <a:t>requirement</a:t>
                      </a:r>
                      <a:r>
                        <a:rPr lang="fr-FR" sz="1600" dirty="0" smtClean="0"/>
                        <a:t>: </a:t>
                      </a:r>
                      <a:r>
                        <a:rPr lang="fr-FR" sz="1600" dirty="0" err="1" smtClean="0"/>
                        <a:t>contiguous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931402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ME-PE </a:t>
                      </a:r>
                      <a:r>
                        <a:rPr lang="fr-FR" sz="1600" dirty="0" err="1" smtClean="0"/>
                        <a:t>parameters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45881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verification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with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gas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cells</a:t>
                      </a:r>
                      <a:r>
                        <a:rPr lang="fr-FR" sz="1600" baseline="0" dirty="0" smtClean="0"/>
                        <a:t>, </a:t>
                      </a:r>
                      <a:r>
                        <a:rPr lang="fr-FR" sz="1600" baseline="0" dirty="0" err="1" smtClean="0"/>
                        <a:t>maybe</a:t>
                      </a:r>
                      <a:r>
                        <a:rPr lang="fr-FR" sz="1600" baseline="0" dirty="0" smtClean="0"/>
                        <a:t> one </a:t>
                      </a:r>
                      <a:r>
                        <a:rPr lang="fr-FR" sz="1600" baseline="0" dirty="0" err="1" smtClean="0"/>
                        <a:t>mineral</a:t>
                      </a:r>
                      <a:r>
                        <a:rPr lang="fr-FR" sz="1600" baseline="0" dirty="0" smtClean="0"/>
                        <a:t> or </a:t>
                      </a:r>
                      <a:r>
                        <a:rPr lang="fr-FR" sz="1600" baseline="0" dirty="0" err="1" smtClean="0"/>
                        <a:t>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850381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Polarization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Not </a:t>
                      </a:r>
                      <a:r>
                        <a:rPr lang="fr-FR" sz="1600" dirty="0" err="1" smtClean="0"/>
                        <a:t>planned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27691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0" y="1057276"/>
            <a:ext cx="5962650" cy="3905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98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730" y="-40584"/>
            <a:ext cx="7509283" cy="994727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Scanning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hexapod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scanning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19693"/>
            <a:ext cx="7886700" cy="2939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requirement</a:t>
            </a:r>
            <a:r>
              <a:rPr lang="fr-FR" sz="1800" dirty="0" smtClean="0">
                <a:sym typeface="Wingdings" panose="05000000000000000000" pitchFamily="2" charset="2"/>
              </a:rPr>
              <a:t>: SNR &gt; 10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100 W QTH and CI </a:t>
            </a:r>
            <a:r>
              <a:rPr lang="fr-FR" sz="1800" dirty="0" err="1" smtClean="0">
                <a:sym typeface="Wingdings" panose="05000000000000000000" pitchFamily="2" charset="2"/>
              </a:rPr>
              <a:t>Systems</a:t>
            </a:r>
            <a:r>
              <a:rPr lang="fr-FR" sz="1800" dirty="0" smtClean="0">
                <a:sym typeface="Wingdings" panose="05000000000000000000" pitchFamily="2" charset="2"/>
              </a:rPr>
              <a:t> SR-200 32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through</a:t>
            </a:r>
            <a:r>
              <a:rPr lang="fr-FR" sz="1800" dirty="0" smtClean="0">
                <a:sym typeface="Wingdings" panose="05000000000000000000" pitchFamily="2" charset="2"/>
              </a:rPr>
              <a:t> monochromator at </a:t>
            </a:r>
            <a:r>
              <a:rPr lang="fr-FR" sz="1800" dirty="0" err="1" smtClean="0">
                <a:sym typeface="Wingdings" panose="05000000000000000000" pitchFamily="2" charset="2"/>
              </a:rPr>
              <a:t>zero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order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precision</a:t>
            </a:r>
            <a:r>
              <a:rPr lang="fr-FR" sz="1800" dirty="0" smtClean="0">
                <a:sym typeface="Wingdings" panose="05000000000000000000" pitchFamily="2" charset="2"/>
              </a:rPr>
              <a:t>: </a:t>
            </a:r>
            <a:r>
              <a:rPr lang="fr-FR" sz="1800" dirty="0" err="1" smtClean="0">
                <a:sym typeface="Wingdings" panose="05000000000000000000" pitchFamily="2" charset="2"/>
              </a:rPr>
              <a:t>hexapod</a:t>
            </a:r>
            <a:r>
              <a:rPr lang="fr-FR" sz="1800" dirty="0" smtClean="0">
                <a:sym typeface="Wingdings" panose="05000000000000000000" pitchFamily="2" charset="2"/>
              </a:rPr>
              <a:t> performances </a:t>
            </a:r>
            <a:r>
              <a:rPr lang="fr-FR" sz="1800" dirty="0">
                <a:sym typeface="Wingdings" panose="05000000000000000000" pitchFamily="2" charset="2"/>
              </a:rPr>
              <a:t>~</a:t>
            </a:r>
            <a:r>
              <a:rPr lang="fr-FR" sz="1800" dirty="0" smtClean="0">
                <a:sym typeface="Wingdings" panose="05000000000000000000" pitchFamily="2" charset="2"/>
              </a:rPr>
              <a:t> 10 µrad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20 pixels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Spectral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full VISNIR range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QTH source, </a:t>
            </a:r>
            <a:r>
              <a:rPr lang="fr-FR" sz="1800" dirty="0" err="1" smtClean="0">
                <a:sym typeface="Wingdings" panose="05000000000000000000" pitchFamily="2" charset="2"/>
              </a:rPr>
              <a:t>two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temperatures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needed</a:t>
            </a:r>
            <a:r>
              <a:rPr lang="fr-FR" sz="1800" dirty="0" smtClean="0">
                <a:sym typeface="Wingdings" panose="05000000000000000000" pitchFamily="2" charset="2"/>
              </a:rPr>
              <a:t> for IR full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sufficient</a:t>
            </a:r>
            <a:r>
              <a:rPr lang="fr-FR" sz="1800" dirty="0" smtClean="0">
                <a:sym typeface="Wingdings" panose="05000000000000000000" pitchFamily="2" charset="2"/>
              </a:rPr>
              <a:t> SNR / no saturation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894029" y="3308065"/>
            <a:ext cx="33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Optical </a:t>
            </a:r>
            <a:r>
              <a:rPr lang="fr-FR" b="1" dirty="0" err="1" smtClean="0"/>
              <a:t>path</a:t>
            </a:r>
            <a:r>
              <a:rPr lang="fr-FR" b="1" dirty="0" smtClean="0"/>
              <a:t> # 1 (OP1)</a:t>
            </a:r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541861" y="3701494"/>
            <a:ext cx="7701141" cy="2971034"/>
            <a:chOff x="-77327" y="482670"/>
            <a:chExt cx="12133110" cy="6256317"/>
          </a:xfrm>
        </p:grpSpPr>
        <p:sp>
          <p:nvSpPr>
            <p:cNvPr id="7" name="Rectangle 6"/>
            <p:cNvSpPr/>
            <p:nvPr/>
          </p:nvSpPr>
          <p:spPr>
            <a:xfrm>
              <a:off x="2252159" y="1041661"/>
              <a:ext cx="1377161" cy="20833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127" y="1741148"/>
              <a:ext cx="113122" cy="612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-77327" y="482670"/>
              <a:ext cx="2171741" cy="3139126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46796" y="3897984"/>
              <a:ext cx="603316" cy="84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29320" y="744718"/>
              <a:ext cx="8371002" cy="31956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20890345">
              <a:off x="10616672" y="4117841"/>
              <a:ext cx="1323827" cy="7868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8216941" y="5965631"/>
              <a:ext cx="690857" cy="8016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Parenthèse fermante 12"/>
            <p:cNvSpPr/>
            <p:nvPr/>
          </p:nvSpPr>
          <p:spPr>
            <a:xfrm rot="9639095">
              <a:off x="9550451" y="4704090"/>
              <a:ext cx="120179" cy="369595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Parenthèse fermante 13"/>
            <p:cNvSpPr/>
            <p:nvPr/>
          </p:nvSpPr>
          <p:spPr>
            <a:xfrm rot="634536" flipV="1">
              <a:off x="10650817" y="5286453"/>
              <a:ext cx="110172" cy="3140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 rot="15756330">
              <a:off x="6632676" y="3922495"/>
              <a:ext cx="1798418" cy="2583516"/>
            </a:xfrm>
            <a:prstGeom prst="trapezoid">
              <a:avLst>
                <a:gd name="adj" fmla="val 1545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arenthèse fermante 15"/>
            <p:cNvSpPr/>
            <p:nvPr/>
          </p:nvSpPr>
          <p:spPr>
            <a:xfrm rot="10247591">
              <a:off x="6422714" y="5428514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arenthèse fermante 16"/>
            <p:cNvSpPr/>
            <p:nvPr/>
          </p:nvSpPr>
          <p:spPr>
            <a:xfrm rot="10247591">
              <a:off x="6329731" y="4876056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/>
            <p:cNvSpPr/>
            <p:nvPr/>
          </p:nvSpPr>
          <p:spPr>
            <a:xfrm rot="4960917">
              <a:off x="8267150" y="4773351"/>
              <a:ext cx="637882" cy="394619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Égal 18"/>
            <p:cNvSpPr/>
            <p:nvPr/>
          </p:nvSpPr>
          <p:spPr>
            <a:xfrm rot="21313615">
              <a:off x="8707162" y="5224547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Égal 19"/>
            <p:cNvSpPr/>
            <p:nvPr/>
          </p:nvSpPr>
          <p:spPr>
            <a:xfrm rot="5400000">
              <a:off x="8366288" y="5629885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Égal 20"/>
            <p:cNvSpPr/>
            <p:nvPr/>
          </p:nvSpPr>
          <p:spPr>
            <a:xfrm rot="5400000">
              <a:off x="8074655" y="3771094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Parenthèse fermante 21"/>
            <p:cNvSpPr/>
            <p:nvPr/>
          </p:nvSpPr>
          <p:spPr>
            <a:xfrm flipV="1">
              <a:off x="11510129" y="1498862"/>
              <a:ext cx="185564" cy="1136094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127765" y="2634522"/>
              <a:ext cx="323071" cy="3057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6183984" y="3542558"/>
              <a:ext cx="829558" cy="147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3891486" y="2353889"/>
              <a:ext cx="32230" cy="756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963191" y="4421490"/>
              <a:ext cx="73461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494766" y="5568738"/>
              <a:ext cx="69656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M2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038023" y="5127222"/>
              <a:ext cx="1473576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iHR550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 rot="20870936">
              <a:off x="10501387" y="4211685"/>
              <a:ext cx="1554396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Blackbody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8127765" y="6090879"/>
              <a:ext cx="1032654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QTH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flipH="1">
              <a:off x="8161539" y="4295549"/>
              <a:ext cx="277163" cy="3377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8400790" y="2685293"/>
              <a:ext cx="657303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M3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895849" y="3410229"/>
              <a:ext cx="688354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G3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659604" y="3071031"/>
              <a:ext cx="717709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G2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191334" y="2677376"/>
              <a:ext cx="749455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9899" y="2208239"/>
              <a:ext cx="1984798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Toward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MAJIS and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hexapod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56118" y="482670"/>
              <a:ext cx="1104851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TVC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eur droit 37"/>
            <p:cNvCxnSpPr>
              <a:stCxn id="11" idx="1"/>
              <a:endCxn id="13" idx="2"/>
            </p:cNvCxnSpPr>
            <p:nvPr/>
          </p:nvCxnSpPr>
          <p:spPr>
            <a:xfrm flipH="1">
              <a:off x="9553844" y="4692624"/>
              <a:ext cx="1076881" cy="22287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14" idx="2"/>
              <a:endCxn id="13" idx="2"/>
            </p:cNvCxnSpPr>
            <p:nvPr/>
          </p:nvCxnSpPr>
          <p:spPr>
            <a:xfrm flipH="1" flipV="1">
              <a:off x="9553845" y="4908795"/>
              <a:ext cx="1206208" cy="54477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14" idx="2"/>
              <a:endCxn id="16" idx="2"/>
            </p:cNvCxnSpPr>
            <p:nvPr/>
          </p:nvCxnSpPr>
          <p:spPr>
            <a:xfrm flipH="1">
              <a:off x="6423577" y="5453573"/>
              <a:ext cx="4336476" cy="18851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8" idx="3"/>
              <a:endCxn id="16" idx="2"/>
            </p:cNvCxnSpPr>
            <p:nvPr/>
          </p:nvCxnSpPr>
          <p:spPr>
            <a:xfrm flipH="1">
              <a:off x="6423577" y="5004253"/>
              <a:ext cx="1966812" cy="6414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17" idx="2"/>
              <a:endCxn id="18" idx="3"/>
            </p:cNvCxnSpPr>
            <p:nvPr/>
          </p:nvCxnSpPr>
          <p:spPr>
            <a:xfrm flipV="1">
              <a:off x="6330594" y="5004253"/>
              <a:ext cx="2059794" cy="8898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endCxn id="17" idx="2"/>
            </p:cNvCxnSpPr>
            <p:nvPr/>
          </p:nvCxnSpPr>
          <p:spPr>
            <a:xfrm flipH="1">
              <a:off x="6330594" y="4475113"/>
              <a:ext cx="1947835" cy="61812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8248454" y="2760700"/>
              <a:ext cx="14937" cy="16989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6598763" y="2760701"/>
              <a:ext cx="1649692" cy="83213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904702" y="2744064"/>
              <a:ext cx="2704427" cy="87916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endCxn id="22" idx="2"/>
            </p:cNvCxnSpPr>
            <p:nvPr/>
          </p:nvCxnSpPr>
          <p:spPr>
            <a:xfrm flipV="1">
              <a:off x="3912353" y="2066909"/>
              <a:ext cx="7783340" cy="65701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22" idx="2"/>
              <a:endCxn id="9" idx="3"/>
            </p:cNvCxnSpPr>
            <p:nvPr/>
          </p:nvCxnSpPr>
          <p:spPr>
            <a:xfrm flipH="1" flipV="1">
              <a:off x="2094414" y="2052233"/>
              <a:ext cx="9601278" cy="1467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9" idx="3"/>
            </p:cNvCxnSpPr>
            <p:nvPr/>
          </p:nvCxnSpPr>
          <p:spPr>
            <a:xfrm flipH="1">
              <a:off x="420493" y="2052233"/>
              <a:ext cx="1673921" cy="1467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6569206" y="904632"/>
              <a:ext cx="3205126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optical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bench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GN2 flush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924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622069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6919771"/>
                    </a:ext>
                  </a:extLst>
                </a:gridCol>
                <a:gridCol w="2929883">
                  <a:extLst>
                    <a:ext uri="{9D8B030D-6E8A-4147-A177-3AD203B41FA5}">
                      <a16:colId xmlns:a16="http://schemas.microsoft.com/office/drawing/2014/main" val="356279221"/>
                    </a:ext>
                  </a:extLst>
                </a:gridCol>
                <a:gridCol w="3166116">
                  <a:extLst>
                    <a:ext uri="{9D8B030D-6E8A-4147-A177-3AD203B41FA5}">
                      <a16:colId xmlns:a16="http://schemas.microsoft.com/office/drawing/2014/main" val="3571469061"/>
                    </a:ext>
                  </a:extLst>
                </a:gridCol>
              </a:tblGrid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Measurement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Criteria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Comments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244263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Boresight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ref</a:t>
                      </a:r>
                      <a:r>
                        <a:rPr lang="fr-FR" sz="1600" dirty="0" smtClean="0"/>
                        <a:t> cube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36468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Co-alignement</a:t>
                      </a:r>
                      <a:r>
                        <a:rPr lang="fr-FR" sz="1600" baseline="0" dirty="0" smtClean="0"/>
                        <a:t> VISNIR-IR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85130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Scanning </a:t>
                      </a:r>
                      <a:r>
                        <a:rPr lang="fr-FR" sz="1600" dirty="0" err="1" smtClean="0"/>
                        <a:t>mirror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accuracy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77865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150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61954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75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967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Spatial</a:t>
                      </a:r>
                      <a:r>
                        <a:rPr lang="fr-FR" sz="1600" baseline="0" dirty="0" smtClean="0"/>
                        <a:t>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11739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1/5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on </a:t>
                      </a:r>
                      <a:r>
                        <a:rPr lang="fr-FR" sz="1600" dirty="0" err="1" smtClean="0"/>
                        <a:t>selected</a:t>
                      </a:r>
                      <a:r>
                        <a:rPr lang="fr-FR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4043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positions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1/5 </a:t>
                      </a:r>
                      <a:r>
                        <a:rPr lang="fr-FR" sz="160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All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860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Straylight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Contrast</a:t>
                      </a:r>
                      <a:r>
                        <a:rPr lang="fr-FR" sz="1600" dirty="0" smtClean="0"/>
                        <a:t> 10</a:t>
                      </a:r>
                      <a:r>
                        <a:rPr lang="fr-FR" sz="1600" baseline="30000" dirty="0" smtClean="0"/>
                        <a:t>5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smtClean="0"/>
                        <a:t>Exploration ± 10°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46298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Linearity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Deviation</a:t>
                      </a:r>
                      <a:r>
                        <a:rPr lang="fr-FR" sz="1600" dirty="0" smtClean="0"/>
                        <a:t> &lt; 2%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5384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ITF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absolute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Absolute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errors</a:t>
                      </a:r>
                      <a:r>
                        <a:rPr lang="fr-FR" sz="1600" baseline="0" dirty="0" smtClean="0"/>
                        <a:t> &lt; 20%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8959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Flat-Field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&lt; 1%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average</a:t>
                      </a:r>
                      <a:r>
                        <a:rPr lang="fr-FR" sz="1600" dirty="0" smtClean="0"/>
                        <a:t> 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54335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Instrument relative spectral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max (2 – 10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) &lt; 1%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Initial </a:t>
                      </a:r>
                      <a:r>
                        <a:rPr lang="fr-FR" sz="1600" dirty="0" err="1" smtClean="0"/>
                        <a:t>requirement</a:t>
                      </a:r>
                      <a:r>
                        <a:rPr lang="fr-FR" sz="1600" dirty="0" smtClean="0"/>
                        <a:t>: </a:t>
                      </a:r>
                      <a:r>
                        <a:rPr lang="fr-FR" sz="1600" dirty="0" err="1" smtClean="0"/>
                        <a:t>contiguous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931402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ME-PE </a:t>
                      </a:r>
                      <a:r>
                        <a:rPr lang="fr-FR" sz="1600" dirty="0" err="1" smtClean="0"/>
                        <a:t>parameters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45881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verification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with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gas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cells</a:t>
                      </a:r>
                      <a:r>
                        <a:rPr lang="fr-FR" sz="1600" baseline="0" dirty="0" smtClean="0"/>
                        <a:t>, </a:t>
                      </a:r>
                      <a:r>
                        <a:rPr lang="fr-FR" sz="1600" baseline="0" dirty="0" err="1" smtClean="0"/>
                        <a:t>maybe</a:t>
                      </a:r>
                      <a:r>
                        <a:rPr lang="fr-FR" sz="1600" baseline="0" dirty="0" smtClean="0"/>
                        <a:t> one </a:t>
                      </a:r>
                      <a:r>
                        <a:rPr lang="fr-FR" sz="1600" baseline="0" dirty="0" err="1" smtClean="0"/>
                        <a:t>mineral</a:t>
                      </a:r>
                      <a:r>
                        <a:rPr lang="fr-FR" sz="1600" baseline="0" dirty="0" smtClean="0"/>
                        <a:t> or </a:t>
                      </a:r>
                      <a:r>
                        <a:rPr lang="fr-FR" sz="1600" baseline="0" dirty="0" err="1" smtClean="0"/>
                        <a:t>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850381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Polarization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Not </a:t>
                      </a:r>
                      <a:r>
                        <a:rPr lang="fr-FR" sz="1600" dirty="0" err="1" smtClean="0"/>
                        <a:t>planned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27691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0" y="1401639"/>
            <a:ext cx="5972175" cy="1160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66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8675"/>
            <a:ext cx="7579148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Point Spread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-pixel source scanning over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66905"/>
            <a:ext cx="7886700" cy="22565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requirement</a:t>
            </a:r>
            <a:r>
              <a:rPr lang="fr-FR" sz="1800" dirty="0" smtClean="0">
                <a:sym typeface="Wingdings" panose="05000000000000000000" pitchFamily="2" charset="2"/>
              </a:rPr>
              <a:t>: SNR &gt; 10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100 W QTH and CI </a:t>
            </a:r>
            <a:r>
              <a:rPr lang="fr-FR" sz="1800" dirty="0" err="1" smtClean="0">
                <a:sym typeface="Wingdings" panose="05000000000000000000" pitchFamily="2" charset="2"/>
              </a:rPr>
              <a:t>Systems</a:t>
            </a:r>
            <a:r>
              <a:rPr lang="fr-FR" sz="1800" dirty="0" smtClean="0">
                <a:sym typeface="Wingdings" panose="05000000000000000000" pitchFamily="2" charset="2"/>
              </a:rPr>
              <a:t> SR-200 32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through</a:t>
            </a:r>
            <a:r>
              <a:rPr lang="fr-FR" sz="1800" dirty="0" smtClean="0">
                <a:sym typeface="Wingdings" panose="05000000000000000000" pitchFamily="2" charset="2"/>
              </a:rPr>
              <a:t> monochromator at </a:t>
            </a:r>
            <a:r>
              <a:rPr lang="fr-FR" sz="1800" dirty="0" err="1" smtClean="0">
                <a:sym typeface="Wingdings" panose="05000000000000000000" pitchFamily="2" charset="2"/>
              </a:rPr>
              <a:t>zero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order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precision</a:t>
            </a:r>
            <a:r>
              <a:rPr lang="fr-FR" sz="1800" dirty="0" smtClean="0">
                <a:sym typeface="Wingdings" panose="05000000000000000000" pitchFamily="2" charset="2"/>
              </a:rPr>
              <a:t>: </a:t>
            </a:r>
            <a:r>
              <a:rPr lang="fr-FR" sz="1800" dirty="0" err="1" smtClean="0">
                <a:sym typeface="Wingdings" panose="05000000000000000000" pitchFamily="2" charset="2"/>
              </a:rPr>
              <a:t>motorized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diaphragm</a:t>
            </a:r>
            <a:r>
              <a:rPr lang="fr-FR" sz="1800" dirty="0" smtClean="0">
                <a:sym typeface="Wingdings" panose="05000000000000000000" pitchFamily="2" charset="2"/>
              </a:rPr>
              <a:t> at </a:t>
            </a:r>
            <a:r>
              <a:rPr lang="fr-FR" sz="1800" dirty="0" err="1" smtClean="0">
                <a:sym typeface="Wingdings" panose="05000000000000000000" pitchFamily="2" charset="2"/>
              </a:rPr>
              <a:t>monochromator</a:t>
            </a:r>
            <a:r>
              <a:rPr lang="fr-FR" sz="1800" dirty="0" smtClean="0">
                <a:sym typeface="Wingdings" panose="05000000000000000000" pitchFamily="2" charset="2"/>
              </a:rPr>
              <a:t> exit to </a:t>
            </a:r>
            <a:r>
              <a:rPr lang="fr-FR" sz="1800" dirty="0" err="1" smtClean="0">
                <a:sym typeface="Wingdings" panose="05000000000000000000" pitchFamily="2" charset="2"/>
              </a:rPr>
              <a:t>create</a:t>
            </a:r>
            <a:r>
              <a:rPr lang="fr-FR" sz="1800" dirty="0" smtClean="0">
                <a:sym typeface="Wingdings" panose="05000000000000000000" pitchFamily="2" charset="2"/>
              </a:rPr>
              <a:t> 120 µm source = 1/5 pixel in spatial direction. Scanning over detectors </a:t>
            </a:r>
            <a:r>
              <a:rPr lang="fr-FR" sz="1800" dirty="0" err="1" smtClean="0">
                <a:sym typeface="Wingdings" panose="05000000000000000000" pitchFamily="2" charset="2"/>
              </a:rPr>
              <a:t>handled</a:t>
            </a:r>
            <a:r>
              <a:rPr lang="fr-FR" sz="1800" dirty="0" smtClean="0">
                <a:sym typeface="Wingdings" panose="05000000000000000000" pitchFamily="2" charset="2"/>
              </a:rPr>
              <a:t> by </a:t>
            </a:r>
            <a:r>
              <a:rPr lang="fr-FR" sz="1800" dirty="0" err="1" smtClean="0">
                <a:sym typeface="Wingdings" panose="05000000000000000000" pitchFamily="2" charset="2"/>
              </a:rPr>
              <a:t>hexapod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Spectral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full VISNIR range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QTH source, </a:t>
            </a:r>
            <a:r>
              <a:rPr lang="fr-FR" sz="1800" dirty="0" err="1" smtClean="0">
                <a:sym typeface="Wingdings" panose="05000000000000000000" pitchFamily="2" charset="2"/>
              </a:rPr>
              <a:t>two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temperatures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needed</a:t>
            </a:r>
            <a:r>
              <a:rPr lang="fr-FR" sz="1800" dirty="0" smtClean="0">
                <a:sym typeface="Wingdings" panose="05000000000000000000" pitchFamily="2" charset="2"/>
              </a:rPr>
              <a:t> for IR full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sufficient</a:t>
            </a:r>
            <a:r>
              <a:rPr lang="fr-FR" sz="1800" dirty="0" smtClean="0">
                <a:sym typeface="Wingdings" panose="05000000000000000000" pitchFamily="2" charset="2"/>
              </a:rPr>
              <a:t> SNR / no saturation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ym typeface="Wingdings" panose="05000000000000000000" pitchFamily="2" charset="2"/>
              </a:rPr>
              <a:t>FOV and IFOV </a:t>
            </a:r>
            <a:r>
              <a:rPr lang="fr-FR" sz="1800" b="1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deduced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from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same</a:t>
            </a:r>
            <a:r>
              <a:rPr lang="fr-FR" sz="1800" dirty="0" smtClean="0">
                <a:sym typeface="Wingdings" panose="05000000000000000000" pitchFamily="2" charset="2"/>
              </a:rPr>
              <a:t> data </a:t>
            </a:r>
            <a:r>
              <a:rPr lang="fr-FR" sz="1800" dirty="0" err="1" smtClean="0">
                <a:sym typeface="Wingdings" panose="05000000000000000000" pitchFamily="2" charset="2"/>
              </a:rPr>
              <a:t>since</a:t>
            </a:r>
            <a:r>
              <a:rPr lang="fr-FR" sz="1800" dirty="0" smtClean="0">
                <a:sym typeface="Wingdings" panose="05000000000000000000" pitchFamily="2" charset="2"/>
              </a:rPr>
              <a:t> full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 of </a:t>
            </a:r>
            <a:r>
              <a:rPr lang="fr-FR" sz="1800" dirty="0" err="1" smtClean="0">
                <a:sym typeface="Wingdings" panose="05000000000000000000" pitchFamily="2" charset="2"/>
              </a:rPr>
              <a:t>both</a:t>
            </a:r>
            <a:r>
              <a:rPr lang="fr-FR" sz="1800" dirty="0" smtClean="0">
                <a:sym typeface="Wingdings" panose="05000000000000000000" pitchFamily="2" charset="2"/>
              </a:rPr>
              <a:t> detectors </a:t>
            </a:r>
            <a:r>
              <a:rPr lang="fr-FR" sz="1800" dirty="0" err="1" smtClean="0">
                <a:sym typeface="Wingdings" panose="05000000000000000000" pitchFamily="2" charset="2"/>
              </a:rPr>
              <a:t>can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achieved</a:t>
            </a:r>
            <a:r>
              <a:rPr lang="fr-FR" sz="1800" dirty="0" smtClean="0">
                <a:sym typeface="Wingdings" panose="05000000000000000000" pitchFamily="2" charset="2"/>
              </a:rPr>
              <a:t> in 5 </a:t>
            </a:r>
            <a:r>
              <a:rPr lang="fr-FR" sz="1800" dirty="0" err="1" smtClean="0">
                <a:sym typeface="Wingdings" panose="05000000000000000000" pitchFamily="2" charset="2"/>
              </a:rPr>
              <a:t>days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Back-up solution </a:t>
            </a:r>
            <a:r>
              <a:rPr lang="fr-FR" sz="1800" dirty="0" err="1" smtClean="0">
                <a:sym typeface="Wingdings" panose="05000000000000000000" pitchFamily="2" charset="2"/>
              </a:rPr>
              <a:t>using</a:t>
            </a:r>
            <a:r>
              <a:rPr lang="fr-FR" sz="1800" dirty="0" smtClean="0">
                <a:sym typeface="Wingdings" panose="05000000000000000000" pitchFamily="2" charset="2"/>
              </a:rPr>
              <a:t> 20 pixel-</a:t>
            </a:r>
            <a:r>
              <a:rPr lang="fr-FR" sz="1800" dirty="0" err="1" smtClean="0">
                <a:sym typeface="Wingdings" panose="05000000000000000000" pitchFamily="2" charset="2"/>
              </a:rPr>
              <a:t>wide</a:t>
            </a:r>
            <a:r>
              <a:rPr lang="fr-FR" sz="1800" dirty="0" smtClean="0">
                <a:sym typeface="Wingdings" panose="05000000000000000000" pitchFamily="2" charset="2"/>
              </a:rPr>
              <a:t> source </a:t>
            </a:r>
            <a:r>
              <a:rPr lang="fr-FR" sz="1800" dirty="0" err="1" smtClean="0">
                <a:sym typeface="Wingdings" panose="05000000000000000000" pitchFamily="2" charset="2"/>
              </a:rPr>
              <a:t>edges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can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considered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894029" y="3308065"/>
            <a:ext cx="33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Optical </a:t>
            </a:r>
            <a:r>
              <a:rPr lang="fr-FR" b="1" dirty="0" err="1" smtClean="0"/>
              <a:t>path</a:t>
            </a:r>
            <a:r>
              <a:rPr lang="fr-FR" b="1" dirty="0" smtClean="0"/>
              <a:t> # 1 (OP1)</a:t>
            </a:r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541861" y="3701494"/>
            <a:ext cx="7701141" cy="2971034"/>
            <a:chOff x="-77327" y="482670"/>
            <a:chExt cx="12133110" cy="6256317"/>
          </a:xfrm>
        </p:grpSpPr>
        <p:sp>
          <p:nvSpPr>
            <p:cNvPr id="7" name="Rectangle 6"/>
            <p:cNvSpPr/>
            <p:nvPr/>
          </p:nvSpPr>
          <p:spPr>
            <a:xfrm>
              <a:off x="2252159" y="1041661"/>
              <a:ext cx="1377161" cy="20833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127" y="1741148"/>
              <a:ext cx="113122" cy="612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-77327" y="482670"/>
              <a:ext cx="2171741" cy="3139126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46796" y="3897984"/>
              <a:ext cx="603316" cy="84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29320" y="744718"/>
              <a:ext cx="8371002" cy="31956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20890345">
              <a:off x="10616672" y="4117841"/>
              <a:ext cx="1323827" cy="7868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8216941" y="5965631"/>
              <a:ext cx="690857" cy="8016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Parenthèse fermante 12"/>
            <p:cNvSpPr/>
            <p:nvPr/>
          </p:nvSpPr>
          <p:spPr>
            <a:xfrm rot="9639095">
              <a:off x="9550451" y="4704090"/>
              <a:ext cx="120179" cy="369595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Parenthèse fermante 13"/>
            <p:cNvSpPr/>
            <p:nvPr/>
          </p:nvSpPr>
          <p:spPr>
            <a:xfrm rot="634536" flipV="1">
              <a:off x="10650817" y="5286453"/>
              <a:ext cx="110172" cy="3140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 rot="15756330">
              <a:off x="6632676" y="3922495"/>
              <a:ext cx="1798418" cy="2583516"/>
            </a:xfrm>
            <a:prstGeom prst="trapezoid">
              <a:avLst>
                <a:gd name="adj" fmla="val 1545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arenthèse fermante 15"/>
            <p:cNvSpPr/>
            <p:nvPr/>
          </p:nvSpPr>
          <p:spPr>
            <a:xfrm rot="10247591">
              <a:off x="6422714" y="5428514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arenthèse fermante 16"/>
            <p:cNvSpPr/>
            <p:nvPr/>
          </p:nvSpPr>
          <p:spPr>
            <a:xfrm rot="10247591">
              <a:off x="6329731" y="4876056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/>
            <p:cNvSpPr/>
            <p:nvPr/>
          </p:nvSpPr>
          <p:spPr>
            <a:xfrm rot="4960917">
              <a:off x="8267150" y="4773351"/>
              <a:ext cx="637882" cy="394619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Égal 18"/>
            <p:cNvSpPr/>
            <p:nvPr/>
          </p:nvSpPr>
          <p:spPr>
            <a:xfrm rot="21313615">
              <a:off x="8707162" y="5224547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Égal 19"/>
            <p:cNvSpPr/>
            <p:nvPr/>
          </p:nvSpPr>
          <p:spPr>
            <a:xfrm rot="5400000">
              <a:off x="8366288" y="5629885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Égal 20"/>
            <p:cNvSpPr/>
            <p:nvPr/>
          </p:nvSpPr>
          <p:spPr>
            <a:xfrm rot="5400000">
              <a:off x="8074655" y="3771094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Parenthèse fermante 21"/>
            <p:cNvSpPr/>
            <p:nvPr/>
          </p:nvSpPr>
          <p:spPr>
            <a:xfrm flipV="1">
              <a:off x="11510129" y="1498862"/>
              <a:ext cx="185564" cy="1136094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127765" y="2634522"/>
              <a:ext cx="323071" cy="3057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6183984" y="3542558"/>
              <a:ext cx="829558" cy="147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3891486" y="2353889"/>
              <a:ext cx="32230" cy="756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963191" y="4421490"/>
              <a:ext cx="73461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494766" y="5568738"/>
              <a:ext cx="69656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M2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038023" y="5127222"/>
              <a:ext cx="1473576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iHR550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 rot="20870936">
              <a:off x="10501387" y="4211685"/>
              <a:ext cx="1554396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Blackbody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8127765" y="6090879"/>
              <a:ext cx="1032654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QTH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flipH="1">
              <a:off x="8161539" y="4295549"/>
              <a:ext cx="277163" cy="3377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8400790" y="2685293"/>
              <a:ext cx="657303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M3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895849" y="3410229"/>
              <a:ext cx="688354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G3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659604" y="3071031"/>
              <a:ext cx="717709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G2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191334" y="2677376"/>
              <a:ext cx="749455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9899" y="2208239"/>
              <a:ext cx="1984798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Toward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MAJIS and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hexapod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56118" y="482670"/>
              <a:ext cx="1104851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TVC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eur droit 37"/>
            <p:cNvCxnSpPr>
              <a:stCxn id="11" idx="1"/>
              <a:endCxn id="13" idx="2"/>
            </p:cNvCxnSpPr>
            <p:nvPr/>
          </p:nvCxnSpPr>
          <p:spPr>
            <a:xfrm flipH="1">
              <a:off x="9553844" y="4692624"/>
              <a:ext cx="1076881" cy="22287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14" idx="2"/>
              <a:endCxn id="13" idx="2"/>
            </p:cNvCxnSpPr>
            <p:nvPr/>
          </p:nvCxnSpPr>
          <p:spPr>
            <a:xfrm flipH="1" flipV="1">
              <a:off x="9553845" y="4908795"/>
              <a:ext cx="1206208" cy="54477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14" idx="2"/>
              <a:endCxn id="16" idx="2"/>
            </p:cNvCxnSpPr>
            <p:nvPr/>
          </p:nvCxnSpPr>
          <p:spPr>
            <a:xfrm flipH="1">
              <a:off x="6423577" y="5453573"/>
              <a:ext cx="4336476" cy="18851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8" idx="3"/>
              <a:endCxn id="16" idx="2"/>
            </p:cNvCxnSpPr>
            <p:nvPr/>
          </p:nvCxnSpPr>
          <p:spPr>
            <a:xfrm flipH="1">
              <a:off x="6423577" y="5004253"/>
              <a:ext cx="1966812" cy="6414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17" idx="2"/>
              <a:endCxn id="18" idx="3"/>
            </p:cNvCxnSpPr>
            <p:nvPr/>
          </p:nvCxnSpPr>
          <p:spPr>
            <a:xfrm flipV="1">
              <a:off x="6330594" y="5004253"/>
              <a:ext cx="2059794" cy="8898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endCxn id="17" idx="2"/>
            </p:cNvCxnSpPr>
            <p:nvPr/>
          </p:nvCxnSpPr>
          <p:spPr>
            <a:xfrm flipH="1">
              <a:off x="6330594" y="4475113"/>
              <a:ext cx="1947835" cy="61812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8248454" y="2760700"/>
              <a:ext cx="14937" cy="16989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6598763" y="2760701"/>
              <a:ext cx="1649692" cy="83213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904702" y="2744064"/>
              <a:ext cx="2704427" cy="87916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endCxn id="22" idx="2"/>
            </p:cNvCxnSpPr>
            <p:nvPr/>
          </p:nvCxnSpPr>
          <p:spPr>
            <a:xfrm flipV="1">
              <a:off x="3912353" y="2066909"/>
              <a:ext cx="7783340" cy="65701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22" idx="2"/>
              <a:endCxn id="9" idx="3"/>
            </p:cNvCxnSpPr>
            <p:nvPr/>
          </p:nvCxnSpPr>
          <p:spPr>
            <a:xfrm flipH="1" flipV="1">
              <a:off x="2094414" y="2052233"/>
              <a:ext cx="9601278" cy="1467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9" idx="3"/>
            </p:cNvCxnSpPr>
            <p:nvPr/>
          </p:nvCxnSpPr>
          <p:spPr>
            <a:xfrm flipH="1">
              <a:off x="420493" y="2052233"/>
              <a:ext cx="1673921" cy="1467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6569206" y="904632"/>
              <a:ext cx="3205126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optical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bench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GN2 flush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798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46995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6919771"/>
                    </a:ext>
                  </a:extLst>
                </a:gridCol>
                <a:gridCol w="2929883">
                  <a:extLst>
                    <a:ext uri="{9D8B030D-6E8A-4147-A177-3AD203B41FA5}">
                      <a16:colId xmlns:a16="http://schemas.microsoft.com/office/drawing/2014/main" val="356279221"/>
                    </a:ext>
                  </a:extLst>
                </a:gridCol>
                <a:gridCol w="3166116">
                  <a:extLst>
                    <a:ext uri="{9D8B030D-6E8A-4147-A177-3AD203B41FA5}">
                      <a16:colId xmlns:a16="http://schemas.microsoft.com/office/drawing/2014/main" val="3571469061"/>
                    </a:ext>
                  </a:extLst>
                </a:gridCol>
              </a:tblGrid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Measurement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Criteria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Comments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244263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Boresight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ref</a:t>
                      </a:r>
                      <a:r>
                        <a:rPr lang="fr-FR" sz="1600" dirty="0" smtClean="0"/>
                        <a:t> cube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36468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Co-alignement</a:t>
                      </a:r>
                      <a:r>
                        <a:rPr lang="fr-FR" sz="1600" baseline="0" dirty="0" smtClean="0"/>
                        <a:t> VISNIR-IR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18 µm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85130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Scanning </a:t>
                      </a:r>
                      <a:r>
                        <a:rPr lang="fr-FR" sz="1600" dirty="0" err="1" smtClean="0"/>
                        <a:t>mirror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accuracy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77865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150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61954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75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9678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Spatial</a:t>
                      </a:r>
                      <a:r>
                        <a:rPr lang="fr-FR" sz="1600" baseline="0" dirty="0" smtClean="0"/>
                        <a:t>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30 µrad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11739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PSF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1/5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on </a:t>
                      </a:r>
                      <a:r>
                        <a:rPr lang="fr-FR" sz="1600" dirty="0" err="1" smtClean="0"/>
                        <a:t>selected</a:t>
                      </a:r>
                      <a:r>
                        <a:rPr lang="fr-FR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40434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Spectral positions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1/5 </a:t>
                      </a:r>
                      <a:r>
                        <a:rPr lang="fr-FR" sz="1600" dirty="0" err="1" smtClean="0"/>
                        <a:t>spectel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All </a:t>
                      </a:r>
                      <a:r>
                        <a:rPr lang="el-GR" sz="1600" dirty="0" smtClean="0"/>
                        <a:t>λ</a:t>
                      </a:r>
                      <a:r>
                        <a:rPr lang="fr-FR" sz="1600" dirty="0" smtClean="0"/>
                        <a:t>s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860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Straylight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Contrast</a:t>
                      </a:r>
                      <a:r>
                        <a:rPr lang="fr-FR" sz="1600" dirty="0" smtClean="0"/>
                        <a:t> 10</a:t>
                      </a:r>
                      <a:r>
                        <a:rPr lang="fr-FR" sz="1600" baseline="30000" dirty="0" smtClean="0"/>
                        <a:t>5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algn="ctr"/>
                      <a:r>
                        <a:rPr lang="fr-FR" sz="1600" dirty="0" smtClean="0"/>
                        <a:t>Exploration ± 10°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46298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Linearity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Deviation</a:t>
                      </a:r>
                      <a:r>
                        <a:rPr lang="fr-FR" sz="1600" dirty="0" smtClean="0"/>
                        <a:t> &lt; 2%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5384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ITF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absolute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Absolute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errors</a:t>
                      </a:r>
                      <a:r>
                        <a:rPr lang="fr-FR" sz="1600" baseline="0" dirty="0" smtClean="0"/>
                        <a:t> &lt; 20%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589596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Flat-Field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&lt; 1% </a:t>
                      </a:r>
                      <a:r>
                        <a:rPr lang="fr-FR" sz="1600" dirty="0" err="1" smtClean="0"/>
                        <a:t>wrt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average</a:t>
                      </a:r>
                      <a:r>
                        <a:rPr lang="fr-FR" sz="1600" dirty="0" smtClean="0"/>
                        <a:t> FOV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54335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Instrument relative spectral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</a:t>
                      </a:r>
                      <a:r>
                        <a:rPr lang="fr-FR" sz="1600" dirty="0" smtClean="0"/>
                        <a:t> max (2 – 10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) &lt; 1%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Initial </a:t>
                      </a:r>
                      <a:r>
                        <a:rPr lang="fr-FR" sz="1600" dirty="0" err="1" smtClean="0"/>
                        <a:t>requirement</a:t>
                      </a:r>
                      <a:r>
                        <a:rPr lang="fr-FR" sz="1600" dirty="0" smtClean="0"/>
                        <a:t>: </a:t>
                      </a:r>
                      <a:r>
                        <a:rPr lang="fr-FR" sz="1600" dirty="0" err="1" smtClean="0"/>
                        <a:t>contiguous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spectels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only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931402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ME-PE </a:t>
                      </a:r>
                      <a:r>
                        <a:rPr lang="fr-FR" sz="1600" dirty="0" err="1" smtClean="0"/>
                        <a:t>parameters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458812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verification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Planned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with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gas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cells</a:t>
                      </a:r>
                      <a:r>
                        <a:rPr lang="fr-FR" sz="1600" baseline="0" dirty="0" smtClean="0"/>
                        <a:t>, </a:t>
                      </a:r>
                      <a:r>
                        <a:rPr lang="fr-FR" sz="1600" baseline="0" dirty="0" err="1" smtClean="0"/>
                        <a:t>maybe</a:t>
                      </a:r>
                      <a:r>
                        <a:rPr lang="fr-FR" sz="1600" baseline="0" dirty="0" smtClean="0"/>
                        <a:t> one </a:t>
                      </a:r>
                      <a:r>
                        <a:rPr lang="fr-FR" sz="1600" baseline="0" dirty="0" err="1" smtClean="0"/>
                        <a:t>mineral</a:t>
                      </a:r>
                      <a:r>
                        <a:rPr lang="fr-FR" sz="1600" baseline="0" dirty="0" smtClean="0"/>
                        <a:t> or </a:t>
                      </a:r>
                      <a:r>
                        <a:rPr lang="fr-FR" sz="1600" baseline="0" dirty="0" err="1" smtClean="0"/>
                        <a:t>icy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sample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850381"/>
                  </a:ext>
                </a:extLst>
              </a:tr>
              <a:tr h="35752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Polarization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response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Not </a:t>
                      </a:r>
                      <a:r>
                        <a:rPr lang="fr-FR" sz="1600" dirty="0" err="1" smtClean="0"/>
                        <a:t>planned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27691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0" y="2533649"/>
            <a:ext cx="9144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89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-17282"/>
            <a:ext cx="9143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044" y="0"/>
            <a:ext cx="8175985" cy="99472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Point Spread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1/5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spectel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source scanning over part of detectors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66905"/>
            <a:ext cx="7886700" cy="24470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Flux </a:t>
            </a:r>
            <a:r>
              <a:rPr lang="fr-FR" sz="1800" dirty="0" err="1" smtClean="0">
                <a:sym typeface="Wingdings" panose="05000000000000000000" pitchFamily="2" charset="2"/>
              </a:rPr>
              <a:t>requirement</a:t>
            </a:r>
            <a:r>
              <a:rPr lang="fr-FR" sz="1800" dirty="0" smtClean="0">
                <a:sym typeface="Wingdings" panose="05000000000000000000" pitchFamily="2" charset="2"/>
              </a:rPr>
              <a:t>: SNR &gt; 10 </a:t>
            </a:r>
            <a:r>
              <a:rPr lang="fr-FR" sz="1800" dirty="0" err="1" smtClean="0"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ym typeface="Wingdings" panose="05000000000000000000" pitchFamily="2" charset="2"/>
              </a:rPr>
              <a:t> 100 W QTH and CI </a:t>
            </a:r>
            <a:r>
              <a:rPr lang="fr-FR" sz="1800" dirty="0" err="1" smtClean="0">
                <a:sym typeface="Wingdings" panose="05000000000000000000" pitchFamily="2" charset="2"/>
              </a:rPr>
              <a:t>Systems</a:t>
            </a:r>
            <a:r>
              <a:rPr lang="fr-FR" sz="1800" dirty="0" smtClean="0">
                <a:sym typeface="Wingdings" panose="05000000000000000000" pitchFamily="2" charset="2"/>
              </a:rPr>
              <a:t> SR-200 32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through</a:t>
            </a:r>
            <a:r>
              <a:rPr lang="fr-FR" sz="1800" dirty="0" smtClean="0">
                <a:sym typeface="Wingdings" panose="05000000000000000000" pitchFamily="2" charset="2"/>
              </a:rPr>
              <a:t> monochromator at </a:t>
            </a:r>
            <a:r>
              <a:rPr lang="fr-FR" sz="1800" dirty="0" err="1" smtClean="0">
                <a:sym typeface="Wingdings" panose="05000000000000000000" pitchFamily="2" charset="2"/>
              </a:rPr>
              <a:t>zero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order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Spatial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: 20 pixels </a:t>
            </a:r>
            <a:r>
              <a:rPr lang="fr-FR" sz="1800" dirty="0" err="1" smtClean="0">
                <a:sym typeface="Wingdings" panose="05000000000000000000" pitchFamily="2" charset="2"/>
              </a:rPr>
              <a:t>monochromator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slit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Spectral </a:t>
            </a:r>
            <a:r>
              <a:rPr lang="fr-FR" sz="1800" dirty="0" err="1" smtClean="0">
                <a:sym typeface="Wingdings" panose="05000000000000000000" pitchFamily="2" charset="2"/>
              </a:rPr>
              <a:t>precision</a:t>
            </a:r>
            <a:r>
              <a:rPr lang="fr-FR" sz="1800" dirty="0" smtClean="0">
                <a:sym typeface="Wingdings" panose="05000000000000000000" pitchFamily="2" charset="2"/>
              </a:rPr>
              <a:t>: 0.7 nm </a:t>
            </a:r>
            <a:r>
              <a:rPr lang="fr-FR" sz="1800" dirty="0" err="1" smtClean="0">
                <a:sym typeface="Wingdings" panose="05000000000000000000" pitchFamily="2" charset="2"/>
              </a:rPr>
              <a:t>width</a:t>
            </a:r>
            <a:r>
              <a:rPr lang="fr-FR" sz="1800" dirty="0" smtClean="0">
                <a:sym typeface="Wingdings" panose="05000000000000000000" pitchFamily="2" charset="2"/>
              </a:rPr>
              <a:t> for VISNIR range and 1 nm </a:t>
            </a:r>
            <a:r>
              <a:rPr lang="fr-FR" sz="1800" dirty="0" err="1" smtClean="0">
                <a:sym typeface="Wingdings" panose="05000000000000000000" pitchFamily="2" charset="2"/>
              </a:rPr>
              <a:t>width</a:t>
            </a:r>
            <a:r>
              <a:rPr lang="fr-FR" sz="1800" dirty="0" smtClean="0">
                <a:sym typeface="Wingdings" panose="05000000000000000000" pitchFamily="2" charset="2"/>
              </a:rPr>
              <a:t> for IR range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At least 2 QTH output </a:t>
            </a:r>
            <a:r>
              <a:rPr lang="fr-FR" sz="1800" dirty="0" err="1" smtClean="0">
                <a:sym typeface="Wingdings" panose="05000000000000000000" pitchFamily="2" charset="2"/>
              </a:rPr>
              <a:t>powers</a:t>
            </a:r>
            <a:r>
              <a:rPr lang="fr-FR" sz="1800" dirty="0" smtClean="0">
                <a:sym typeface="Wingdings" panose="05000000000000000000" pitchFamily="2" charset="2"/>
              </a:rPr>
              <a:t> and 4 </a:t>
            </a:r>
            <a:r>
              <a:rPr lang="fr-FR" sz="1800" dirty="0" err="1" smtClean="0">
                <a:sym typeface="Wingdings" panose="05000000000000000000" pitchFamily="2" charset="2"/>
              </a:rPr>
              <a:t>blackbody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temperatures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will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needed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reach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sufficient</a:t>
            </a:r>
            <a:r>
              <a:rPr lang="fr-FR" sz="1800" dirty="0" smtClean="0">
                <a:sym typeface="Wingdings" panose="05000000000000000000" pitchFamily="2" charset="2"/>
              </a:rPr>
              <a:t> SNR at </a:t>
            </a:r>
            <a:r>
              <a:rPr lang="fr-FR" sz="1800" dirty="0" err="1" smtClean="0">
                <a:sym typeface="Wingdings" panose="05000000000000000000" pitchFamily="2" charset="2"/>
              </a:rPr>
              <a:t>such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narrow</a:t>
            </a:r>
            <a:r>
              <a:rPr lang="fr-FR" sz="1800" dirty="0" smtClean="0">
                <a:sym typeface="Wingdings" panose="05000000000000000000" pitchFamily="2" charset="2"/>
              </a:rPr>
              <a:t> spectral </a:t>
            </a:r>
            <a:r>
              <a:rPr lang="fr-FR" sz="1800" dirty="0" err="1" smtClean="0">
                <a:sym typeface="Wingdings" panose="05000000000000000000" pitchFamily="2" charset="2"/>
              </a:rPr>
              <a:t>widths</a:t>
            </a:r>
            <a:r>
              <a:rPr lang="fr-FR" sz="1800" dirty="0" smtClean="0">
                <a:sym typeface="Wingdings" panose="05000000000000000000" pitchFamily="2" charset="2"/>
              </a:rPr>
              <a:t>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Covering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half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dectectors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would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take</a:t>
            </a:r>
            <a:r>
              <a:rPr lang="fr-FR" sz="1800" dirty="0" smtClean="0">
                <a:sym typeface="Wingdings" panose="05000000000000000000" pitchFamily="2" charset="2"/>
              </a:rPr>
              <a:t> 7.5 </a:t>
            </a:r>
            <a:r>
              <a:rPr lang="fr-FR" sz="1800" dirty="0" err="1" smtClean="0">
                <a:sym typeface="Wingdings" panose="05000000000000000000" pitchFamily="2" charset="2"/>
              </a:rPr>
              <a:t>days</a:t>
            </a:r>
            <a:r>
              <a:rPr lang="fr-FR" sz="1800" dirty="0" smtClean="0">
                <a:sym typeface="Wingdings" panose="05000000000000000000" pitchFamily="2" charset="2"/>
              </a:rPr>
              <a:t>, full </a:t>
            </a:r>
            <a:r>
              <a:rPr lang="fr-FR" sz="1800" dirty="0" err="1" smtClean="0">
                <a:sym typeface="Wingdings" panose="05000000000000000000" pitchFamily="2" charset="2"/>
              </a:rPr>
              <a:t>coverage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might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considered</a:t>
            </a:r>
            <a:r>
              <a:rPr lang="fr-FR" sz="1800" dirty="0" smtClean="0">
                <a:sym typeface="Wingdings" panose="05000000000000000000" pitchFamily="2" charset="2"/>
              </a:rPr>
              <a:t> to </a:t>
            </a:r>
            <a:r>
              <a:rPr lang="fr-FR" sz="1800" dirty="0" err="1" smtClean="0">
                <a:sym typeface="Wingdings" panose="05000000000000000000" pitchFamily="2" charset="2"/>
              </a:rPr>
              <a:t>retrieve</a:t>
            </a:r>
            <a:r>
              <a:rPr lang="fr-FR" sz="1800" dirty="0" smtClean="0">
                <a:sym typeface="Wingdings" panose="05000000000000000000" pitchFamily="2" charset="2"/>
              </a:rPr>
              <a:t> all </a:t>
            </a:r>
            <a:r>
              <a:rPr lang="fr-FR" sz="1800" b="1" dirty="0" smtClean="0">
                <a:sym typeface="Wingdings" panose="05000000000000000000" pitchFamily="2" charset="2"/>
              </a:rPr>
              <a:t>spectral positions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94029" y="3308065"/>
            <a:ext cx="335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Optical </a:t>
            </a:r>
            <a:r>
              <a:rPr lang="fr-FR" b="1" dirty="0" err="1" smtClean="0"/>
              <a:t>path</a:t>
            </a:r>
            <a:r>
              <a:rPr lang="fr-FR" b="1" dirty="0" smtClean="0"/>
              <a:t> # 1 (OP1)</a:t>
            </a:r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541861" y="3701494"/>
            <a:ext cx="7701141" cy="2971034"/>
            <a:chOff x="-77327" y="482670"/>
            <a:chExt cx="12133110" cy="6256317"/>
          </a:xfrm>
        </p:grpSpPr>
        <p:sp>
          <p:nvSpPr>
            <p:cNvPr id="7" name="Rectangle 6"/>
            <p:cNvSpPr/>
            <p:nvPr/>
          </p:nvSpPr>
          <p:spPr>
            <a:xfrm>
              <a:off x="2252159" y="1041661"/>
              <a:ext cx="1377161" cy="20833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127" y="1741148"/>
              <a:ext cx="113122" cy="612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-77327" y="482670"/>
              <a:ext cx="2171741" cy="3139126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46796" y="3897984"/>
              <a:ext cx="603316" cy="84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29320" y="744718"/>
              <a:ext cx="8371002" cy="31956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20890345">
              <a:off x="10616672" y="4117841"/>
              <a:ext cx="1323827" cy="7868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8216941" y="5965631"/>
              <a:ext cx="690857" cy="8016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Parenthèse fermante 12"/>
            <p:cNvSpPr/>
            <p:nvPr/>
          </p:nvSpPr>
          <p:spPr>
            <a:xfrm rot="9639095">
              <a:off x="9550451" y="4704090"/>
              <a:ext cx="120179" cy="369595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Parenthèse fermante 13"/>
            <p:cNvSpPr/>
            <p:nvPr/>
          </p:nvSpPr>
          <p:spPr>
            <a:xfrm rot="634536" flipV="1">
              <a:off x="10650817" y="5286453"/>
              <a:ext cx="110172" cy="3140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/>
            <p:cNvSpPr/>
            <p:nvPr/>
          </p:nvSpPr>
          <p:spPr>
            <a:xfrm rot="15756330">
              <a:off x="6632676" y="3922495"/>
              <a:ext cx="1798418" cy="2583516"/>
            </a:xfrm>
            <a:prstGeom prst="trapezoid">
              <a:avLst>
                <a:gd name="adj" fmla="val 1545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arenthèse fermante 15"/>
            <p:cNvSpPr/>
            <p:nvPr/>
          </p:nvSpPr>
          <p:spPr>
            <a:xfrm rot="10247591">
              <a:off x="6422714" y="5428514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arenthèse fermante 16"/>
            <p:cNvSpPr/>
            <p:nvPr/>
          </p:nvSpPr>
          <p:spPr>
            <a:xfrm rot="10247591">
              <a:off x="6329731" y="4876056"/>
              <a:ext cx="133953" cy="405721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/>
            <p:cNvSpPr/>
            <p:nvPr/>
          </p:nvSpPr>
          <p:spPr>
            <a:xfrm rot="4960917">
              <a:off x="8267150" y="4773351"/>
              <a:ext cx="637882" cy="394619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Égal 18"/>
            <p:cNvSpPr/>
            <p:nvPr/>
          </p:nvSpPr>
          <p:spPr>
            <a:xfrm rot="21313615">
              <a:off x="8707162" y="5224547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Égal 19"/>
            <p:cNvSpPr/>
            <p:nvPr/>
          </p:nvSpPr>
          <p:spPr>
            <a:xfrm rot="5400000">
              <a:off x="8366288" y="5629885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Égal 20"/>
            <p:cNvSpPr/>
            <p:nvPr/>
          </p:nvSpPr>
          <p:spPr>
            <a:xfrm rot="5400000">
              <a:off x="8074655" y="3771094"/>
              <a:ext cx="367645" cy="634395"/>
            </a:xfrm>
            <a:prstGeom prst="mathEqual">
              <a:avLst>
                <a:gd name="adj1" fmla="val 9662"/>
                <a:gd name="adj2" fmla="val 86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Parenthèse fermante 21"/>
            <p:cNvSpPr/>
            <p:nvPr/>
          </p:nvSpPr>
          <p:spPr>
            <a:xfrm flipV="1">
              <a:off x="11510129" y="1498862"/>
              <a:ext cx="185564" cy="1136094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127765" y="2634522"/>
              <a:ext cx="323071" cy="3057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6183984" y="3542558"/>
              <a:ext cx="829558" cy="147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3891486" y="2353889"/>
              <a:ext cx="32230" cy="756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963191" y="4421490"/>
              <a:ext cx="73461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494766" y="5568738"/>
              <a:ext cx="696567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M2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038023" y="5127222"/>
              <a:ext cx="1473576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iHR550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 rot="20870936">
              <a:off x="10501387" y="4211685"/>
              <a:ext cx="1554396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Blackbody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8127765" y="6090879"/>
              <a:ext cx="1032654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QTH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flipH="1">
              <a:off x="8161539" y="4295549"/>
              <a:ext cx="277163" cy="3377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8400790" y="2685293"/>
              <a:ext cx="657303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M3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895849" y="3410229"/>
              <a:ext cx="688354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G3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659604" y="3071031"/>
              <a:ext cx="717709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G2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191334" y="2677376"/>
              <a:ext cx="749455" cy="5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G1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9899" y="2208239"/>
              <a:ext cx="1984798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Toward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MAJIS and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hexapod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56118" y="482670"/>
              <a:ext cx="1104851" cy="64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TVC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eur droit 37"/>
            <p:cNvCxnSpPr>
              <a:stCxn id="11" idx="1"/>
              <a:endCxn id="13" idx="2"/>
            </p:cNvCxnSpPr>
            <p:nvPr/>
          </p:nvCxnSpPr>
          <p:spPr>
            <a:xfrm flipH="1">
              <a:off x="9553844" y="4692624"/>
              <a:ext cx="1076881" cy="22287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14" idx="2"/>
              <a:endCxn id="13" idx="2"/>
            </p:cNvCxnSpPr>
            <p:nvPr/>
          </p:nvCxnSpPr>
          <p:spPr>
            <a:xfrm flipH="1" flipV="1">
              <a:off x="9553845" y="4908795"/>
              <a:ext cx="1206208" cy="54477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14" idx="2"/>
              <a:endCxn id="16" idx="2"/>
            </p:cNvCxnSpPr>
            <p:nvPr/>
          </p:nvCxnSpPr>
          <p:spPr>
            <a:xfrm flipH="1">
              <a:off x="6423577" y="5453573"/>
              <a:ext cx="4336476" cy="18851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8" idx="3"/>
              <a:endCxn id="16" idx="2"/>
            </p:cNvCxnSpPr>
            <p:nvPr/>
          </p:nvCxnSpPr>
          <p:spPr>
            <a:xfrm flipH="1">
              <a:off x="6423577" y="5004253"/>
              <a:ext cx="1966812" cy="6414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17" idx="2"/>
              <a:endCxn id="18" idx="3"/>
            </p:cNvCxnSpPr>
            <p:nvPr/>
          </p:nvCxnSpPr>
          <p:spPr>
            <a:xfrm flipV="1">
              <a:off x="6330594" y="5004253"/>
              <a:ext cx="2059794" cy="8898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endCxn id="17" idx="2"/>
            </p:cNvCxnSpPr>
            <p:nvPr/>
          </p:nvCxnSpPr>
          <p:spPr>
            <a:xfrm flipH="1">
              <a:off x="6330594" y="4475113"/>
              <a:ext cx="1947835" cy="61812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8248454" y="2760700"/>
              <a:ext cx="14937" cy="16989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6598763" y="2760701"/>
              <a:ext cx="1649692" cy="83213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904702" y="2744064"/>
              <a:ext cx="2704427" cy="87916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endCxn id="22" idx="2"/>
            </p:cNvCxnSpPr>
            <p:nvPr/>
          </p:nvCxnSpPr>
          <p:spPr>
            <a:xfrm flipV="1">
              <a:off x="3912353" y="2066909"/>
              <a:ext cx="7783340" cy="65701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22" idx="2"/>
              <a:endCxn id="9" idx="3"/>
            </p:cNvCxnSpPr>
            <p:nvPr/>
          </p:nvCxnSpPr>
          <p:spPr>
            <a:xfrm flipH="1" flipV="1">
              <a:off x="2094414" y="2052233"/>
              <a:ext cx="9601278" cy="1467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9" idx="3"/>
            </p:cNvCxnSpPr>
            <p:nvPr/>
          </p:nvCxnSpPr>
          <p:spPr>
            <a:xfrm flipH="1">
              <a:off x="420493" y="2052233"/>
              <a:ext cx="1673921" cy="1467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6569206" y="904632"/>
              <a:ext cx="3205126" cy="9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optical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bench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GN2 flush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33" y="509715"/>
            <a:ext cx="807133" cy="3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05" y="30577"/>
            <a:ext cx="629187" cy="4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" y="129015"/>
            <a:ext cx="616433" cy="52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777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1997</Words>
  <Application>Microsoft Office PowerPoint</Application>
  <PresentationFormat>Affichage à l'écran (4:3)</PresentationFormat>
  <Paragraphs>473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Wingdings</vt:lpstr>
      <vt:lpstr>Thème Office</vt:lpstr>
      <vt:lpstr>4_Office Theme</vt:lpstr>
      <vt:lpstr>MAJIS calibration setup: meeting the requirements</vt:lpstr>
      <vt:lpstr>Présentation PowerPoint</vt:lpstr>
      <vt:lpstr>Boresight with respect to reference cube: back and forth spot illumination between detectors and cube</vt:lpstr>
      <vt:lpstr>Présentation PowerPoint</vt:lpstr>
      <vt:lpstr>Scanning mirror accuracy: differences between hexapod and scanning mirror movements</vt:lpstr>
      <vt:lpstr>Présentation PowerPoint</vt:lpstr>
      <vt:lpstr>Spatial Point Spread Function: sub-pixel source scanning over whole detector</vt:lpstr>
      <vt:lpstr>Présentation PowerPoint</vt:lpstr>
      <vt:lpstr>Spectral Point Spread Function: 1/5 spectel source scanning over part of detectors</vt:lpstr>
      <vt:lpstr>Présentation PowerPoint</vt:lpstr>
      <vt:lpstr>Straylight: high flux small spot  outside the field of view</vt:lpstr>
      <vt:lpstr>Straylight: high flux small spot  outside the field of view</vt:lpstr>
      <vt:lpstr>Présentation PowerPoint</vt:lpstr>
      <vt:lpstr>Instrument Transfer Function: highly stable and homogeneous full-field tunable sources</vt:lpstr>
      <vt:lpstr>Calibration setup summary</vt:lpstr>
      <vt:lpstr>Calibration campaign preliminary  time evaluation</vt:lpstr>
      <vt:lpstr>Next activities</vt:lpstr>
      <vt:lpstr>Spectral spatial</vt:lpstr>
      <vt:lpstr>Radiometric</vt:lpstr>
      <vt:lpstr>Blackbody feasibility</vt:lpstr>
      <vt:lpstr>Straylight levels</vt:lpstr>
    </vt:vector>
  </TitlesOfParts>
  <Company>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calibration setup: meeting the requirements</dc:title>
  <dc:creator>Pierre Guiot</dc:creator>
  <cp:lastModifiedBy>Planeto</cp:lastModifiedBy>
  <cp:revision>74</cp:revision>
  <dcterms:created xsi:type="dcterms:W3CDTF">2019-09-26T09:54:27Z</dcterms:created>
  <dcterms:modified xsi:type="dcterms:W3CDTF">2019-10-09T15:54:22Z</dcterms:modified>
</cp:coreProperties>
</file>