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79" r:id="rId6"/>
    <p:sldId id="320" r:id="rId7"/>
    <p:sldId id="346" r:id="rId8"/>
    <p:sldId id="347" r:id="rId9"/>
    <p:sldId id="348" r:id="rId10"/>
    <p:sldId id="349" r:id="rId11"/>
    <p:sldId id="351" r:id="rId12"/>
    <p:sldId id="352" r:id="rId13"/>
    <p:sldId id="353" r:id="rId14"/>
    <p:sldId id="354" r:id="rId15"/>
    <p:sldId id="355" r:id="rId16"/>
    <p:sldId id="356" r:id="rId17"/>
    <p:sldId id="357" r:id="rId18"/>
    <p:sldId id="350" r:id="rId19"/>
    <p:sldId id="358" r:id="rId20"/>
    <p:sldId id="359" r:id="rId21"/>
    <p:sldId id="360" r:id="rId22"/>
  </p:sldIdLst>
  <p:sldSz cx="12195175" cy="6859588"/>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60DDDF1-30B2-4374-AC96-71079C1F4DA0}">
          <p14:sldIdLst>
            <p14:sldId id="279"/>
            <p14:sldId id="320"/>
            <p14:sldId id="346"/>
            <p14:sldId id="347"/>
            <p14:sldId id="348"/>
            <p14:sldId id="349"/>
            <p14:sldId id="351"/>
            <p14:sldId id="352"/>
            <p14:sldId id="353"/>
            <p14:sldId id="354"/>
            <p14:sldId id="355"/>
            <p14:sldId id="356"/>
            <p14:sldId id="357"/>
            <p14:sldId id="350"/>
            <p14:sldId id="358"/>
            <p14:sldId id="359"/>
            <p14:sldId id="360"/>
          </p14:sldIdLst>
        </p14:section>
        <p14:section name="optional" id="{89186261-499A-47F9-8115-F359A1F758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FF"/>
    <a:srgbClr val="336600"/>
    <a:srgbClr val="3399FF"/>
    <a:srgbClr val="3366FF"/>
    <a:srgbClr val="99CCFF"/>
    <a:srgbClr val="CCFFCC"/>
    <a:srgbClr val="FFCC99"/>
    <a:srgbClr val="3333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p:cViewPr>
        <p:scale>
          <a:sx n="70" d="100"/>
          <a:sy n="70" d="100"/>
        </p:scale>
        <p:origin x="-1128" y="-374"/>
      </p:cViewPr>
      <p:guideLst>
        <p:guide orient="horz" pos="2161"/>
        <p:guide pos="3842"/>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34" charset="0"/>
              </a:defRPr>
            </a:lvl1pPr>
          </a:lstStyle>
          <a:p>
            <a:endParaRPr lang="de-DE" dirty="0"/>
          </a:p>
        </p:txBody>
      </p:sp>
      <p:sp>
        <p:nvSpPr>
          <p:cNvPr id="3" name="Datumsplatzhalt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itchFamily="34" charset="0"/>
              </a:defRPr>
            </a:lvl1pPr>
          </a:lstStyle>
          <a:p>
            <a:fld id="{45B75E70-762A-4375-AA7C-DE9BB7CC9339}" type="datetimeFigureOut">
              <a:rPr lang="de-DE" smtClean="0"/>
              <a:pPr/>
              <a:t>07.10.2019</a:t>
            </a:fld>
            <a:endParaRPr lang="de-DE" dirty="0"/>
          </a:p>
        </p:txBody>
      </p:sp>
      <p:sp>
        <p:nvSpPr>
          <p:cNvPr id="4" name="Folienbildplatzhalt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itchFamily="34" charset="0"/>
              </a:defRPr>
            </a:lvl1pPr>
          </a:lstStyle>
          <a:p>
            <a:endParaRPr lang="de-DE" dirty="0"/>
          </a:p>
        </p:txBody>
      </p:sp>
      <p:sp>
        <p:nvSpPr>
          <p:cNvPr id="7" name="Foliennummernplatzhalt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itchFamily="34" charset="0"/>
              </a:defRPr>
            </a:lvl1pPr>
          </a:lstStyle>
          <a:p>
            <a:fld id="{DF1895BC-06EC-475A-97CA-BF53472F2E03}" type="slidenum">
              <a:rPr lang="de-DE" smtClean="0"/>
              <a:pPr/>
              <a:t>‹Nr.›</a:t>
            </a:fld>
            <a:endParaRPr lang="de-DE" dirty="0"/>
          </a:p>
        </p:txBody>
      </p:sp>
    </p:spTree>
    <p:extLst>
      <p:ext uri="{BB962C8B-B14F-4D97-AF65-F5344CB8AC3E}">
        <p14:creationId xmlns:p14="http://schemas.microsoft.com/office/powerpoint/2010/main" val="163683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Epsomite</a:t>
            </a:r>
            <a:r>
              <a:rPr lang="en-US" dirty="0" smtClean="0"/>
              <a:t> is a hydrous magnesium sulfate mineral with formula MgSO4·7H2O. Absorb water from air, dehydrate in dry air.</a:t>
            </a:r>
          </a:p>
          <a:p>
            <a:r>
              <a:rPr lang="en-US" dirty="0" err="1" smtClean="0"/>
              <a:t>Epsomite</a:t>
            </a:r>
            <a:r>
              <a:rPr lang="en-US" baseline="0" dirty="0" smtClean="0"/>
              <a:t> </a:t>
            </a:r>
            <a:r>
              <a:rPr lang="en-US" dirty="0" smtClean="0"/>
              <a:t>transforms into </a:t>
            </a:r>
            <a:r>
              <a:rPr lang="en-US" dirty="0" err="1" smtClean="0"/>
              <a:t>hexahydrite</a:t>
            </a:r>
            <a:r>
              <a:rPr lang="en-US" dirty="0" smtClean="0"/>
              <a:t> (MgSO4‚6H2O) due to loss</a:t>
            </a:r>
            <a:r>
              <a:rPr lang="en-US" baseline="0" dirty="0" smtClean="0"/>
              <a:t> </a:t>
            </a:r>
            <a:r>
              <a:rPr lang="en-US" dirty="0" smtClean="0"/>
              <a:t>of extra-polyhedral water at a temperature of 298 K at 50-55% relative humidity (RH), and at lower temperatures when water activity diminishes.</a:t>
            </a:r>
          </a:p>
          <a:p>
            <a:r>
              <a:rPr lang="en-US" dirty="0" smtClean="0"/>
              <a:t>Upon further T increase,</a:t>
            </a:r>
            <a:r>
              <a:rPr lang="en-US" baseline="0" dirty="0" smtClean="0"/>
              <a:t> </a:t>
            </a:r>
            <a:r>
              <a:rPr lang="en-US" dirty="0" smtClean="0"/>
              <a:t>phases with 5H2O (</a:t>
            </a:r>
            <a:r>
              <a:rPr lang="en-US" dirty="0" err="1" smtClean="0"/>
              <a:t>pentahydrite</a:t>
            </a:r>
            <a:r>
              <a:rPr lang="en-US" dirty="0" smtClean="0"/>
              <a:t>), 4H2O (</a:t>
            </a:r>
            <a:r>
              <a:rPr lang="en-US" dirty="0" err="1" smtClean="0"/>
              <a:t>starkeyite</a:t>
            </a:r>
            <a:r>
              <a:rPr lang="en-US" dirty="0" smtClean="0"/>
              <a:t>),</a:t>
            </a:r>
            <a:r>
              <a:rPr lang="en-US" baseline="0" dirty="0" smtClean="0"/>
              <a:t> </a:t>
            </a:r>
            <a:r>
              <a:rPr lang="en-US" dirty="0" smtClean="0"/>
              <a:t>3H2O, 2H2O (</a:t>
            </a:r>
            <a:r>
              <a:rPr lang="en-US" dirty="0" err="1" smtClean="0"/>
              <a:t>sanderite</a:t>
            </a:r>
            <a:r>
              <a:rPr lang="en-US" dirty="0" smtClean="0"/>
              <a:t>), 1.5H2O, 1H2O (kieserite)</a:t>
            </a:r>
            <a:r>
              <a:rPr lang="en-US" baseline="0" dirty="0" smtClean="0"/>
              <a:t> </a:t>
            </a:r>
            <a:r>
              <a:rPr lang="en-US" dirty="0" smtClean="0"/>
              <a:t>are formed.</a:t>
            </a:r>
          </a:p>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8</a:t>
            </a:fld>
            <a:endParaRPr lang="de-DE" dirty="0"/>
          </a:p>
        </p:txBody>
      </p:sp>
    </p:spTree>
    <p:extLst>
      <p:ext uri="{BB962C8B-B14F-4D97-AF65-F5344CB8AC3E}">
        <p14:creationId xmlns:p14="http://schemas.microsoft.com/office/powerpoint/2010/main" val="368811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9</a:t>
            </a:fld>
            <a:endParaRPr lang="de-DE" dirty="0"/>
          </a:p>
        </p:txBody>
      </p:sp>
    </p:spTree>
    <p:extLst>
      <p:ext uri="{BB962C8B-B14F-4D97-AF65-F5344CB8AC3E}">
        <p14:creationId xmlns:p14="http://schemas.microsoft.com/office/powerpoint/2010/main" val="378509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Epsomite</a:t>
            </a:r>
            <a:r>
              <a:rPr lang="en-US" dirty="0" smtClean="0"/>
              <a:t> is a hydrous magnesium sulfate mineral with formula MgSO4·7H2O. Absorb water from air, dehydrate in dry air.</a:t>
            </a:r>
          </a:p>
          <a:p>
            <a:r>
              <a:rPr lang="en-US" dirty="0" err="1" smtClean="0"/>
              <a:t>Epsomite</a:t>
            </a:r>
            <a:r>
              <a:rPr lang="en-US" baseline="0" dirty="0" smtClean="0"/>
              <a:t> </a:t>
            </a:r>
            <a:r>
              <a:rPr lang="en-US" dirty="0" smtClean="0"/>
              <a:t>transforms into </a:t>
            </a:r>
            <a:r>
              <a:rPr lang="en-US" dirty="0" err="1" smtClean="0"/>
              <a:t>hexahydrite</a:t>
            </a:r>
            <a:r>
              <a:rPr lang="en-US" dirty="0" smtClean="0"/>
              <a:t> (MgSO4‚6H2O) due to loss</a:t>
            </a:r>
            <a:r>
              <a:rPr lang="en-US" baseline="0" dirty="0" smtClean="0"/>
              <a:t> </a:t>
            </a:r>
            <a:r>
              <a:rPr lang="en-US" dirty="0" smtClean="0"/>
              <a:t>of extra-polyhedral water at a temperature of 298 K at 50-55% relative humidity (RH), and at lower temperatures when water activity diminishes.</a:t>
            </a:r>
          </a:p>
          <a:p>
            <a:r>
              <a:rPr lang="en-US" dirty="0" smtClean="0"/>
              <a:t>Upon further T increase,</a:t>
            </a:r>
            <a:r>
              <a:rPr lang="en-US" baseline="0" dirty="0" smtClean="0"/>
              <a:t> </a:t>
            </a:r>
            <a:r>
              <a:rPr lang="en-US" dirty="0" smtClean="0"/>
              <a:t>phases with 5H2O (</a:t>
            </a:r>
            <a:r>
              <a:rPr lang="en-US" dirty="0" err="1" smtClean="0"/>
              <a:t>pentahydrite</a:t>
            </a:r>
            <a:r>
              <a:rPr lang="en-US" dirty="0" smtClean="0"/>
              <a:t>), 4H2O (</a:t>
            </a:r>
            <a:r>
              <a:rPr lang="en-US" dirty="0" err="1" smtClean="0"/>
              <a:t>starkeyite</a:t>
            </a:r>
            <a:r>
              <a:rPr lang="en-US" dirty="0" smtClean="0"/>
              <a:t>),</a:t>
            </a:r>
            <a:r>
              <a:rPr lang="en-US" baseline="0" dirty="0" smtClean="0"/>
              <a:t> </a:t>
            </a:r>
            <a:r>
              <a:rPr lang="en-US" dirty="0" smtClean="0"/>
              <a:t>3H2O, 2H2O (</a:t>
            </a:r>
            <a:r>
              <a:rPr lang="en-US" dirty="0" err="1" smtClean="0"/>
              <a:t>sanderite</a:t>
            </a:r>
            <a:r>
              <a:rPr lang="en-US" dirty="0" smtClean="0"/>
              <a:t>), 1.5H2O, 1H2O (kieserite)</a:t>
            </a:r>
            <a:r>
              <a:rPr lang="en-US" baseline="0" dirty="0" smtClean="0"/>
              <a:t> </a:t>
            </a:r>
            <a:r>
              <a:rPr lang="en-US" dirty="0" smtClean="0"/>
              <a:t>are formed.</a:t>
            </a:r>
          </a:p>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10</a:t>
            </a:fld>
            <a:endParaRPr lang="de-DE" dirty="0"/>
          </a:p>
        </p:txBody>
      </p:sp>
    </p:spTree>
    <p:extLst>
      <p:ext uri="{BB962C8B-B14F-4D97-AF65-F5344CB8AC3E}">
        <p14:creationId xmlns:p14="http://schemas.microsoft.com/office/powerpoint/2010/main" val="378509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11</a:t>
            </a:fld>
            <a:endParaRPr lang="de-DE" dirty="0"/>
          </a:p>
        </p:txBody>
      </p:sp>
    </p:spTree>
    <p:extLst>
      <p:ext uri="{BB962C8B-B14F-4D97-AF65-F5344CB8AC3E}">
        <p14:creationId xmlns:p14="http://schemas.microsoft.com/office/powerpoint/2010/main" val="378509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12</a:t>
            </a:fld>
            <a:endParaRPr lang="de-DE" dirty="0"/>
          </a:p>
        </p:txBody>
      </p:sp>
    </p:spTree>
    <p:extLst>
      <p:ext uri="{BB962C8B-B14F-4D97-AF65-F5344CB8AC3E}">
        <p14:creationId xmlns:p14="http://schemas.microsoft.com/office/powerpoint/2010/main" val="378509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13</a:t>
            </a:fld>
            <a:endParaRPr lang="de-DE" dirty="0"/>
          </a:p>
        </p:txBody>
      </p:sp>
    </p:spTree>
    <p:extLst>
      <p:ext uri="{BB962C8B-B14F-4D97-AF65-F5344CB8AC3E}">
        <p14:creationId xmlns:p14="http://schemas.microsoft.com/office/powerpoint/2010/main" val="3785093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Grafik 5" descr="Folie_1-01-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ctrTitle"/>
          </p:nvPr>
        </p:nvSpPr>
        <p:spPr>
          <a:xfrm>
            <a:off x="878399" y="1573200"/>
            <a:ext cx="10864800" cy="741600"/>
          </a:xfrm>
        </p:spPr>
        <p:txBody>
          <a:bodyPr/>
          <a:lstStyle>
            <a:lvl1pPr>
              <a:tabLst>
                <a:tab pos="2038350" algn="l"/>
              </a:tabLst>
              <a:defRPr b="1"/>
            </a:lvl1pPr>
          </a:lstStyle>
          <a:p>
            <a:pPr lvl="0"/>
            <a:r>
              <a:rPr lang="de-DE" noProof="0" smtClean="0"/>
              <a:t>Titelmasterformat durch Klicken bearbeiten</a:t>
            </a:r>
            <a:endParaRPr lang="de-DE" noProof="0" dirty="0" smtClean="0"/>
          </a:p>
        </p:txBody>
      </p:sp>
      <p:sp>
        <p:nvSpPr>
          <p:cNvPr id="16" name="Rectangle 37"/>
          <p:cNvSpPr>
            <a:spLocks noGrp="1" noChangeArrowheads="1"/>
          </p:cNvSpPr>
          <p:nvPr>
            <p:ph type="subTitle" idx="1" hasCustomPrompt="1"/>
          </p:nvPr>
        </p:nvSpPr>
        <p:spPr>
          <a:xfrm>
            <a:off x="878399" y="2430000"/>
            <a:ext cx="10864800" cy="1152000"/>
          </a:xfrm>
        </p:spPr>
        <p:txBody>
          <a:bodyPr/>
          <a:lstStyle>
            <a:lvl1pPr marL="0" indent="0">
              <a:buFontTx/>
              <a:buNone/>
              <a:defRPr sz="2400" baseline="0">
                <a:solidFill>
                  <a:srgbClr val="686868"/>
                </a:solidFill>
              </a:defRPr>
            </a:lvl1pPr>
          </a:lstStyle>
          <a:p>
            <a:pPr lvl="0"/>
            <a:r>
              <a:rPr lang="de-DE" noProof="0" dirty="0" smtClean="0"/>
              <a:t>Untertitel durch Klicken hinzufügen</a:t>
            </a:r>
          </a:p>
        </p:txBody>
      </p:sp>
      <p:sp>
        <p:nvSpPr>
          <p:cNvPr id="2" name="Fußzeilenplatzhalter 1"/>
          <p:cNvSpPr>
            <a:spLocks noGrp="1"/>
          </p:cNvSpPr>
          <p:nvPr>
            <p:ph type="ftr" sz="quarter" idx="10"/>
          </p:nvPr>
        </p:nvSpPr>
        <p:spPr/>
        <p:txBody>
          <a:bodyPr/>
          <a:lstStyle/>
          <a:p>
            <a:pPr>
              <a:defRPr/>
            </a:pPr>
            <a:r>
              <a:rPr lang="de-DE" smtClean="0"/>
              <a:t>&gt; Vortrag &gt; Autor  •  Dokumentname &gt; Datum</a:t>
            </a:r>
            <a:endParaRPr lang="de-DE" dirty="0"/>
          </a:p>
        </p:txBody>
      </p:sp>
      <p:sp>
        <p:nvSpPr>
          <p:cNvPr id="3" name="Foliennummernplatzhalter 2"/>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Tree>
    <p:extLst>
      <p:ext uri="{BB962C8B-B14F-4D97-AF65-F5344CB8AC3E}">
        <p14:creationId xmlns:p14="http://schemas.microsoft.com/office/powerpoint/2010/main" val="2672853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&gt; Vortrag &gt; Autor  •  Dokumentname &gt; Datum</a:t>
            </a:r>
            <a:endParaRPr lang="de-DE" dirty="0"/>
          </a:p>
        </p:txBody>
      </p:sp>
      <p:sp>
        <p:nvSpPr>
          <p:cNvPr id="3" name="Foliennummernplatzhalter 2"/>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
        <p:nvSpPr>
          <p:cNvPr id="5" name="Titel 4"/>
          <p:cNvSpPr>
            <a:spLocks noGrp="1"/>
          </p:cNvSpPr>
          <p:nvPr>
            <p:ph type="title"/>
          </p:nvPr>
        </p:nvSpPr>
        <p:spPr/>
        <p:txBody>
          <a:bodyPr/>
          <a:lstStyle/>
          <a:p>
            <a:r>
              <a:rPr lang="de-DE" smtClean="0"/>
              <a:t>Titelmasterformat durch Klicken bearbeiten</a:t>
            </a:r>
            <a:endParaRPr lang="en-GB" dirty="0"/>
          </a:p>
        </p:txBody>
      </p:sp>
      <p:sp>
        <p:nvSpPr>
          <p:cNvPr id="11" name="Textplatzhalter 10"/>
          <p:cNvSpPr>
            <a:spLocks noGrp="1"/>
          </p:cNvSpPr>
          <p:nvPr>
            <p:ph type="body" sz="quarter" idx="12"/>
          </p:nvPr>
        </p:nvSpPr>
        <p:spPr>
          <a:xfrm>
            <a:off x="486000" y="1591200"/>
            <a:ext cx="112212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1391502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dirty="0" smtClean="0"/>
              <a:t>&gt; Vortrag &gt; Autor  •  Dokumentname &gt; Datum</a:t>
            </a:r>
            <a:endParaRPr lang="de-DE" dirty="0"/>
          </a:p>
        </p:txBody>
      </p:sp>
      <p:sp>
        <p:nvSpPr>
          <p:cNvPr id="3" name="Foliennummernplatzhalter 2"/>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
        <p:nvSpPr>
          <p:cNvPr id="5" name="Titel 4"/>
          <p:cNvSpPr>
            <a:spLocks noGrp="1"/>
          </p:cNvSpPr>
          <p:nvPr>
            <p:ph type="title"/>
          </p:nvPr>
        </p:nvSpPr>
        <p:spPr/>
        <p:txBody>
          <a:bodyPr/>
          <a:lstStyle/>
          <a:p>
            <a:r>
              <a:rPr lang="de-DE" smtClean="0"/>
              <a:t>Titelmasterformat durch Klicken bearbeiten</a:t>
            </a:r>
            <a:endParaRPr lang="en-GB" dirty="0"/>
          </a:p>
        </p:txBody>
      </p:sp>
      <p:sp>
        <p:nvSpPr>
          <p:cNvPr id="11" name="Textplatzhalter 10"/>
          <p:cNvSpPr>
            <a:spLocks noGrp="1"/>
          </p:cNvSpPr>
          <p:nvPr>
            <p:ph type="body" sz="quarter" idx="12"/>
          </p:nvPr>
        </p:nvSpPr>
        <p:spPr>
          <a:xfrm>
            <a:off x="486000" y="1591200"/>
            <a:ext cx="54828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6" name="Bildplatzhalter 5"/>
          <p:cNvSpPr>
            <a:spLocks noGrp="1"/>
          </p:cNvSpPr>
          <p:nvPr>
            <p:ph type="pic" sz="quarter" idx="13"/>
          </p:nvPr>
        </p:nvSpPr>
        <p:spPr>
          <a:xfrm>
            <a:off x="6224400" y="1591200"/>
            <a:ext cx="5482800" cy="4338000"/>
          </a:xfrm>
        </p:spPr>
        <p:txBody>
          <a:bodyPr/>
          <a:lstStyle>
            <a:lvl1pPr marL="0" indent="0">
              <a:buNone/>
              <a:defRPr/>
            </a:lvl1pPr>
          </a:lstStyle>
          <a:p>
            <a:r>
              <a:rPr lang="de-DE" noProof="0" smtClean="0"/>
              <a:t>Bild durch Klicken auf Symbol hinzufügen</a:t>
            </a:r>
            <a:endParaRPr lang="de-DE" noProof="0" dirty="0"/>
          </a:p>
        </p:txBody>
      </p:sp>
    </p:spTree>
    <p:extLst>
      <p:ext uri="{BB962C8B-B14F-4D97-AF65-F5344CB8AC3E}">
        <p14:creationId xmlns:p14="http://schemas.microsoft.com/office/powerpoint/2010/main" val="27006789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dirty="0" smtClean="0"/>
              <a:t>&gt; Vortrag &gt; Autor  •  Dokumentname &gt; Datum</a:t>
            </a:r>
            <a:endParaRPr lang="de-DE" dirty="0"/>
          </a:p>
        </p:txBody>
      </p:sp>
      <p:sp>
        <p:nvSpPr>
          <p:cNvPr id="3" name="Foliennummernplatzhalter 2"/>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
        <p:nvSpPr>
          <p:cNvPr id="5" name="Titel 4"/>
          <p:cNvSpPr>
            <a:spLocks noGrp="1"/>
          </p:cNvSpPr>
          <p:nvPr>
            <p:ph type="title"/>
          </p:nvPr>
        </p:nvSpPr>
        <p:spPr/>
        <p:txBody>
          <a:bodyPr/>
          <a:lstStyle/>
          <a:p>
            <a:r>
              <a:rPr lang="de-DE" smtClean="0"/>
              <a:t>Titelmasterformat durch Klicken bearbeiten</a:t>
            </a:r>
            <a:endParaRPr lang="en-GB" dirty="0"/>
          </a:p>
        </p:txBody>
      </p:sp>
      <p:sp>
        <p:nvSpPr>
          <p:cNvPr id="11" name="Textplatzhalter 10"/>
          <p:cNvSpPr>
            <a:spLocks noGrp="1"/>
          </p:cNvSpPr>
          <p:nvPr>
            <p:ph type="body" sz="quarter" idx="12"/>
          </p:nvPr>
        </p:nvSpPr>
        <p:spPr>
          <a:xfrm>
            <a:off x="486000" y="1591200"/>
            <a:ext cx="54828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17797050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dirty="0" smtClean="0"/>
              <a:t>&gt; Vortrag &gt; Autor  •  Dokumentname &gt; Datum</a:t>
            </a:r>
            <a:endParaRPr lang="de-DE" dirty="0"/>
          </a:p>
        </p:txBody>
      </p:sp>
      <p:sp>
        <p:nvSpPr>
          <p:cNvPr id="3" name="Foliennummernplatzhalter 2"/>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
        <p:nvSpPr>
          <p:cNvPr id="5" name="Titel 4"/>
          <p:cNvSpPr>
            <a:spLocks noGrp="1"/>
          </p:cNvSpPr>
          <p:nvPr>
            <p:ph type="title"/>
          </p:nvPr>
        </p:nvSpPr>
        <p:spPr/>
        <p:txBody>
          <a:bodyPr/>
          <a:lstStyle/>
          <a:p>
            <a:r>
              <a:rPr lang="de-DE" smtClean="0"/>
              <a:t>Titelmasterformat durch Klicken bearbeiten</a:t>
            </a:r>
            <a:endParaRPr lang="en-GB" dirty="0"/>
          </a:p>
        </p:txBody>
      </p:sp>
      <p:sp>
        <p:nvSpPr>
          <p:cNvPr id="11" name="Textplatzhalter 10"/>
          <p:cNvSpPr>
            <a:spLocks noGrp="1"/>
          </p:cNvSpPr>
          <p:nvPr>
            <p:ph type="body" sz="quarter" idx="12"/>
          </p:nvPr>
        </p:nvSpPr>
        <p:spPr>
          <a:xfrm>
            <a:off x="486000" y="1591200"/>
            <a:ext cx="54828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6" name="Textplatzhalter 10"/>
          <p:cNvSpPr>
            <a:spLocks noGrp="1"/>
          </p:cNvSpPr>
          <p:nvPr>
            <p:ph type="body" sz="quarter" idx="13"/>
          </p:nvPr>
        </p:nvSpPr>
        <p:spPr>
          <a:xfrm>
            <a:off x="6224400" y="1591200"/>
            <a:ext cx="5482800" cy="43380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Tree>
    <p:extLst>
      <p:ext uri="{BB962C8B-B14F-4D97-AF65-F5344CB8AC3E}">
        <p14:creationId xmlns:p14="http://schemas.microsoft.com/office/powerpoint/2010/main" val="14889534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Textplatzhalter 1"/>
          <p:cNvSpPr>
            <a:spLocks noGrp="1"/>
          </p:cNvSpPr>
          <p:nvPr>
            <p:ph type="body" idx="11"/>
          </p:nvPr>
        </p:nvSpPr>
        <p:spPr>
          <a:xfrm>
            <a:off x="485999" y="1591200"/>
            <a:ext cx="5482800" cy="334800"/>
          </a:xfrm>
        </p:spPr>
        <p:txBody>
          <a:bodyPr/>
          <a:lstStyle>
            <a:lvl1pPr marL="0" indent="0">
              <a:buFontTx/>
              <a:buNone/>
              <a:defRPr b="1"/>
            </a:lvl1pPr>
          </a:lstStyle>
          <a:p>
            <a:pPr lvl="0"/>
            <a:r>
              <a:rPr lang="de-DE" noProof="0" smtClean="0"/>
              <a:t>Textmasterformat bearbeiten</a:t>
            </a:r>
          </a:p>
        </p:txBody>
      </p:sp>
      <p:sp>
        <p:nvSpPr>
          <p:cNvPr id="12" name="Textplatzhalter 2"/>
          <p:cNvSpPr>
            <a:spLocks noGrp="1"/>
          </p:cNvSpPr>
          <p:nvPr>
            <p:ph type="body" sz="quarter" idx="12"/>
          </p:nvPr>
        </p:nvSpPr>
        <p:spPr>
          <a:xfrm>
            <a:off x="6224399" y="1591200"/>
            <a:ext cx="5482800" cy="334800"/>
          </a:xfrm>
        </p:spPr>
        <p:txBody>
          <a:bodyPr/>
          <a:lstStyle>
            <a:lvl1pPr marL="0" indent="0">
              <a:buFontTx/>
              <a:buNone/>
              <a:defRPr b="1"/>
            </a:lvl1pPr>
          </a:lstStyle>
          <a:p>
            <a:pPr lvl="0"/>
            <a:r>
              <a:rPr lang="de-DE" noProof="0" smtClean="0"/>
              <a:t>Textmasterformat bearbeiten</a:t>
            </a:r>
          </a:p>
        </p:txBody>
      </p:sp>
      <p:sp>
        <p:nvSpPr>
          <p:cNvPr id="2" name="Titel 1"/>
          <p:cNvSpPr>
            <a:spLocks noGrp="1"/>
          </p:cNvSpPr>
          <p:nvPr>
            <p:ph type="title"/>
          </p:nvPr>
        </p:nvSpPr>
        <p:spPr/>
        <p:txBody>
          <a:bodyPr/>
          <a:lstStyle/>
          <a:p>
            <a:r>
              <a:rPr lang="de-DE" smtClean="0"/>
              <a:t>Titelmasterformat durch Klicken bearbeiten</a:t>
            </a:r>
            <a:endParaRPr lang="en-GB" dirty="0"/>
          </a:p>
        </p:txBody>
      </p:sp>
      <p:sp>
        <p:nvSpPr>
          <p:cNvPr id="3" name="Fußzeilenplatzhalter 2"/>
          <p:cNvSpPr>
            <a:spLocks noGrp="1"/>
          </p:cNvSpPr>
          <p:nvPr>
            <p:ph type="ftr" sz="quarter" idx="13"/>
          </p:nvPr>
        </p:nvSpPr>
        <p:spPr/>
        <p:txBody>
          <a:bodyPr/>
          <a:lstStyle/>
          <a:p>
            <a:pPr>
              <a:defRPr/>
            </a:pPr>
            <a:r>
              <a:rPr lang="de-DE" smtClean="0"/>
              <a:t>&gt; Vortrag &gt; Autor  •  Dokumentname &gt; Datum</a:t>
            </a:r>
            <a:endParaRPr lang="de-DE" dirty="0"/>
          </a:p>
        </p:txBody>
      </p:sp>
      <p:sp>
        <p:nvSpPr>
          <p:cNvPr id="4" name="Foliennummernplatzhalter 3"/>
          <p:cNvSpPr>
            <a:spLocks noGrp="1"/>
          </p:cNvSpPr>
          <p:nvPr>
            <p:ph type="sldNum" sz="quarter" idx="14"/>
          </p:nvPr>
        </p:nvSpPr>
        <p:spPr/>
        <p:txBody>
          <a:bodyPr/>
          <a:lstStyle/>
          <a:p>
            <a:pPr>
              <a:defRPr/>
            </a:pPr>
            <a:r>
              <a:rPr lang="de-DE" smtClean="0"/>
              <a:t>DLR.de  •  Folie </a:t>
            </a:r>
            <a:fld id="{A5AC3FBE-A647-41C9-A8C3-4435ED4FC895}" type="slidenum">
              <a:rPr lang="de-DE" smtClean="0"/>
              <a:pPr>
                <a:defRPr/>
              </a:pPr>
              <a:t>‹Nr.›</a:t>
            </a:fld>
            <a:endParaRPr lang="de-DE" dirty="0"/>
          </a:p>
        </p:txBody>
      </p:sp>
      <p:sp>
        <p:nvSpPr>
          <p:cNvPr id="7" name="Textplatzhalter 6"/>
          <p:cNvSpPr>
            <a:spLocks noGrp="1"/>
          </p:cNvSpPr>
          <p:nvPr>
            <p:ph type="body" sz="quarter" idx="15"/>
          </p:nvPr>
        </p:nvSpPr>
        <p:spPr>
          <a:xfrm>
            <a:off x="486000" y="2141999"/>
            <a:ext cx="5482800" cy="3787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1" name="Textplatzhalter 6"/>
          <p:cNvSpPr>
            <a:spLocks noGrp="1"/>
          </p:cNvSpPr>
          <p:nvPr>
            <p:ph type="body" sz="quarter" idx="16"/>
          </p:nvPr>
        </p:nvSpPr>
        <p:spPr>
          <a:xfrm>
            <a:off x="6224400" y="2142000"/>
            <a:ext cx="5482800" cy="3787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35384776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dirty="0"/>
          </a:p>
        </p:txBody>
      </p:sp>
      <p:sp>
        <p:nvSpPr>
          <p:cNvPr id="3" name="Fußzeilenplatzhalter 2"/>
          <p:cNvSpPr>
            <a:spLocks noGrp="1"/>
          </p:cNvSpPr>
          <p:nvPr>
            <p:ph type="ftr" sz="quarter" idx="10"/>
          </p:nvPr>
        </p:nvSpPr>
        <p:spPr/>
        <p:txBody>
          <a:bodyPr/>
          <a:lstStyle/>
          <a:p>
            <a:pPr>
              <a:defRPr/>
            </a:pPr>
            <a:r>
              <a:rPr lang="de-DE" smtClean="0"/>
              <a:t>&gt; Vortrag &gt; Autor  •  Dokumentname &gt; Datum</a:t>
            </a:r>
            <a:endParaRPr lang="de-DE" dirty="0"/>
          </a:p>
        </p:txBody>
      </p:sp>
      <p:sp>
        <p:nvSpPr>
          <p:cNvPr id="4" name="Foliennummernplatzhalter 3"/>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Tree>
    <p:extLst>
      <p:ext uri="{BB962C8B-B14F-4D97-AF65-F5344CB8AC3E}">
        <p14:creationId xmlns:p14="http://schemas.microsoft.com/office/powerpoint/2010/main" val="40193871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&gt; Vortrag &gt; Autor  •  Dokumentname &gt; Datum</a:t>
            </a:r>
            <a:endParaRPr lang="de-DE" dirty="0"/>
          </a:p>
        </p:txBody>
      </p:sp>
      <p:sp>
        <p:nvSpPr>
          <p:cNvPr id="3" name="Foliennummernplatzhalter 2"/>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Tree>
    <p:extLst>
      <p:ext uri="{BB962C8B-B14F-4D97-AF65-F5344CB8AC3E}">
        <p14:creationId xmlns:p14="http://schemas.microsoft.com/office/powerpoint/2010/main" val="5176835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&gt; Vortrag &gt; Autor  •  Dokumentname &gt; Datum</a:t>
            </a:r>
            <a:endParaRPr lang="de-DE" dirty="0"/>
          </a:p>
        </p:txBody>
      </p:sp>
      <p:sp>
        <p:nvSpPr>
          <p:cNvPr id="3" name="Foliennummernplatzhalter 2"/>
          <p:cNvSpPr>
            <a:spLocks noGrp="1"/>
          </p:cNvSpPr>
          <p:nvPr>
            <p:ph type="sldNum" sz="quarter" idx="11"/>
          </p:nvPr>
        </p:nvSpPr>
        <p:spPr/>
        <p:txBody>
          <a:bodyPr/>
          <a:lstStyle/>
          <a:p>
            <a:pPr>
              <a:defRPr/>
            </a:pPr>
            <a:r>
              <a:rPr lang="de-DE" smtClean="0"/>
              <a:t>DLR.de  •  Folie </a:t>
            </a:r>
            <a:fld id="{A5AC3FBE-A647-41C9-A8C3-4435ED4FC895}" type="slidenum">
              <a:rPr lang="de-DE" smtClean="0"/>
              <a:pPr>
                <a:defRPr/>
              </a:pPr>
              <a:t>‹Nr.›</a:t>
            </a:fld>
            <a:endParaRPr lang="de-DE" dirty="0"/>
          </a:p>
        </p:txBody>
      </p:sp>
    </p:spTree>
    <p:extLst>
      <p:ext uri="{BB962C8B-B14F-4D97-AF65-F5344CB8AC3E}">
        <p14:creationId xmlns:p14="http://schemas.microsoft.com/office/powerpoint/2010/main" val="12406303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fik 10" descr="Folie-03.png"/>
          <p:cNvPicPr>
            <a:picLocks noChangeAspect="1"/>
          </p:cNvPicPr>
          <p:nvPr/>
        </p:nvPicPr>
        <p:blipFill>
          <a:blip r:embed="rId11">
            <a:extLst>
              <a:ext uri="{28A0092B-C50C-407E-A947-70E740481C1C}">
                <a14:useLocalDpi xmlns:a14="http://schemas.microsoft.com/office/drawing/2010/main" val="0"/>
              </a:ext>
            </a:extLst>
          </a:blip>
          <a:srcRect t="89587"/>
          <a:stretch>
            <a:fillRect/>
          </a:stretch>
        </p:blipFill>
        <p:spPr bwMode="auto">
          <a:xfrm>
            <a:off x="1588" y="6143625"/>
            <a:ext cx="12185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485999" y="648000"/>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noProof="0" dirty="0" smtClean="0"/>
              <a:t>Mastertitelformat bearbeiten</a:t>
            </a:r>
          </a:p>
        </p:txBody>
      </p:sp>
      <p:sp>
        <p:nvSpPr>
          <p:cNvPr id="10" name="Rectangle 3"/>
          <p:cNvSpPr>
            <a:spLocks noGrp="1" noChangeArrowheads="1"/>
          </p:cNvSpPr>
          <p:nvPr>
            <p:ph type="body" idx="1"/>
          </p:nvPr>
        </p:nvSpPr>
        <p:spPr bwMode="auto">
          <a:xfrm>
            <a:off x="485999" y="1591200"/>
            <a:ext cx="11221200" cy="4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11" name="Rectangle 54"/>
          <p:cNvSpPr>
            <a:spLocks noGrp="1" noChangeArrowheads="1"/>
          </p:cNvSpPr>
          <p:nvPr>
            <p:ph type="ftr" sz="quarter" idx="3"/>
          </p:nvPr>
        </p:nvSpPr>
        <p:spPr bwMode="auto">
          <a:xfrm>
            <a:off x="1529999" y="126000"/>
            <a:ext cx="101772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latin typeface="Arial" pitchFamily="34" charset="0"/>
                <a:cs typeface="Arial" pitchFamily="34" charset="0"/>
              </a:defRPr>
            </a:lvl1pPr>
          </a:lstStyle>
          <a:p>
            <a:pPr>
              <a:defRPr/>
            </a:pPr>
            <a:r>
              <a:rPr lang="de-DE" dirty="0" smtClean="0"/>
              <a:t>&gt; Vortrag &gt; Autor  •  Dokumentname &gt; Datum</a:t>
            </a:r>
            <a:endParaRPr lang="de-DE" dirty="0"/>
          </a:p>
        </p:txBody>
      </p:sp>
      <p:sp>
        <p:nvSpPr>
          <p:cNvPr id="12" name="Rectangle 55"/>
          <p:cNvSpPr>
            <a:spLocks noGrp="1" noChangeArrowheads="1"/>
          </p:cNvSpPr>
          <p:nvPr>
            <p:ph type="sldNum" sz="quarter" idx="4"/>
          </p:nvPr>
        </p:nvSpPr>
        <p:spPr bwMode="auto">
          <a:xfrm>
            <a:off x="486000" y="126000"/>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800" kern="1200">
                <a:solidFill>
                  <a:srgbClr val="686868"/>
                </a:solidFill>
                <a:latin typeface="Arial" charset="0"/>
                <a:ea typeface="ヒラギノ角ゴ Pro W3" charset="-128"/>
                <a:cs typeface="+mn-cs"/>
              </a:defRPr>
            </a:lvl1pPr>
          </a:lstStyle>
          <a:p>
            <a:pPr>
              <a:defRPr/>
            </a:pPr>
            <a:r>
              <a:rPr dirty="0" smtClean="0"/>
              <a:t>DLR.de  </a:t>
            </a:r>
            <a:r>
              <a:rPr dirty="0"/>
              <a:t>•  Folie </a:t>
            </a:r>
            <a:fld id="{A5AC3FBE-A647-41C9-A8C3-4435ED4FC895}" type="slidenum">
              <a:rPr/>
              <a:pPr>
                <a:defRPr/>
              </a:pPr>
              <a:t>‹Nr.›</a:t>
            </a:fld>
            <a:endParaRPr dirty="0"/>
          </a:p>
        </p:txBody>
      </p:sp>
    </p:spTree>
    <p:extLst>
      <p:ext uri="{BB962C8B-B14F-4D97-AF65-F5344CB8AC3E}">
        <p14:creationId xmlns:p14="http://schemas.microsoft.com/office/powerpoint/2010/main" val="331836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 id="2147483658" r:id="rId6"/>
    <p:sldLayoutId id="2147483655" r:id="rId7"/>
    <p:sldLayoutId id="2147483656" r:id="rId8"/>
    <p:sldLayoutId id="2147483662"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p:titleStyle>
    <p:body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4979" y="1428054"/>
            <a:ext cx="10864800" cy="1173648"/>
          </a:xfrm>
        </p:spPr>
        <p:txBody>
          <a:bodyPr/>
          <a:lstStyle/>
          <a:p>
            <a:pPr algn="ctr"/>
            <a:r>
              <a:rPr lang="en-GB" sz="3600" dirty="0" smtClean="0"/>
              <a:t>MAJIS/JUICE</a:t>
            </a:r>
            <a:br>
              <a:rPr lang="en-GB" sz="3600" dirty="0" smtClean="0"/>
            </a:br>
            <a:r>
              <a:rPr lang="en-GB" sz="3600" dirty="0" smtClean="0"/>
              <a:t>DLR group activities</a:t>
            </a:r>
            <a:r>
              <a:rPr lang="de-DE" sz="3600" dirty="0"/>
              <a:t/>
            </a:r>
            <a:br>
              <a:rPr lang="de-DE" sz="3600" dirty="0"/>
            </a:br>
            <a:r>
              <a:rPr lang="de-DE" sz="3600" dirty="0"/>
              <a:t/>
            </a:r>
            <a:br>
              <a:rPr lang="de-DE" sz="3600" dirty="0"/>
            </a:br>
            <a:endParaRPr lang="en-US" sz="3600" dirty="0"/>
          </a:p>
        </p:txBody>
      </p:sp>
      <p:sp>
        <p:nvSpPr>
          <p:cNvPr id="4"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5"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a:t>
            </a:r>
            <a:endParaRPr lang="en-US" dirty="0"/>
          </a:p>
        </p:txBody>
      </p:sp>
      <p:sp>
        <p:nvSpPr>
          <p:cNvPr id="3" name="Untertitel 2"/>
          <p:cNvSpPr>
            <a:spLocks noGrp="1"/>
          </p:cNvSpPr>
          <p:nvPr>
            <p:ph type="subTitle" idx="1"/>
          </p:nvPr>
        </p:nvSpPr>
        <p:spPr>
          <a:xfrm>
            <a:off x="1633091" y="2745718"/>
            <a:ext cx="8597940" cy="3096344"/>
          </a:xfrm>
        </p:spPr>
        <p:txBody>
          <a:bodyPr/>
          <a:lstStyle/>
          <a:p>
            <a:pPr algn="r"/>
            <a:endParaRPr lang="en-US" sz="600" b="1" dirty="0" smtClean="0"/>
          </a:p>
          <a:p>
            <a:pPr algn="ctr"/>
            <a:r>
              <a:rPr lang="en-US" dirty="0" smtClean="0"/>
              <a:t>Gabriele Arnold, David Kappel, Alessandro Maturilli, Ljuba Moroz, Katherina Otto, Katrin Stephan</a:t>
            </a:r>
          </a:p>
          <a:p>
            <a:pPr algn="ctr">
              <a:lnSpc>
                <a:spcPct val="110000"/>
              </a:lnSpc>
            </a:pPr>
            <a:endParaRPr lang="de-DE" sz="2000" dirty="0" smtClean="0">
              <a:solidFill>
                <a:schemeClr val="bg2">
                  <a:lumMod val="75000"/>
                </a:schemeClr>
              </a:solidFill>
            </a:endParaRPr>
          </a:p>
          <a:p>
            <a:pPr algn="r">
              <a:lnSpc>
                <a:spcPct val="110000"/>
              </a:lnSpc>
            </a:pPr>
            <a:endParaRPr lang="de-DE" sz="1800" dirty="0" smtClean="0">
              <a:solidFill>
                <a:schemeClr val="bg2">
                  <a:lumMod val="75000"/>
                </a:schemeClr>
              </a:solidFill>
            </a:endParaRPr>
          </a:p>
          <a:p>
            <a:pPr algn="r">
              <a:lnSpc>
                <a:spcPct val="110000"/>
              </a:lnSpc>
            </a:pPr>
            <a:r>
              <a:rPr lang="en-US" sz="2000" dirty="0" smtClean="0">
                <a:solidFill>
                  <a:schemeClr val="tx1"/>
                </a:solidFill>
              </a:rPr>
              <a:t>DLR Institute for Planetary Research</a:t>
            </a:r>
          </a:p>
          <a:p>
            <a:pPr algn="r">
              <a:lnSpc>
                <a:spcPct val="110000"/>
              </a:lnSpc>
            </a:pPr>
            <a:r>
              <a:rPr lang="en-US" sz="2000" dirty="0" smtClean="0">
                <a:solidFill>
                  <a:schemeClr val="tx1"/>
                </a:solidFill>
              </a:rPr>
              <a:t>Berlin-</a:t>
            </a:r>
            <a:r>
              <a:rPr lang="en-US" sz="2000" dirty="0" err="1" smtClean="0">
                <a:solidFill>
                  <a:schemeClr val="tx1"/>
                </a:solidFill>
              </a:rPr>
              <a:t>Adlershof</a:t>
            </a:r>
            <a:r>
              <a:rPr lang="en-US" sz="2000" dirty="0" smtClean="0">
                <a:solidFill>
                  <a:schemeClr val="tx1"/>
                </a:solidFill>
              </a:rPr>
              <a:t>, Germany</a:t>
            </a:r>
          </a:p>
          <a:p>
            <a:pPr algn="r">
              <a:lnSpc>
                <a:spcPct val="110000"/>
              </a:lnSpc>
            </a:pPr>
            <a:r>
              <a:rPr lang="en-US" sz="2000" dirty="0" smtClean="0">
                <a:solidFill>
                  <a:schemeClr val="tx1"/>
                </a:solidFill>
              </a:rPr>
              <a:t>University Potsdam, Germany</a:t>
            </a:r>
          </a:p>
          <a:p>
            <a:pPr algn="r"/>
            <a:endParaRPr lang="de-DE" sz="2000" b="1"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63" y="9414"/>
            <a:ext cx="11125236"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650" y="5842062"/>
            <a:ext cx="9915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024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Laboratory work on organic solids as analogue materials at DLR’s PSL</a:t>
            </a:r>
            <a:r>
              <a:rPr lang="en-US" sz="2800" dirty="0" smtClean="0">
                <a:solidFill>
                  <a:schemeClr val="tx1">
                    <a:lumMod val="50000"/>
                    <a:lumOff val="50000"/>
                  </a:schemeClr>
                </a:solidFill>
              </a:rPr>
              <a:t> </a:t>
            </a:r>
            <a:r>
              <a:rPr lang="en-US" b="0" dirty="0" smtClean="0"/>
              <a:t>(Ljuba Moroz,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-9-</a:t>
            </a:r>
            <a:endParaRPr lang="en-US" dirty="0"/>
          </a:p>
        </p:txBody>
      </p:sp>
      <p:pic>
        <p:nvPicPr>
          <p:cNvPr id="16" name="Bild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22128" y="0"/>
            <a:ext cx="156013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Grp="1" noChangeArrowheads="1"/>
          </p:cNvSpPr>
          <p:nvPr>
            <p:ph type="body" idx="4294967295"/>
          </p:nvPr>
        </p:nvSpPr>
        <p:spPr>
          <a:xfrm>
            <a:off x="404984" y="1593590"/>
            <a:ext cx="11021195" cy="1530710"/>
          </a:xfrm>
          <a:prstGeom prst="rect">
            <a:avLst/>
          </a:prstGeom>
        </p:spPr>
        <p:txBody>
          <a:bodyPr/>
          <a:lstStyle/>
          <a:p>
            <a:pPr marL="361950" indent="-361950">
              <a:spcAft>
                <a:spcPts val="600"/>
              </a:spcAft>
              <a:buFont typeface="Wingdings" panose="05000000000000000000" pitchFamily="2" charset="2"/>
              <a:buChar char="Ø"/>
            </a:pPr>
            <a:r>
              <a:rPr lang="en-US" altLang="de-DE" dirty="0" smtClean="0">
                <a:latin typeface="+mn-lt"/>
              </a:rPr>
              <a:t>Extensive studies of various natural solid </a:t>
            </a:r>
            <a:r>
              <a:rPr lang="en-US" altLang="de-DE" dirty="0" err="1" smtClean="0">
                <a:latin typeface="+mn-lt"/>
              </a:rPr>
              <a:t>bitumens</a:t>
            </a:r>
            <a:r>
              <a:rPr lang="en-US" altLang="de-DE" dirty="0" smtClean="0">
                <a:latin typeface="+mn-lt"/>
              </a:rPr>
              <a:t> – including their spectral reflectance measurements and the studies of particle size effects (Moroz et al., 1998, and unpublished data). </a:t>
            </a:r>
          </a:p>
          <a:p>
            <a:pPr marL="361950" indent="-361950">
              <a:spcAft>
                <a:spcPts val="600"/>
              </a:spcAft>
              <a:buFont typeface="Wingdings" panose="05000000000000000000" pitchFamily="2" charset="2"/>
              <a:buChar char="Ø"/>
            </a:pPr>
            <a:r>
              <a:rPr lang="en-US" altLang="de-DE" dirty="0" smtClean="0">
                <a:latin typeface="+mn-lt"/>
              </a:rPr>
              <a:t>Temperature effects - reflectance measurements of </a:t>
            </a:r>
            <a:r>
              <a:rPr lang="en-US" altLang="de-DE" dirty="0" err="1" smtClean="0">
                <a:latin typeface="+mn-lt"/>
              </a:rPr>
              <a:t>bitumens</a:t>
            </a:r>
            <a:r>
              <a:rPr lang="en-US" altLang="de-DE" dirty="0" smtClean="0">
                <a:latin typeface="+mn-lt"/>
              </a:rPr>
              <a:t> at T down to 40 K (Moroz et al., 2004).</a:t>
            </a:r>
          </a:p>
          <a:p>
            <a:pPr marL="361950" indent="-361950">
              <a:spcAft>
                <a:spcPts val="600"/>
              </a:spcAft>
              <a:buFont typeface="Wingdings" panose="05000000000000000000" pitchFamily="2" charset="2"/>
              <a:buChar char="Ø"/>
            </a:pPr>
            <a:r>
              <a:rPr lang="en-US" altLang="de-DE" dirty="0" smtClean="0">
                <a:latin typeface="+mn-lt"/>
              </a:rPr>
              <a:t>Optical constants of </a:t>
            </a:r>
            <a:r>
              <a:rPr lang="en-US" altLang="de-DE" dirty="0" err="1" smtClean="0">
                <a:latin typeface="+mn-lt"/>
              </a:rPr>
              <a:t>bitumens</a:t>
            </a:r>
            <a:r>
              <a:rPr lang="en-US" altLang="de-DE" dirty="0" smtClean="0">
                <a:latin typeface="+mn-lt"/>
              </a:rPr>
              <a:t> from 1 to 16 µm (IR </a:t>
            </a:r>
            <a:r>
              <a:rPr lang="en-US" altLang="de-DE" dirty="0" err="1" smtClean="0">
                <a:latin typeface="+mn-lt"/>
              </a:rPr>
              <a:t>ellipsometry</a:t>
            </a:r>
            <a:r>
              <a:rPr lang="en-US" altLang="de-DE" dirty="0" smtClean="0">
                <a:latin typeface="+mn-lt"/>
              </a:rPr>
              <a:t> – work in progress).</a:t>
            </a:r>
            <a:endParaRPr lang="ru-RU" altLang="de-DE" dirty="0" smtClean="0">
              <a:latin typeface="+mn-lt"/>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3415311772"/>
              </p:ext>
            </p:extLst>
          </p:nvPr>
        </p:nvGraphicFramePr>
        <p:xfrm>
          <a:off x="569155" y="3200400"/>
          <a:ext cx="5132388" cy="3341688"/>
        </p:xfrm>
        <a:graphic>
          <a:graphicData uri="http://schemas.openxmlformats.org/presentationml/2006/ole">
            <mc:AlternateContent xmlns:mc="http://schemas.openxmlformats.org/markup-compatibility/2006">
              <mc:Choice xmlns:v="urn:schemas-microsoft-com:vml" Requires="v">
                <p:oleObj spid="_x0000_s24632" name="Graph" r:id="rId5" imgW="3261970" imgH="2126894" progId="Origin50.Graph">
                  <p:embed/>
                </p:oleObj>
              </mc:Choice>
              <mc:Fallback>
                <p:oleObj name="Graph" r:id="rId5" imgW="3261970" imgH="2126894" progId="Origin50.Graph">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l="5519" t="6770" r="5519" b="8463"/>
                      <a:stretch>
                        <a:fillRect/>
                      </a:stretch>
                    </p:blipFill>
                    <p:spPr bwMode="auto">
                      <a:xfrm>
                        <a:off x="569155" y="3200400"/>
                        <a:ext cx="5132388"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8"/>
          <p:cNvSpPr>
            <a:spLocks noChangeArrowheads="1"/>
          </p:cNvSpPr>
          <p:nvPr/>
        </p:nvSpPr>
        <p:spPr bwMode="auto">
          <a:xfrm>
            <a:off x="6212023" y="3048000"/>
            <a:ext cx="4890120" cy="293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Frutiger 45 Light" pitchFamily="34" charset="0"/>
              </a:defRPr>
            </a:lvl1pPr>
            <a:lvl2pPr marL="742950" indent="-285750">
              <a:defRPr sz="2400">
                <a:solidFill>
                  <a:schemeClr val="tx1"/>
                </a:solidFill>
                <a:latin typeface="Frutiger 45 Light" pitchFamily="34" charset="0"/>
              </a:defRPr>
            </a:lvl2pPr>
            <a:lvl3pPr marL="1143000" indent="-228600">
              <a:defRPr sz="2400">
                <a:solidFill>
                  <a:schemeClr val="tx1"/>
                </a:solidFill>
                <a:latin typeface="Frutiger 45 Light" pitchFamily="34" charset="0"/>
              </a:defRPr>
            </a:lvl3pPr>
            <a:lvl4pPr marL="1600200" indent="-228600">
              <a:defRPr sz="2400">
                <a:solidFill>
                  <a:schemeClr val="tx1"/>
                </a:solidFill>
                <a:latin typeface="Frutiger 45 Light" pitchFamily="34" charset="0"/>
              </a:defRPr>
            </a:lvl4pPr>
            <a:lvl5pPr marL="2057400" indent="-228600">
              <a:defRPr sz="2400">
                <a:solidFill>
                  <a:schemeClr val="tx1"/>
                </a:solidFill>
                <a:latin typeface="Frutiger 45 Light" pitchFamily="34" charset="0"/>
              </a:defRPr>
            </a:lvl5pPr>
            <a:lvl6pPr marL="2514600" indent="-228600" eaLnBrk="0" fontAlgn="base" hangingPunct="0">
              <a:spcBef>
                <a:spcPct val="0"/>
              </a:spcBef>
              <a:spcAft>
                <a:spcPct val="0"/>
              </a:spcAft>
              <a:defRPr sz="2400">
                <a:solidFill>
                  <a:schemeClr val="tx1"/>
                </a:solidFill>
                <a:latin typeface="Frutiger 45 Light" pitchFamily="34" charset="0"/>
              </a:defRPr>
            </a:lvl6pPr>
            <a:lvl7pPr marL="2971800" indent="-228600" eaLnBrk="0" fontAlgn="base" hangingPunct="0">
              <a:spcBef>
                <a:spcPct val="0"/>
              </a:spcBef>
              <a:spcAft>
                <a:spcPct val="0"/>
              </a:spcAft>
              <a:defRPr sz="2400">
                <a:solidFill>
                  <a:schemeClr val="tx1"/>
                </a:solidFill>
                <a:latin typeface="Frutiger 45 Light" pitchFamily="34" charset="0"/>
              </a:defRPr>
            </a:lvl7pPr>
            <a:lvl8pPr marL="3429000" indent="-228600" eaLnBrk="0" fontAlgn="base" hangingPunct="0">
              <a:spcBef>
                <a:spcPct val="0"/>
              </a:spcBef>
              <a:spcAft>
                <a:spcPct val="0"/>
              </a:spcAft>
              <a:defRPr sz="2400">
                <a:solidFill>
                  <a:schemeClr val="tx1"/>
                </a:solidFill>
                <a:latin typeface="Frutiger 45 Light" pitchFamily="34" charset="0"/>
              </a:defRPr>
            </a:lvl8pPr>
            <a:lvl9pPr marL="3886200" indent="-228600" eaLnBrk="0" fontAlgn="base" hangingPunct="0">
              <a:spcBef>
                <a:spcPct val="0"/>
              </a:spcBef>
              <a:spcAft>
                <a:spcPct val="0"/>
              </a:spcAft>
              <a:defRPr sz="2400">
                <a:solidFill>
                  <a:schemeClr val="tx1"/>
                </a:solidFill>
                <a:latin typeface="Frutiger 45 Light" pitchFamily="34" charset="0"/>
              </a:defRPr>
            </a:lvl9pPr>
          </a:lstStyle>
          <a:p>
            <a:pPr>
              <a:spcBef>
                <a:spcPct val="20000"/>
              </a:spcBef>
              <a:buFont typeface="Marlett" pitchFamily="2" charset="2"/>
              <a:buNone/>
            </a:pPr>
            <a:endParaRPr lang="en-US" altLang="de-DE" sz="1600" dirty="0"/>
          </a:p>
          <a:p>
            <a:pPr>
              <a:spcBef>
                <a:spcPct val="20000"/>
              </a:spcBef>
              <a:spcAft>
                <a:spcPts val="600"/>
              </a:spcAft>
              <a:buFont typeface="Wingdings" panose="05000000000000000000" pitchFamily="2" charset="2"/>
              <a:buChar char="Ø"/>
            </a:pPr>
            <a:r>
              <a:rPr lang="en-US" altLang="de-DE" sz="1800" dirty="0">
                <a:latin typeface="+mj-lt"/>
              </a:rPr>
              <a:t>Ion-irradiation experiments on </a:t>
            </a:r>
            <a:r>
              <a:rPr lang="en-US" altLang="de-DE" sz="1800" dirty="0" err="1">
                <a:latin typeface="+mj-lt"/>
              </a:rPr>
              <a:t>asphaltite</a:t>
            </a:r>
            <a:r>
              <a:rPr lang="en-US" altLang="de-DE" sz="1800" dirty="0">
                <a:latin typeface="+mj-lt"/>
              </a:rPr>
              <a:t> and </a:t>
            </a:r>
            <a:r>
              <a:rPr lang="en-US" altLang="de-DE" sz="1800" dirty="0" err="1">
                <a:latin typeface="+mj-lt"/>
              </a:rPr>
              <a:t>kerite</a:t>
            </a:r>
            <a:r>
              <a:rPr lang="en-US" altLang="de-DE" sz="1800" dirty="0">
                <a:latin typeface="+mj-lt"/>
              </a:rPr>
              <a:t> accompanied by spectral reflectance measurements after each irradiation step (Moroz et al., 2004</a:t>
            </a:r>
            <a:r>
              <a:rPr lang="en-US" altLang="de-DE" sz="1800" dirty="0" smtClean="0">
                <a:latin typeface="+mj-lt"/>
              </a:rPr>
              <a:t>).</a:t>
            </a:r>
          </a:p>
          <a:p>
            <a:pPr>
              <a:spcBef>
                <a:spcPct val="20000"/>
              </a:spcBef>
              <a:spcAft>
                <a:spcPts val="600"/>
              </a:spcAft>
              <a:buFont typeface="Wingdings" panose="05000000000000000000" pitchFamily="2" charset="2"/>
              <a:buChar char="Ø"/>
            </a:pPr>
            <a:endParaRPr lang="en-US" altLang="de-DE" sz="1400" dirty="0">
              <a:latin typeface="+mj-lt"/>
            </a:endParaRPr>
          </a:p>
          <a:p>
            <a:pPr>
              <a:spcBef>
                <a:spcPct val="20000"/>
              </a:spcBef>
              <a:spcAft>
                <a:spcPts val="600"/>
              </a:spcAft>
              <a:buFont typeface="Wingdings" panose="05000000000000000000" pitchFamily="2" charset="2"/>
              <a:buChar char="Ø"/>
            </a:pPr>
            <a:r>
              <a:rPr lang="en-US" altLang="de-DE" sz="1800" dirty="0">
                <a:latin typeface="+mj-lt"/>
              </a:rPr>
              <a:t>Ion-irradiation experiments on </a:t>
            </a:r>
            <a:r>
              <a:rPr lang="en-US" altLang="de-DE" sz="1800" dirty="0" err="1">
                <a:latin typeface="+mj-lt"/>
              </a:rPr>
              <a:t>asphaltite</a:t>
            </a:r>
            <a:r>
              <a:rPr lang="en-US" altLang="de-DE" sz="1800" dirty="0">
                <a:latin typeface="+mj-lt"/>
              </a:rPr>
              <a:t>-water ice mixtures accompanied by spectral measurements at T down to 16 K (</a:t>
            </a:r>
            <a:r>
              <a:rPr lang="en-US" altLang="de-DE" sz="1800" dirty="0" err="1">
                <a:latin typeface="+mj-lt"/>
              </a:rPr>
              <a:t>Strazzullla</a:t>
            </a:r>
            <a:r>
              <a:rPr lang="en-US" altLang="de-DE" sz="1800" dirty="0">
                <a:latin typeface="+mj-lt"/>
              </a:rPr>
              <a:t> and Moroz, 2005).</a:t>
            </a:r>
          </a:p>
        </p:txBody>
      </p:sp>
    </p:spTree>
    <p:extLst>
      <p:ext uri="{BB962C8B-B14F-4D97-AF65-F5344CB8AC3E}">
        <p14:creationId xmlns:p14="http://schemas.microsoft.com/office/powerpoint/2010/main" val="295102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Laboratory work on organic solids as analogue materials at DLR’s PSL</a:t>
            </a:r>
            <a:r>
              <a:rPr lang="en-US" sz="2800" dirty="0" smtClean="0">
                <a:solidFill>
                  <a:schemeClr val="tx1">
                    <a:lumMod val="50000"/>
                    <a:lumOff val="50000"/>
                  </a:schemeClr>
                </a:solidFill>
              </a:rPr>
              <a:t> </a:t>
            </a:r>
            <a:r>
              <a:rPr lang="en-US" b="0" dirty="0" smtClean="0"/>
              <a:t>(Ljuba Moroz,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-11-</a:t>
            </a:r>
            <a:endParaRPr lang="en-US" dirty="0"/>
          </a:p>
        </p:txBody>
      </p:sp>
      <p:pic>
        <p:nvPicPr>
          <p:cNvPr id="16" name="Bild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22128" y="0"/>
            <a:ext cx="156013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kt 2"/>
          <p:cNvGraphicFramePr>
            <a:graphicFrameLocks noChangeAspect="1"/>
          </p:cNvGraphicFramePr>
          <p:nvPr>
            <p:extLst>
              <p:ext uri="{D42A27DB-BD31-4B8C-83A1-F6EECF244321}">
                <p14:modId xmlns:p14="http://schemas.microsoft.com/office/powerpoint/2010/main" val="2602005778"/>
              </p:ext>
            </p:extLst>
          </p:nvPr>
        </p:nvGraphicFramePr>
        <p:xfrm>
          <a:off x="1026054" y="3213063"/>
          <a:ext cx="4891513" cy="3565103"/>
        </p:xfrm>
        <a:graphic>
          <a:graphicData uri="http://schemas.openxmlformats.org/presentationml/2006/ole">
            <mc:AlternateContent xmlns:mc="http://schemas.openxmlformats.org/markup-compatibility/2006">
              <mc:Choice xmlns:v="urn:schemas-microsoft-com:vml" Requires="v">
                <p:oleObj spid="_x0000_s25655" name="Graph" r:id="rId5" imgW="3753917" imgH="2834640" progId="Origin50.Graph">
                  <p:embed/>
                </p:oleObj>
              </mc:Choice>
              <mc:Fallback>
                <p:oleObj name="Graph" r:id="rId5" imgW="3753917" imgH="2834640"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l="4794" t="6352" r="4794" b="6352"/>
                      <a:stretch>
                        <a:fillRect/>
                      </a:stretch>
                    </p:blipFill>
                    <p:spPr bwMode="auto">
                      <a:xfrm>
                        <a:off x="1026054" y="3213063"/>
                        <a:ext cx="4891513" cy="3565103"/>
                      </a:xfrm>
                      <a:prstGeom prst="rect">
                        <a:avLst/>
                      </a:prstGeom>
                      <a:noFill/>
                      <a:ln>
                        <a:noFill/>
                      </a:ln>
                      <a:effectLst/>
                    </p:spPr>
                  </p:pic>
                </p:oleObj>
              </mc:Fallback>
            </mc:AlternateContent>
          </a:graphicData>
        </a:graphic>
      </p:graphicFrame>
      <p:sp>
        <p:nvSpPr>
          <p:cNvPr id="10" name="Rectangle 2"/>
          <p:cNvSpPr txBox="1">
            <a:spLocks noChangeArrowheads="1"/>
          </p:cNvSpPr>
          <p:nvPr/>
        </p:nvSpPr>
        <p:spPr bwMode="auto">
          <a:xfrm>
            <a:off x="8335682" y="3069754"/>
            <a:ext cx="1332148" cy="914400"/>
          </a:xfrm>
          <a:prstGeom prst="rect">
            <a:avLst/>
          </a:prstGeom>
          <a:noFill/>
          <a:ln w="9525">
            <a:noFill/>
            <a:miter lim="800000"/>
            <a:headEnd/>
            <a:tailEnd/>
          </a:ln>
          <a:effectLst/>
        </p:spPr>
        <p:txBody>
          <a:bodyPr anchor="ctr"/>
          <a:lstStyle/>
          <a:p>
            <a:pPr>
              <a:defRPr/>
            </a:pPr>
            <a:r>
              <a:rPr lang="en-US" sz="2400" b="1" kern="0" dirty="0">
                <a:solidFill>
                  <a:schemeClr val="tx2"/>
                </a:solidFill>
                <a:latin typeface="+mj-lt"/>
                <a:ea typeface="+mj-ea"/>
                <a:cs typeface="+mj-cs"/>
              </a:rPr>
              <a:t>Outlook </a:t>
            </a:r>
            <a:endParaRPr lang="ru-RU" sz="2400" b="1" kern="0" dirty="0">
              <a:solidFill>
                <a:schemeClr val="tx2"/>
              </a:solidFill>
              <a:latin typeface="+mj-lt"/>
              <a:ea typeface="+mj-ea"/>
              <a:cs typeface="+mj-cs"/>
            </a:endParaRPr>
          </a:p>
        </p:txBody>
      </p:sp>
      <p:sp>
        <p:nvSpPr>
          <p:cNvPr id="12" name="Rectangle 8"/>
          <p:cNvSpPr>
            <a:spLocks noChangeArrowheads="1"/>
          </p:cNvSpPr>
          <p:nvPr/>
        </p:nvSpPr>
        <p:spPr bwMode="auto">
          <a:xfrm>
            <a:off x="6061583" y="3465798"/>
            <a:ext cx="5880347" cy="27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Frutiger 45 Light" pitchFamily="34" charset="0"/>
              </a:defRPr>
            </a:lvl1pPr>
            <a:lvl2pPr marL="742950" indent="-285750">
              <a:defRPr sz="2400">
                <a:solidFill>
                  <a:schemeClr val="tx1"/>
                </a:solidFill>
                <a:latin typeface="Frutiger 45 Light" pitchFamily="34" charset="0"/>
              </a:defRPr>
            </a:lvl2pPr>
            <a:lvl3pPr marL="1143000" indent="-228600">
              <a:defRPr sz="2400">
                <a:solidFill>
                  <a:schemeClr val="tx1"/>
                </a:solidFill>
                <a:latin typeface="Frutiger 45 Light" pitchFamily="34" charset="0"/>
              </a:defRPr>
            </a:lvl3pPr>
            <a:lvl4pPr marL="1600200" indent="-228600">
              <a:defRPr sz="2400">
                <a:solidFill>
                  <a:schemeClr val="tx1"/>
                </a:solidFill>
                <a:latin typeface="Frutiger 45 Light" pitchFamily="34" charset="0"/>
              </a:defRPr>
            </a:lvl4pPr>
            <a:lvl5pPr marL="2057400" indent="-228600">
              <a:defRPr sz="2400">
                <a:solidFill>
                  <a:schemeClr val="tx1"/>
                </a:solidFill>
                <a:latin typeface="Frutiger 45 Light" pitchFamily="34" charset="0"/>
              </a:defRPr>
            </a:lvl5pPr>
            <a:lvl6pPr marL="2514600" indent="-228600" eaLnBrk="0" fontAlgn="base" hangingPunct="0">
              <a:spcBef>
                <a:spcPct val="0"/>
              </a:spcBef>
              <a:spcAft>
                <a:spcPct val="0"/>
              </a:spcAft>
              <a:defRPr sz="2400">
                <a:solidFill>
                  <a:schemeClr val="tx1"/>
                </a:solidFill>
                <a:latin typeface="Frutiger 45 Light" pitchFamily="34" charset="0"/>
              </a:defRPr>
            </a:lvl6pPr>
            <a:lvl7pPr marL="2971800" indent="-228600" eaLnBrk="0" fontAlgn="base" hangingPunct="0">
              <a:spcBef>
                <a:spcPct val="0"/>
              </a:spcBef>
              <a:spcAft>
                <a:spcPct val="0"/>
              </a:spcAft>
              <a:defRPr sz="2400">
                <a:solidFill>
                  <a:schemeClr val="tx1"/>
                </a:solidFill>
                <a:latin typeface="Frutiger 45 Light" pitchFamily="34" charset="0"/>
              </a:defRPr>
            </a:lvl7pPr>
            <a:lvl8pPr marL="3429000" indent="-228600" eaLnBrk="0" fontAlgn="base" hangingPunct="0">
              <a:spcBef>
                <a:spcPct val="0"/>
              </a:spcBef>
              <a:spcAft>
                <a:spcPct val="0"/>
              </a:spcAft>
              <a:defRPr sz="2400">
                <a:solidFill>
                  <a:schemeClr val="tx1"/>
                </a:solidFill>
                <a:latin typeface="Frutiger 45 Light" pitchFamily="34" charset="0"/>
              </a:defRPr>
            </a:lvl8pPr>
            <a:lvl9pPr marL="3886200" indent="-228600" eaLnBrk="0" fontAlgn="base" hangingPunct="0">
              <a:spcBef>
                <a:spcPct val="0"/>
              </a:spcBef>
              <a:spcAft>
                <a:spcPct val="0"/>
              </a:spcAft>
              <a:defRPr sz="2400">
                <a:solidFill>
                  <a:schemeClr val="tx1"/>
                </a:solidFill>
                <a:latin typeface="Frutiger 45 Light" pitchFamily="34" charset="0"/>
              </a:defRPr>
            </a:lvl9pPr>
          </a:lstStyle>
          <a:p>
            <a:pPr>
              <a:spcBef>
                <a:spcPct val="20000"/>
              </a:spcBef>
              <a:buFont typeface="Marlett" pitchFamily="2" charset="2"/>
              <a:buNone/>
            </a:pPr>
            <a:endParaRPr lang="en-US" altLang="de-DE" sz="1600" dirty="0"/>
          </a:p>
          <a:p>
            <a:pPr>
              <a:spcBef>
                <a:spcPct val="20000"/>
              </a:spcBef>
              <a:spcAft>
                <a:spcPts val="600"/>
              </a:spcAft>
              <a:buFont typeface="Wingdings" panose="05000000000000000000" pitchFamily="2" charset="2"/>
              <a:buChar char="Ø"/>
            </a:pPr>
            <a:r>
              <a:rPr lang="en-US" altLang="de-DE" sz="1800" dirty="0">
                <a:latin typeface="+mj-lt"/>
              </a:rPr>
              <a:t>To support the development of the MAJIS instrument and the analysis of its future data we will re-analyze the available reflectance data with a focus at the potential relevance to the Jovian satellites’ surface </a:t>
            </a:r>
            <a:r>
              <a:rPr lang="en-US" altLang="de-DE" sz="1800" dirty="0" smtClean="0">
                <a:latin typeface="+mj-lt"/>
              </a:rPr>
              <a:t>composition. </a:t>
            </a:r>
            <a:endParaRPr lang="en-US" altLang="de-DE" sz="1800" dirty="0">
              <a:latin typeface="+mj-lt"/>
            </a:endParaRPr>
          </a:p>
          <a:p>
            <a:pPr>
              <a:spcBef>
                <a:spcPct val="20000"/>
              </a:spcBef>
              <a:spcAft>
                <a:spcPts val="600"/>
              </a:spcAft>
              <a:buFont typeface="Wingdings" panose="05000000000000000000" pitchFamily="2" charset="2"/>
              <a:buChar char="Ø"/>
            </a:pPr>
            <a:r>
              <a:rPr lang="en-US" altLang="de-DE" sz="1800" dirty="0">
                <a:latin typeface="+mj-lt"/>
              </a:rPr>
              <a:t>Dedicated spectral studies of plausible organic materials (</a:t>
            </a:r>
            <a:r>
              <a:rPr lang="en-US" altLang="de-DE" sz="1800" dirty="0" err="1">
                <a:latin typeface="+mj-lt"/>
              </a:rPr>
              <a:t>tholin</a:t>
            </a:r>
            <a:r>
              <a:rPr lang="en-US" altLang="de-DE" sz="1800" dirty="0">
                <a:latin typeface="+mj-lt"/>
              </a:rPr>
              <a:t>, carbon, graphite, solid hydrocarbons and organic acids) at various grain sizes are planned. </a:t>
            </a:r>
            <a:endParaRPr lang="ru-RU" altLang="de-DE" sz="1800" dirty="0">
              <a:latin typeface="+mj-lt"/>
            </a:endParaRPr>
          </a:p>
        </p:txBody>
      </p:sp>
      <p:sp>
        <p:nvSpPr>
          <p:cNvPr id="13" name="Rectangle 5"/>
          <p:cNvSpPr>
            <a:spLocks noGrp="1" noChangeArrowheads="1"/>
          </p:cNvSpPr>
          <p:nvPr>
            <p:ph type="body" idx="4294967295"/>
          </p:nvPr>
        </p:nvSpPr>
        <p:spPr>
          <a:xfrm>
            <a:off x="408955" y="1557586"/>
            <a:ext cx="10693188" cy="1755118"/>
          </a:xfrm>
          <a:prstGeom prst="rect">
            <a:avLst/>
          </a:prstGeom>
        </p:spPr>
        <p:txBody>
          <a:bodyPr/>
          <a:lstStyle/>
          <a:p>
            <a:pPr marL="361950" indent="-361950">
              <a:spcAft>
                <a:spcPts val="600"/>
              </a:spcAft>
              <a:buFont typeface="Wingdings" panose="05000000000000000000" pitchFamily="2" charset="2"/>
              <a:buChar char="Ø"/>
            </a:pPr>
            <a:r>
              <a:rPr lang="en-US" altLang="de-DE" dirty="0" smtClean="0">
                <a:latin typeface="+mj-lt"/>
              </a:rPr>
              <a:t>Spectral reflectance measurements of bitumen-montmorillonite mixtures (0.5-16 µm) (unpublished). </a:t>
            </a:r>
          </a:p>
          <a:p>
            <a:pPr marL="361950" indent="-361950">
              <a:spcAft>
                <a:spcPts val="600"/>
              </a:spcAft>
              <a:buFont typeface="Wingdings" panose="05000000000000000000" pitchFamily="2" charset="2"/>
              <a:buChar char="Ø"/>
            </a:pPr>
            <a:r>
              <a:rPr lang="en-US" altLang="de-DE" dirty="0" smtClean="0">
                <a:latin typeface="+mj-lt"/>
              </a:rPr>
              <a:t>Spectral reflectance measurements (0.25-16 µm) of intimate mixtures of </a:t>
            </a:r>
            <a:r>
              <a:rPr lang="en-US" altLang="de-DE" dirty="0" err="1" smtClean="0">
                <a:latin typeface="+mj-lt"/>
              </a:rPr>
              <a:t>kerite</a:t>
            </a:r>
            <a:r>
              <a:rPr lang="en-US" altLang="de-DE" dirty="0" smtClean="0">
                <a:latin typeface="+mj-lt"/>
              </a:rPr>
              <a:t> with Fe-sulfides as darkening agents (Moroz et al., EPSC 2017; work in progress).</a:t>
            </a:r>
          </a:p>
          <a:p>
            <a:pPr marL="361950" indent="-361950">
              <a:spcAft>
                <a:spcPts val="600"/>
              </a:spcAft>
              <a:buFont typeface="Wingdings" panose="05000000000000000000" pitchFamily="2" charset="2"/>
              <a:buChar char="Ø"/>
            </a:pPr>
            <a:r>
              <a:rPr lang="en-US" altLang="de-DE" dirty="0" smtClean="0">
                <a:latin typeface="+mj-lt"/>
              </a:rPr>
              <a:t>Reflectance spectra (0.25-16 µm) of numerous solid organic acids and their mixtures with a Fe-sulfide (Meißner et al., EPSC 2018; work in progress).</a:t>
            </a:r>
          </a:p>
          <a:p>
            <a:endParaRPr lang="ru-RU" altLang="de-DE" sz="1600" dirty="0" smtClean="0"/>
          </a:p>
        </p:txBody>
      </p:sp>
    </p:spTree>
    <p:extLst>
      <p:ext uri="{BB962C8B-B14F-4D97-AF65-F5344CB8AC3E}">
        <p14:creationId xmlns:p14="http://schemas.microsoft.com/office/powerpoint/2010/main" val="264039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Retrieval of physical/compositional surface properties (spectrophotometric modeling</a:t>
            </a:r>
            <a:r>
              <a:rPr lang="en-US" sz="2800" dirty="0" smtClean="0"/>
              <a:t>)</a:t>
            </a:r>
            <a:r>
              <a:rPr lang="en-US" sz="2800" dirty="0" smtClean="0">
                <a:solidFill>
                  <a:schemeClr val="tx1">
                    <a:lumMod val="50000"/>
                    <a:lumOff val="50000"/>
                  </a:schemeClr>
                </a:solidFill>
              </a:rPr>
              <a:t> </a:t>
            </a:r>
            <a:r>
              <a:rPr lang="en-US" b="0" dirty="0" smtClean="0"/>
              <a:t>(David Kappel,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-12-</a:t>
            </a:r>
            <a:endParaRPr lang="en-US" dirty="0"/>
          </a:p>
        </p:txBody>
      </p:sp>
      <p:sp>
        <p:nvSpPr>
          <p:cNvPr id="14" name="Rectangle 5"/>
          <p:cNvSpPr>
            <a:spLocks noGrp="1" noChangeArrowheads="1"/>
          </p:cNvSpPr>
          <p:nvPr>
            <p:ph type="body" idx="4294967295"/>
          </p:nvPr>
        </p:nvSpPr>
        <p:spPr>
          <a:xfrm>
            <a:off x="517525" y="1629594"/>
            <a:ext cx="10693400" cy="4824536"/>
          </a:xfrm>
          <a:prstGeom prst="rect">
            <a:avLst/>
          </a:prstGeom>
        </p:spPr>
        <p:txBody>
          <a:bodyPr/>
          <a:lstStyle/>
          <a:p>
            <a:pPr marL="361950" indent="-361950">
              <a:spcAft>
                <a:spcPts val="600"/>
              </a:spcAft>
              <a:buFont typeface="Wingdings" panose="05000000000000000000" pitchFamily="2" charset="2"/>
              <a:buChar char="Ø"/>
            </a:pPr>
            <a:r>
              <a:rPr lang="en-US" spc="-1" dirty="0" smtClean="0">
                <a:solidFill>
                  <a:srgbClr val="000000"/>
                </a:solidFill>
                <a:uFill>
                  <a:solidFill>
                    <a:srgbClr val="FFFFFF"/>
                  </a:solidFill>
                </a:uFill>
                <a:latin typeface="+mj-lt"/>
              </a:rPr>
              <a:t>Retrieve physical/compositional surface properties by comparing measured to simulated spectra</a:t>
            </a:r>
            <a:r>
              <a:rPr lang="en-US" altLang="de-DE" dirty="0" smtClean="0">
                <a:latin typeface="+mj-lt"/>
              </a:rPr>
              <a:t>. </a:t>
            </a:r>
          </a:p>
          <a:p>
            <a:pPr marL="361950" indent="-361950">
              <a:spcAft>
                <a:spcPts val="600"/>
              </a:spcAft>
              <a:buFont typeface="Wingdings" panose="05000000000000000000" pitchFamily="2" charset="2"/>
              <a:buChar char="Ø"/>
            </a:pPr>
            <a:r>
              <a:rPr lang="en-US" spc="-1" dirty="0" smtClean="0">
                <a:solidFill>
                  <a:schemeClr val="bg1">
                    <a:lumMod val="50000"/>
                  </a:schemeClr>
                </a:solidFill>
                <a:uFill>
                  <a:solidFill>
                    <a:srgbClr val="FFFFFF"/>
                  </a:solidFill>
                </a:uFill>
                <a:latin typeface="+mj-lt"/>
              </a:rPr>
              <a:t>Simulated spectrum depends on given parameter set. Vary parameters to improve fit. Interpret parameters of best fit as physical state of surface that led to measured spectrum.</a:t>
            </a:r>
            <a:endParaRPr lang="en-US" sz="2400" spc="-1" dirty="0" smtClean="0">
              <a:solidFill>
                <a:schemeClr val="bg1">
                  <a:lumMod val="50000"/>
                </a:schemeClr>
              </a:solidFill>
              <a:uFill>
                <a:solidFill>
                  <a:srgbClr val="FFFFFF"/>
                </a:solidFill>
              </a:uFill>
              <a:latin typeface="+mj-lt"/>
            </a:endParaRPr>
          </a:p>
          <a:p>
            <a:pPr marL="361950" indent="-361950">
              <a:spcAft>
                <a:spcPts val="600"/>
              </a:spcAft>
              <a:buFont typeface="Wingdings" panose="05000000000000000000" pitchFamily="2" charset="2"/>
              <a:buChar char="Ø"/>
            </a:pPr>
            <a:r>
              <a:rPr lang="en-US" spc="-1" dirty="0" smtClean="0">
                <a:solidFill>
                  <a:schemeClr val="bg1">
                    <a:lumMod val="50000"/>
                  </a:schemeClr>
                </a:solidFill>
                <a:uFill>
                  <a:solidFill>
                    <a:srgbClr val="FFFFFF"/>
                  </a:solidFill>
                </a:uFill>
                <a:latin typeface="+mj-lt"/>
              </a:rPr>
              <a:t>Estimate reliability of retrieved parameters by investigating </a:t>
            </a:r>
            <a:r>
              <a:rPr lang="en-US" b="1" spc="-1" dirty="0" smtClean="0">
                <a:solidFill>
                  <a:schemeClr val="bg1">
                    <a:lumMod val="50000"/>
                  </a:schemeClr>
                </a:solidFill>
                <a:uFill>
                  <a:solidFill>
                    <a:srgbClr val="FFFFFF"/>
                  </a:solidFill>
                </a:uFill>
                <a:latin typeface="+mj-lt"/>
              </a:rPr>
              <a:t>sensibility</a:t>
            </a:r>
            <a:r>
              <a:rPr lang="en-US" spc="-1" dirty="0" smtClean="0">
                <a:solidFill>
                  <a:schemeClr val="bg1">
                    <a:lumMod val="50000"/>
                  </a:schemeClr>
                </a:solidFill>
                <a:uFill>
                  <a:solidFill>
                    <a:srgbClr val="FFFFFF"/>
                  </a:solidFill>
                </a:uFill>
                <a:latin typeface="+mj-lt"/>
              </a:rPr>
              <a:t> of simulations to parameter perturbations, and degree of </a:t>
            </a:r>
            <a:r>
              <a:rPr lang="en-US" b="1" spc="-1" dirty="0" smtClean="0">
                <a:solidFill>
                  <a:schemeClr val="bg1">
                    <a:lumMod val="50000"/>
                  </a:schemeClr>
                </a:solidFill>
                <a:uFill>
                  <a:solidFill>
                    <a:srgbClr val="FFFFFF"/>
                  </a:solidFill>
                </a:uFill>
                <a:latin typeface="+mj-lt"/>
              </a:rPr>
              <a:t>reproducibility</a:t>
            </a:r>
            <a:r>
              <a:rPr lang="en-US" spc="-1" dirty="0" smtClean="0">
                <a:solidFill>
                  <a:schemeClr val="bg1">
                    <a:lumMod val="50000"/>
                  </a:schemeClr>
                </a:solidFill>
                <a:uFill>
                  <a:solidFill>
                    <a:srgbClr val="FFFFFF"/>
                  </a:solidFill>
                </a:uFill>
                <a:latin typeface="+mj-lt"/>
              </a:rPr>
              <a:t> when retrieving from different measurements.</a:t>
            </a:r>
          </a:p>
          <a:p>
            <a:pPr marL="361950" indent="-361950">
              <a:spcAft>
                <a:spcPts val="600"/>
              </a:spcAft>
              <a:buFont typeface="Wingdings" panose="05000000000000000000" pitchFamily="2" charset="2"/>
              <a:buChar char="Ø"/>
            </a:pPr>
            <a:r>
              <a:rPr lang="en-US" spc="-1" dirty="0" smtClean="0">
                <a:solidFill>
                  <a:srgbClr val="000000"/>
                </a:solidFill>
                <a:uFill>
                  <a:solidFill>
                    <a:srgbClr val="FFFFFF"/>
                  </a:solidFill>
                </a:uFill>
                <a:latin typeface="+mj-lt"/>
              </a:rPr>
              <a:t>Improve reliability by retrieving surface properties as parameters that are common to several spectra covering the same target (</a:t>
            </a:r>
            <a:r>
              <a:rPr lang="en-US" sz="2400" b="1" spc="-1" dirty="0" smtClean="0">
                <a:solidFill>
                  <a:srgbClr val="0033CC"/>
                </a:solidFill>
                <a:uFill>
                  <a:solidFill>
                    <a:srgbClr val="FFFFFF"/>
                  </a:solidFill>
                </a:uFill>
                <a:latin typeface="+mj-lt"/>
              </a:rPr>
              <a:t>Bayesian Multi-Spectrum Retrieval</a:t>
            </a:r>
            <a:r>
              <a:rPr lang="en-US" sz="2400" spc="-1" dirty="0" smtClean="0">
                <a:solidFill>
                  <a:srgbClr val="0033CC"/>
                </a:solidFill>
                <a:uFill>
                  <a:solidFill>
                    <a:srgbClr val="FFFFFF"/>
                  </a:solidFill>
                </a:uFill>
                <a:latin typeface="+mj-lt"/>
              </a:rPr>
              <a:t>, MSR</a:t>
            </a:r>
            <a:r>
              <a:rPr lang="en-US" spc="-1" dirty="0" smtClean="0">
                <a:solidFill>
                  <a:srgbClr val="000000"/>
                </a:solidFill>
                <a:uFill>
                  <a:solidFill>
                    <a:srgbClr val="FFFFFF"/>
                  </a:solidFill>
                </a:uFill>
                <a:latin typeface="+mj-lt"/>
              </a:rPr>
              <a:t>, Kappel 2014).</a:t>
            </a:r>
            <a:endParaRPr lang="en-US" sz="2400" spc="-1" dirty="0" smtClean="0">
              <a:solidFill>
                <a:srgbClr val="000000"/>
              </a:solidFill>
              <a:uFill>
                <a:solidFill>
                  <a:srgbClr val="FFFFFF"/>
                </a:solidFill>
              </a:uFill>
              <a:latin typeface="+mj-lt"/>
            </a:endParaRPr>
          </a:p>
          <a:p>
            <a:pPr marL="361950" indent="-361950">
              <a:spcAft>
                <a:spcPts val="600"/>
              </a:spcAft>
              <a:buFont typeface="Wingdings" panose="05000000000000000000" pitchFamily="2" charset="2"/>
              <a:buChar char="Ø"/>
            </a:pPr>
            <a:r>
              <a:rPr lang="en-US" spc="-1" dirty="0" smtClean="0">
                <a:solidFill>
                  <a:schemeClr val="bg1">
                    <a:lumMod val="50000"/>
                  </a:schemeClr>
                </a:solidFill>
                <a:uFill>
                  <a:solidFill>
                    <a:srgbClr val="FFFFFF"/>
                  </a:solidFill>
                </a:uFill>
                <a:latin typeface="+mj-lt"/>
              </a:rPr>
              <a:t>Helps to discriminate parameter sets that equally likely can explain a measured spectrum, by taking into account information encoded in angular dependence of reflectance spectra.</a:t>
            </a:r>
            <a:endParaRPr lang="en-US" sz="2400" spc="-1" dirty="0" smtClean="0">
              <a:solidFill>
                <a:schemeClr val="bg1">
                  <a:lumMod val="50000"/>
                </a:schemeClr>
              </a:solidFill>
              <a:uFill>
                <a:solidFill>
                  <a:srgbClr val="FFFFFF"/>
                </a:solidFill>
              </a:uFill>
              <a:latin typeface="+mj-lt"/>
            </a:endParaRPr>
          </a:p>
          <a:p>
            <a:pPr marL="361950" indent="-361950">
              <a:spcAft>
                <a:spcPts val="600"/>
              </a:spcAft>
              <a:buFont typeface="Wingdings" panose="05000000000000000000" pitchFamily="2" charset="2"/>
              <a:buChar char="Ø"/>
            </a:pPr>
            <a:r>
              <a:rPr lang="en-US" spc="-1" dirty="0" smtClean="0">
                <a:solidFill>
                  <a:schemeClr val="bg1">
                    <a:lumMod val="50000"/>
                  </a:schemeClr>
                </a:solidFill>
                <a:uFill>
                  <a:solidFill>
                    <a:srgbClr val="FFFFFF"/>
                  </a:solidFill>
                </a:uFill>
                <a:latin typeface="+mj-lt"/>
              </a:rPr>
              <a:t>Takes into account information on measurement </a:t>
            </a:r>
            <a:r>
              <a:rPr lang="en-US" b="1" spc="-1" dirty="0" smtClean="0">
                <a:solidFill>
                  <a:schemeClr val="bg1">
                    <a:lumMod val="50000"/>
                  </a:schemeClr>
                </a:solidFill>
                <a:uFill>
                  <a:solidFill>
                    <a:srgbClr val="FFFFFF"/>
                  </a:solidFill>
                </a:uFill>
                <a:latin typeface="+mj-lt"/>
              </a:rPr>
              <a:t>noise</a:t>
            </a:r>
            <a:r>
              <a:rPr lang="en-US" spc="-1" dirty="0" smtClean="0">
                <a:solidFill>
                  <a:schemeClr val="bg1">
                    <a:lumMod val="50000"/>
                  </a:schemeClr>
                </a:solidFill>
                <a:uFill>
                  <a:solidFill>
                    <a:srgbClr val="FFFFFF"/>
                  </a:solidFill>
                </a:uFill>
                <a:latin typeface="+mj-lt"/>
              </a:rPr>
              <a:t> and </a:t>
            </a:r>
            <a:r>
              <a:rPr lang="en-US" i="1" spc="-1" dirty="0" smtClean="0">
                <a:solidFill>
                  <a:schemeClr val="bg1">
                    <a:lumMod val="50000"/>
                  </a:schemeClr>
                </a:solidFill>
                <a:uFill>
                  <a:solidFill>
                    <a:srgbClr val="FFFFFF"/>
                  </a:solidFill>
                </a:uFill>
                <a:latin typeface="+mj-lt"/>
              </a:rPr>
              <a:t>a priori</a:t>
            </a:r>
            <a:r>
              <a:rPr lang="en-US" spc="-1" dirty="0" smtClean="0">
                <a:solidFill>
                  <a:schemeClr val="bg1">
                    <a:lumMod val="50000"/>
                  </a:schemeClr>
                </a:solidFill>
                <a:uFill>
                  <a:solidFill>
                    <a:srgbClr val="FFFFFF"/>
                  </a:solidFill>
                </a:uFill>
                <a:latin typeface="+mj-lt"/>
              </a:rPr>
              <a:t> information on parameters (</a:t>
            </a:r>
            <a:r>
              <a:rPr lang="en-US" b="1" spc="-1" dirty="0" smtClean="0">
                <a:solidFill>
                  <a:schemeClr val="bg1">
                    <a:lumMod val="50000"/>
                  </a:schemeClr>
                </a:solidFill>
                <a:uFill>
                  <a:solidFill>
                    <a:srgbClr val="FFFFFF"/>
                  </a:solidFill>
                </a:uFill>
                <a:latin typeface="+mj-lt"/>
              </a:rPr>
              <a:t>mean values, standard deviations</a:t>
            </a:r>
            <a:r>
              <a:rPr lang="en-US" spc="-1" dirty="0" smtClean="0">
                <a:solidFill>
                  <a:schemeClr val="bg1">
                    <a:lumMod val="50000"/>
                  </a:schemeClr>
                </a:solidFill>
                <a:uFill>
                  <a:solidFill>
                    <a:srgbClr val="FFFFFF"/>
                  </a:solidFill>
                </a:uFill>
                <a:latin typeface="+mj-lt"/>
              </a:rPr>
              <a:t>) and parameter distributions (</a:t>
            </a:r>
            <a:r>
              <a:rPr lang="en-US" b="1" spc="-1" dirty="0" smtClean="0">
                <a:solidFill>
                  <a:schemeClr val="bg1">
                    <a:lumMod val="50000"/>
                  </a:schemeClr>
                </a:solidFill>
                <a:uFill>
                  <a:solidFill>
                    <a:srgbClr val="FFFFFF"/>
                  </a:solidFill>
                </a:uFill>
                <a:latin typeface="+mj-lt"/>
              </a:rPr>
              <a:t>correlation lengths, correlation times</a:t>
            </a:r>
            <a:r>
              <a:rPr lang="en-US" spc="-1" dirty="0" smtClean="0">
                <a:solidFill>
                  <a:schemeClr val="bg1">
                    <a:lumMod val="50000"/>
                  </a:schemeClr>
                </a:solidFill>
                <a:uFill>
                  <a:solidFill>
                    <a:srgbClr val="FFFFFF"/>
                  </a:solidFill>
                </a:uFill>
                <a:latin typeface="+mj-lt"/>
              </a:rPr>
              <a:t>, parameters </a:t>
            </a:r>
            <a:r>
              <a:rPr lang="en-US" b="1" spc="-1" dirty="0" smtClean="0">
                <a:solidFill>
                  <a:schemeClr val="bg1">
                    <a:lumMod val="50000"/>
                  </a:schemeClr>
                </a:solidFill>
                <a:uFill>
                  <a:solidFill>
                    <a:srgbClr val="FFFFFF"/>
                  </a:solidFill>
                </a:uFill>
                <a:latin typeface="+mj-lt"/>
              </a:rPr>
              <a:t>constant with space or time</a:t>
            </a:r>
            <a:r>
              <a:rPr lang="en-US" spc="-1" dirty="0" smtClean="0">
                <a:solidFill>
                  <a:schemeClr val="bg1">
                    <a:lumMod val="50000"/>
                  </a:schemeClr>
                </a:solidFill>
                <a:uFill>
                  <a:solidFill>
                    <a:srgbClr val="FFFFFF"/>
                  </a:solidFill>
                </a:uFill>
                <a:latin typeface="+mj-lt"/>
              </a:rPr>
              <a:t>).</a:t>
            </a:r>
            <a:endParaRPr lang="en-US" sz="2400" spc="-1" dirty="0" smtClean="0">
              <a:solidFill>
                <a:schemeClr val="bg1">
                  <a:lumMod val="50000"/>
                </a:schemeClr>
              </a:solidFill>
              <a:uFill>
                <a:solidFill>
                  <a:srgbClr val="FFFFFF"/>
                </a:solidFill>
              </a:uFill>
              <a:latin typeface="+mj-lt"/>
            </a:endParaRPr>
          </a:p>
          <a:p>
            <a:pPr marL="361950" indent="-361950">
              <a:spcAft>
                <a:spcPts val="600"/>
              </a:spcAft>
              <a:buFont typeface="Wingdings" panose="05000000000000000000" pitchFamily="2" charset="2"/>
              <a:buChar char="Ø"/>
            </a:pPr>
            <a:r>
              <a:rPr lang="en-US" spc="-1" dirty="0" smtClean="0">
                <a:solidFill>
                  <a:schemeClr val="bg1">
                    <a:lumMod val="50000"/>
                  </a:schemeClr>
                </a:solidFill>
                <a:uFill>
                  <a:solidFill>
                    <a:srgbClr val="FFFFFF"/>
                  </a:solidFill>
                </a:uFill>
                <a:latin typeface="+mj-lt"/>
              </a:rPr>
              <a:t>Successfully applied to derive surface emissivity maps from VIRTIS/Venus Express hyperspectral images of Venus‘ night side, based on atmospheric radiative transfer in Venus‘ lower atmosphere (Kappel et al. 2016; Arnold et al. 2015).</a:t>
            </a:r>
            <a:endParaRPr lang="en-US" sz="2400" spc="-1" dirty="0" smtClean="0">
              <a:solidFill>
                <a:schemeClr val="bg1">
                  <a:lumMod val="50000"/>
                </a:schemeClr>
              </a:solidFill>
              <a:uFill>
                <a:solidFill>
                  <a:srgbClr val="FFFFFF"/>
                </a:solidFill>
              </a:uFill>
              <a:latin typeface="+mj-lt"/>
            </a:endParaRPr>
          </a:p>
          <a:p>
            <a:pPr marL="0" indent="0">
              <a:spcAft>
                <a:spcPts val="600"/>
              </a:spcAft>
              <a:buNone/>
            </a:pPr>
            <a:endParaRPr lang="en-US" altLang="de-DE" dirty="0" smtClean="0">
              <a:latin typeface="+mn-lt"/>
            </a:endParaRPr>
          </a:p>
        </p:txBody>
      </p:sp>
    </p:spTree>
    <p:extLst>
      <p:ext uri="{BB962C8B-B14F-4D97-AF65-F5344CB8AC3E}">
        <p14:creationId xmlns:p14="http://schemas.microsoft.com/office/powerpoint/2010/main" val="2247591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Retrieval of physical/compositional surface properties (spectrophotometric modeling</a:t>
            </a:r>
            <a:r>
              <a:rPr lang="en-US" sz="2800" dirty="0" smtClean="0"/>
              <a:t>)</a:t>
            </a:r>
            <a:r>
              <a:rPr lang="en-US" sz="2800" dirty="0" smtClean="0">
                <a:solidFill>
                  <a:schemeClr val="tx1">
                    <a:lumMod val="50000"/>
                    <a:lumOff val="50000"/>
                  </a:schemeClr>
                </a:solidFill>
              </a:rPr>
              <a:t> </a:t>
            </a:r>
            <a:r>
              <a:rPr lang="en-US" b="0" dirty="0" smtClean="0"/>
              <a:t>(David Kappel,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-12-</a:t>
            </a:r>
            <a:endParaRPr lang="en-US" dirty="0"/>
          </a:p>
        </p:txBody>
      </p:sp>
      <p:sp>
        <p:nvSpPr>
          <p:cNvPr id="7" name="TextShape 1"/>
          <p:cNvSpPr txBox="1"/>
          <p:nvPr/>
        </p:nvSpPr>
        <p:spPr>
          <a:xfrm>
            <a:off x="511961" y="1665598"/>
            <a:ext cx="6413718" cy="1656184"/>
          </a:xfrm>
          <a:prstGeom prst="rect">
            <a:avLst/>
          </a:prstGeom>
          <a:noFill/>
          <a:ln>
            <a:noFill/>
          </a:ln>
        </p:spPr>
        <p:txBody>
          <a:bodyPr lIns="0" tIns="0" rIns="0" bIns="0"/>
          <a:lstStyle/>
          <a:p>
            <a:pPr>
              <a:lnSpc>
                <a:spcPct val="100000"/>
              </a:lnSpc>
            </a:pPr>
            <a:r>
              <a:rPr lang="en-US" sz="1800" b="1" i="1" strike="noStrike" spc="-1" dirty="0" smtClean="0">
                <a:solidFill>
                  <a:srgbClr val="0033CC"/>
                </a:solidFill>
                <a:uFill>
                  <a:solidFill>
                    <a:srgbClr val="FFFFFF"/>
                  </a:solidFill>
                </a:uFill>
                <a:latin typeface="Arial"/>
              </a:rPr>
              <a:t>Spectrophotometric modeling</a:t>
            </a:r>
          </a:p>
          <a:p>
            <a:pPr>
              <a:lnSpc>
                <a:spcPct val="100000"/>
              </a:lnSpc>
            </a:pPr>
            <a:endParaRPr lang="en-US" sz="1000" b="0" strike="noStrike" spc="-1" dirty="0" smtClean="0">
              <a:solidFill>
                <a:srgbClr val="000000"/>
              </a:solidFill>
              <a:uFill>
                <a:solidFill>
                  <a:srgbClr val="FFFFFF"/>
                </a:solidFill>
              </a:uFill>
              <a:latin typeface="Arial"/>
            </a:endParaRPr>
          </a:p>
          <a:p>
            <a:pPr marL="180975" indent="-180975">
              <a:lnSpc>
                <a:spcPct val="100000"/>
              </a:lnSpc>
              <a:buClr>
                <a:srgbClr val="000000"/>
              </a:buClr>
              <a:buSzPct val="45000"/>
              <a:buFont typeface="Wingdings" charset="2"/>
              <a:buChar char=""/>
            </a:pPr>
            <a:r>
              <a:rPr lang="en-US" sz="1600" b="0" strike="noStrike" spc="-1" dirty="0" smtClean="0">
                <a:solidFill>
                  <a:srgbClr val="000000"/>
                </a:solidFill>
                <a:uFill>
                  <a:solidFill>
                    <a:srgbClr val="FFFFFF"/>
                  </a:solidFill>
                </a:uFill>
                <a:latin typeface="Arial"/>
              </a:rPr>
              <a:t>Simulate spectra by </a:t>
            </a:r>
            <a:r>
              <a:rPr lang="en-US" sz="1600" b="1" strike="noStrike" spc="-1" dirty="0" smtClean="0">
                <a:solidFill>
                  <a:srgbClr val="000000"/>
                </a:solidFill>
                <a:uFill>
                  <a:solidFill>
                    <a:srgbClr val="FFFFFF"/>
                  </a:solidFill>
                </a:uFill>
                <a:latin typeface="Arial"/>
              </a:rPr>
              <a:t>radiative transfer (RT)</a:t>
            </a:r>
            <a:r>
              <a:rPr lang="en-US" sz="1600" b="0" strike="noStrike" spc="-1" dirty="0" smtClean="0">
                <a:solidFill>
                  <a:srgbClr val="000000"/>
                </a:solidFill>
                <a:uFill>
                  <a:solidFill>
                    <a:srgbClr val="FFFFFF"/>
                  </a:solidFill>
                </a:uFill>
                <a:latin typeface="Arial"/>
              </a:rPr>
              <a:t> in top surface layers</a:t>
            </a:r>
          </a:p>
          <a:p>
            <a:pPr marL="180975" indent="-180975">
              <a:lnSpc>
                <a:spcPct val="100000"/>
              </a:lnSpc>
              <a:buClr>
                <a:srgbClr val="000000"/>
              </a:buClr>
              <a:buSzPct val="45000"/>
              <a:buFont typeface="Wingdings" charset="2"/>
              <a:buChar char=""/>
            </a:pPr>
            <a:endParaRPr lang="en-US" sz="1000" b="0" strike="noStrike" spc="-1" dirty="0" smtClean="0">
              <a:solidFill>
                <a:srgbClr val="000000"/>
              </a:solidFill>
              <a:uFill>
                <a:solidFill>
                  <a:srgbClr val="FFFFFF"/>
                </a:solidFill>
              </a:uFill>
              <a:latin typeface="Arial"/>
            </a:endParaRP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latin typeface="Arial"/>
              </a:rPr>
              <a:t>- </a:t>
            </a:r>
            <a:r>
              <a:rPr lang="en-US" sz="1600" b="1" strike="noStrike" spc="-1" dirty="0" err="1" smtClean="0">
                <a:solidFill>
                  <a:srgbClr val="000000"/>
                </a:solidFill>
                <a:uFill>
                  <a:solidFill>
                    <a:srgbClr val="FFFFFF"/>
                  </a:solidFill>
                </a:uFill>
              </a:rPr>
              <a:t>Hapke</a:t>
            </a:r>
            <a:r>
              <a:rPr lang="en-US" sz="1600" b="0" strike="noStrike" spc="-1" dirty="0" smtClean="0">
                <a:solidFill>
                  <a:srgbClr val="000000"/>
                </a:solidFill>
                <a:uFill>
                  <a:solidFill>
                    <a:srgbClr val="FFFFFF"/>
                  </a:solidFill>
                </a:uFill>
              </a:rPr>
              <a:t> (2012)</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a:t>
            </a:r>
            <a:r>
              <a:rPr lang="en-US" sz="1600" b="1" strike="noStrike" spc="-1" dirty="0" smtClean="0">
                <a:solidFill>
                  <a:srgbClr val="000000"/>
                </a:solidFill>
                <a:uFill>
                  <a:solidFill>
                    <a:srgbClr val="FFFFFF"/>
                  </a:solidFill>
                </a:uFill>
              </a:rPr>
              <a:t>Discrete ordinate</a:t>
            </a:r>
            <a:r>
              <a:rPr lang="en-US" sz="1600" b="0" strike="noStrike" spc="-1" dirty="0" smtClean="0">
                <a:solidFill>
                  <a:srgbClr val="000000"/>
                </a:solidFill>
                <a:uFill>
                  <a:solidFill>
                    <a:srgbClr val="FFFFFF"/>
                  </a:solidFill>
                </a:uFill>
              </a:rPr>
              <a:t> method (Chandrasekhar 1950, </a:t>
            </a:r>
            <a:r>
              <a:rPr lang="en-US" sz="1600" b="0" strike="noStrike" spc="-1" dirty="0" err="1" smtClean="0">
                <a:solidFill>
                  <a:srgbClr val="000000"/>
                </a:solidFill>
                <a:uFill>
                  <a:solidFill>
                    <a:srgbClr val="FFFFFF"/>
                  </a:solidFill>
                </a:uFill>
              </a:rPr>
              <a:t>Stamnes</a:t>
            </a:r>
            <a:r>
              <a:rPr lang="en-US" sz="1600" b="0" strike="noStrike" spc="-1" dirty="0" smtClean="0">
                <a:solidFill>
                  <a:srgbClr val="000000"/>
                </a:solidFill>
                <a:uFill>
                  <a:solidFill>
                    <a:srgbClr val="FFFFFF"/>
                  </a:solidFill>
                </a:uFill>
              </a:rPr>
              <a:t> et al. 1980)</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Or approach by </a:t>
            </a:r>
            <a:r>
              <a:rPr lang="en-US" sz="1600" b="1" strike="noStrike" spc="-1" dirty="0" err="1" smtClean="0">
                <a:solidFill>
                  <a:srgbClr val="000000"/>
                </a:solidFill>
                <a:uFill>
                  <a:solidFill>
                    <a:srgbClr val="FFFFFF"/>
                  </a:solidFill>
                </a:uFill>
              </a:rPr>
              <a:t>Shkuratov</a:t>
            </a:r>
            <a:r>
              <a:rPr lang="en-US" sz="1600" b="0" strike="noStrike" spc="-1" dirty="0" smtClean="0">
                <a:solidFill>
                  <a:srgbClr val="000000"/>
                </a:solidFill>
                <a:uFill>
                  <a:solidFill>
                    <a:srgbClr val="FFFFFF"/>
                  </a:solidFill>
                </a:uFill>
              </a:rPr>
              <a:t> et al. (2011)</a:t>
            </a:r>
            <a:endParaRPr lang="en-US" sz="1600" b="0" strike="noStrike" spc="-1" dirty="0">
              <a:solidFill>
                <a:srgbClr val="000000"/>
              </a:solidFill>
              <a:uFill>
                <a:solidFill>
                  <a:srgbClr val="FFFFFF"/>
                </a:solidFill>
              </a:uFill>
            </a:endParaRPr>
          </a:p>
        </p:txBody>
      </p:sp>
      <p:pic>
        <p:nvPicPr>
          <p:cNvPr id="9" name="Grafik 8"/>
          <p:cNvPicPr/>
          <p:nvPr/>
        </p:nvPicPr>
        <p:blipFill>
          <a:blip r:embed="rId3"/>
          <a:srcRect l="1000" t="7291" r="11784" b="3492"/>
          <a:stretch/>
        </p:blipFill>
        <p:spPr>
          <a:xfrm>
            <a:off x="7681763" y="2205658"/>
            <a:ext cx="4284476" cy="3348372"/>
          </a:xfrm>
          <a:prstGeom prst="rect">
            <a:avLst/>
          </a:prstGeom>
          <a:ln>
            <a:noFill/>
          </a:ln>
        </p:spPr>
      </p:pic>
      <p:sp>
        <p:nvSpPr>
          <p:cNvPr id="10" name="TextShape 2"/>
          <p:cNvSpPr txBox="1"/>
          <p:nvPr/>
        </p:nvSpPr>
        <p:spPr>
          <a:xfrm>
            <a:off x="624980" y="3321782"/>
            <a:ext cx="7056783" cy="3348372"/>
          </a:xfrm>
          <a:prstGeom prst="rect">
            <a:avLst/>
          </a:prstGeom>
          <a:noFill/>
          <a:ln>
            <a:noFill/>
          </a:ln>
        </p:spPr>
        <p:txBody>
          <a:bodyPr lIns="0" tIns="0" rIns="0" bIns="0"/>
          <a:lstStyle/>
          <a:p>
            <a:pPr>
              <a:lnSpc>
                <a:spcPct val="100000"/>
              </a:lnSpc>
              <a:buClr>
                <a:srgbClr val="000000"/>
              </a:buClr>
              <a:buSzPct val="45000"/>
            </a:pPr>
            <a:r>
              <a:rPr lang="en-US" strike="noStrike" spc="-1" dirty="0" smtClean="0">
                <a:solidFill>
                  <a:srgbClr val="0033CC"/>
                </a:solidFill>
                <a:uFill>
                  <a:solidFill>
                    <a:srgbClr val="FFFFFF"/>
                  </a:solidFill>
                </a:uFill>
              </a:rPr>
              <a:t>Needs single-scattering parameters (single-scattering albedo, single-scattering phase function), derived from given complex refractive index spectrum, particle size distribution (and shape)</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a:t>
            </a:r>
            <a:r>
              <a:rPr lang="en-US" sz="1600" b="1" strike="noStrike" spc="-1" dirty="0" err="1" smtClean="0">
                <a:solidFill>
                  <a:srgbClr val="000000"/>
                </a:solidFill>
                <a:uFill>
                  <a:solidFill>
                    <a:srgbClr val="FFFFFF"/>
                  </a:solidFill>
                </a:uFill>
              </a:rPr>
              <a:t>Hapke</a:t>
            </a:r>
            <a:r>
              <a:rPr lang="en-US" sz="1600" b="1" strike="noStrike" spc="-1" dirty="0" smtClean="0">
                <a:solidFill>
                  <a:srgbClr val="000000"/>
                </a:solidFill>
                <a:uFill>
                  <a:solidFill>
                    <a:srgbClr val="FFFFFF"/>
                  </a:solidFill>
                </a:uFill>
              </a:rPr>
              <a:t> equivalent slab model</a:t>
            </a:r>
            <a:r>
              <a:rPr lang="en-US" sz="1600" b="0" strike="noStrike" spc="-1" dirty="0" smtClean="0">
                <a:solidFill>
                  <a:srgbClr val="000000"/>
                </a:solidFill>
                <a:uFill>
                  <a:solidFill>
                    <a:srgbClr val="FFFFFF"/>
                  </a:solidFill>
                </a:uFill>
              </a:rPr>
              <a:t> for irregular particles, </a:t>
            </a:r>
            <a:r>
              <a:rPr lang="en-US" sz="1600" b="0" strike="noStrike" spc="-1" dirty="0" err="1" smtClean="0">
                <a:solidFill>
                  <a:srgbClr val="000000"/>
                </a:solidFill>
                <a:uFill>
                  <a:solidFill>
                    <a:srgbClr val="FFFFFF"/>
                  </a:solidFill>
                </a:uFill>
              </a:rPr>
              <a:t>Hapke</a:t>
            </a:r>
            <a:r>
              <a:rPr lang="en-US" sz="1600" b="0" strike="noStrike" spc="-1" dirty="0" smtClean="0">
                <a:solidFill>
                  <a:srgbClr val="000000"/>
                </a:solidFill>
                <a:uFill>
                  <a:solidFill>
                    <a:srgbClr val="FFFFFF"/>
                  </a:solidFill>
                </a:uFill>
              </a:rPr>
              <a:t> (2012)</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a:t>
            </a:r>
            <a:r>
              <a:rPr lang="en-US" sz="1600" b="1" strike="noStrike" spc="-1" dirty="0" smtClean="0">
                <a:solidFill>
                  <a:srgbClr val="000000"/>
                </a:solidFill>
                <a:uFill>
                  <a:solidFill>
                    <a:srgbClr val="FFFFFF"/>
                  </a:solidFill>
                </a:uFill>
              </a:rPr>
              <a:t>Mie theory</a:t>
            </a:r>
            <a:r>
              <a:rPr lang="en-US" sz="1600" b="0" strike="noStrike" spc="-1" dirty="0" smtClean="0">
                <a:solidFill>
                  <a:srgbClr val="000000"/>
                </a:solidFill>
                <a:uFill>
                  <a:solidFill>
                    <a:srgbClr val="FFFFFF"/>
                  </a:solidFill>
                </a:uFill>
              </a:rPr>
              <a:t> (spherical particles), </a:t>
            </a:r>
            <a:r>
              <a:rPr lang="en-US" sz="1600" b="0" strike="noStrike" spc="-1" dirty="0" err="1" smtClean="0">
                <a:solidFill>
                  <a:srgbClr val="000000"/>
                </a:solidFill>
                <a:uFill>
                  <a:solidFill>
                    <a:srgbClr val="FFFFFF"/>
                  </a:solidFill>
                </a:uFill>
              </a:rPr>
              <a:t>Wiscombe</a:t>
            </a:r>
            <a:r>
              <a:rPr lang="en-US" sz="1600" b="0" strike="noStrike" spc="-1" dirty="0" smtClean="0">
                <a:solidFill>
                  <a:srgbClr val="000000"/>
                </a:solidFill>
                <a:uFill>
                  <a:solidFill>
                    <a:srgbClr val="FFFFFF"/>
                  </a:solidFill>
                </a:uFill>
              </a:rPr>
              <a:t> (1980)</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Or approach by </a:t>
            </a:r>
            <a:r>
              <a:rPr lang="en-US" sz="1600" b="1" strike="noStrike" spc="-1" dirty="0" err="1" smtClean="0">
                <a:solidFill>
                  <a:srgbClr val="000000"/>
                </a:solidFill>
                <a:uFill>
                  <a:solidFill>
                    <a:srgbClr val="FFFFFF"/>
                  </a:solidFill>
                </a:uFill>
              </a:rPr>
              <a:t>Shkuratov</a:t>
            </a:r>
            <a:r>
              <a:rPr lang="en-US" sz="1600" b="0" strike="noStrike" spc="-1" dirty="0" smtClean="0">
                <a:solidFill>
                  <a:srgbClr val="000000"/>
                </a:solidFill>
                <a:uFill>
                  <a:solidFill>
                    <a:srgbClr val="FFFFFF"/>
                  </a:solidFill>
                </a:uFill>
              </a:rPr>
              <a:t> et al. (2011) (particle indicatrix)</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Use illumination/observation angles and shadowing state given by digital shape model</a:t>
            </a:r>
          </a:p>
          <a:p>
            <a:pPr>
              <a:lnSpc>
                <a:spcPct val="100000"/>
              </a:lnSpc>
              <a:buClr>
                <a:srgbClr val="000000"/>
              </a:buClr>
              <a:buSzPct val="45000"/>
            </a:pPr>
            <a:r>
              <a:rPr lang="en-US" strike="noStrike" spc="-1" dirty="0" smtClean="0">
                <a:solidFill>
                  <a:srgbClr val="0033CC"/>
                </a:solidFill>
                <a:uFill>
                  <a:solidFill>
                    <a:srgbClr val="FFFFFF"/>
                  </a:solidFill>
                </a:uFill>
              </a:rPr>
              <a:t>Particulate corrections, roughness, indirect radiation contributions</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Porosity, opposition effects</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Small-scale surface roughness, topographic roughness, repeated reflections within craters</a:t>
            </a:r>
          </a:p>
          <a:p>
            <a:pPr marL="715963" indent="-354013">
              <a:lnSpc>
                <a:spcPct val="100000"/>
              </a:lnSpc>
              <a:buClr>
                <a:srgbClr val="000000"/>
              </a:buClr>
              <a:buSzPct val="45000"/>
            </a:pPr>
            <a:r>
              <a:rPr lang="en-US" sz="1600" b="0" strike="noStrike" spc="-1" dirty="0" smtClean="0">
                <a:solidFill>
                  <a:srgbClr val="000000"/>
                </a:solidFill>
                <a:uFill>
                  <a:solidFill>
                    <a:srgbClr val="FFFFFF"/>
                  </a:solidFill>
                </a:uFill>
              </a:rPr>
              <a:t>- Solar radiation reflected by Jupiter</a:t>
            </a:r>
            <a:endParaRPr lang="en-US" sz="1600" b="0" strike="noStrike" spc="-1" dirty="0">
              <a:solidFill>
                <a:srgbClr val="000000"/>
              </a:solidFill>
              <a:uFill>
                <a:solidFill>
                  <a:srgbClr val="FFFFFF"/>
                </a:solidFill>
              </a:uFill>
            </a:endParaRPr>
          </a:p>
        </p:txBody>
      </p:sp>
    </p:spTree>
    <p:extLst>
      <p:ext uri="{BB962C8B-B14F-4D97-AF65-F5344CB8AC3E}">
        <p14:creationId xmlns:p14="http://schemas.microsoft.com/office/powerpoint/2010/main" val="3785380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smtClean="0"/>
              <a:t>Dynamic surface processes</a:t>
            </a:r>
            <a:r>
              <a:rPr lang="en-US" sz="2800" dirty="0" smtClean="0">
                <a:solidFill>
                  <a:schemeClr val="tx1">
                    <a:lumMod val="50000"/>
                    <a:lumOff val="50000"/>
                  </a:schemeClr>
                </a:solidFill>
              </a:rPr>
              <a:t> </a:t>
            </a:r>
            <a:r>
              <a:rPr lang="en-US" b="0" dirty="0" smtClean="0"/>
              <a:t>(Katherina Otto)</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-14-</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671" y="1341562"/>
            <a:ext cx="4793026" cy="403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6853671" y="5531755"/>
            <a:ext cx="4793026" cy="707886"/>
          </a:xfrm>
          <a:prstGeom prst="rect">
            <a:avLst/>
          </a:prstGeom>
        </p:spPr>
        <p:txBody>
          <a:bodyPr wrap="square">
            <a:spAutoFit/>
          </a:bodyPr>
          <a:lstStyle/>
          <a:p>
            <a:r>
              <a:rPr lang="en-GB" sz="1000" dirty="0" smtClean="0"/>
              <a:t>Example of a lobate crater with circumferential fractures on Ceres. The fracturing generates weaknesses in the material from which collapse may originate. Similar features are expected on the icy satellites of Jupiter.</a:t>
            </a:r>
          </a:p>
          <a:p>
            <a:r>
              <a:rPr lang="en-GB" sz="1000" dirty="0" smtClean="0"/>
              <a:t>Credit: </a:t>
            </a:r>
            <a:r>
              <a:rPr lang="en-GB" sz="1000" dirty="0"/>
              <a:t>O</a:t>
            </a:r>
            <a:r>
              <a:rPr lang="en-GB" sz="1000" dirty="0" smtClean="0"/>
              <a:t>tto et al., </a:t>
            </a:r>
            <a:r>
              <a:rPr lang="en-GB" sz="1000" dirty="0" err="1" smtClean="0"/>
              <a:t>JGR</a:t>
            </a:r>
            <a:r>
              <a:rPr lang="en-GB" sz="1000" dirty="0" smtClean="0"/>
              <a:t> Planets 124, 2019 </a:t>
            </a:r>
            <a:endParaRPr lang="en-GB" sz="1000" dirty="0"/>
          </a:p>
        </p:txBody>
      </p:sp>
      <mc:AlternateContent xmlns:mc="http://schemas.openxmlformats.org/markup-compatibility/2006" xmlns:a14="http://schemas.microsoft.com/office/drawing/2010/main">
        <mc:Choice Requires="a14">
          <p:sp>
            <p:nvSpPr>
              <p:cNvPr id="7" name="Textplatzhalter 6"/>
              <p:cNvSpPr>
                <a:spLocks noGrp="1"/>
              </p:cNvSpPr>
              <p:nvPr>
                <p:ph type="body" sz="quarter" idx="12"/>
              </p:nvPr>
            </p:nvSpPr>
            <p:spPr>
              <a:xfrm>
                <a:off x="732991" y="1556932"/>
                <a:ext cx="5508612" cy="4338000"/>
              </a:xfrm>
            </p:spPr>
            <p:txBody>
              <a:bodyPr/>
              <a:lstStyle/>
              <a:p>
                <a:pPr>
                  <a:buFont typeface="Wingdings" panose="05000000000000000000" pitchFamily="2" charset="2"/>
                  <a:buChar char="Ø"/>
                </a:pPr>
                <a:r>
                  <a:rPr lang="en-GB" dirty="0" smtClean="0">
                    <a:latin typeface="+mj-lt"/>
                  </a:rPr>
                  <a:t>Alteration of original composition and morphology of material via</a:t>
                </a:r>
              </a:p>
              <a:p>
                <a:pPr lvl="1"/>
                <a:r>
                  <a:rPr lang="en-GB" dirty="0" smtClean="0">
                    <a:latin typeface="+mj-lt"/>
                  </a:rPr>
                  <a:t>Sputtering</a:t>
                </a:r>
              </a:p>
              <a:p>
                <a:pPr lvl="1"/>
                <a:r>
                  <a:rPr lang="en-GB" dirty="0" smtClean="0">
                    <a:latin typeface="+mj-lt"/>
                  </a:rPr>
                  <a:t>Tectonics</a:t>
                </a:r>
              </a:p>
              <a:p>
                <a:pPr lvl="1"/>
                <a:r>
                  <a:rPr lang="en-GB" dirty="0" smtClean="0">
                    <a:latin typeface="+mj-lt"/>
                  </a:rPr>
                  <a:t>Heating  (impacts, internal)</a:t>
                </a:r>
              </a:p>
              <a:p>
                <a:endParaRPr lang="en-GB" sz="1600" dirty="0" smtClean="0">
                  <a:latin typeface="Arial" charset="0"/>
                </a:endParaRPr>
              </a:p>
              <a:p>
                <a:pPr>
                  <a:buFont typeface="Wingdings" panose="05000000000000000000" pitchFamily="2" charset="2"/>
                  <a:buChar char="Ø"/>
                </a:pPr>
                <a:r>
                  <a:rPr lang="en-GB" dirty="0" smtClean="0">
                    <a:latin typeface="+mj-lt"/>
                  </a:rPr>
                  <a:t>But exposure of fresh material from subsurface possible via</a:t>
                </a:r>
                <a:endParaRPr lang="en-GB" dirty="0">
                  <a:latin typeface="+mj-lt"/>
                </a:endParaRPr>
              </a:p>
              <a:p>
                <a:pPr lvl="1"/>
                <a:r>
                  <a:rPr lang="en-GB" b="1" dirty="0">
                    <a:latin typeface="+mj-lt"/>
                  </a:rPr>
                  <a:t>Impact cratering</a:t>
                </a:r>
              </a:p>
              <a:p>
                <a:pPr lvl="1"/>
                <a:r>
                  <a:rPr lang="en-GB" dirty="0" smtClean="0">
                    <a:latin typeface="+mj-lt"/>
                  </a:rPr>
                  <a:t>Mass-wasting </a:t>
                </a:r>
              </a:p>
              <a:p>
                <a:pPr lvl="1"/>
                <a:r>
                  <a:rPr lang="en-GB" dirty="0" err="1" smtClean="0">
                    <a:latin typeface="+mj-lt"/>
                  </a:rPr>
                  <a:t>Cryovolcanism</a:t>
                </a:r>
                <a:endParaRPr lang="en-GB" dirty="0">
                  <a:latin typeface="+mj-lt"/>
                </a:endParaRPr>
              </a:p>
              <a:p>
                <a:pPr marL="0" indent="0">
                  <a:buNone/>
                </a:pPr>
                <a:endParaRPr lang="en-GB" sz="1600" dirty="0" smtClean="0">
                  <a:latin typeface="Arial" charset="0"/>
                  <a:sym typeface="Wingdings"/>
                </a:endParaRPr>
              </a:p>
              <a:p>
                <a:pPr marL="0" indent="0">
                  <a:buNone/>
                </a:pPr>
                <a14:m>
                  <m:oMath xmlns:m="http://schemas.openxmlformats.org/officeDocument/2006/math">
                    <m:r>
                      <a:rPr lang="en-GB" sz="1600" i="1">
                        <a:latin typeface="Cambria Math"/>
                        <a:sym typeface="Wingdings"/>
                      </a:rPr>
                      <m:t></m:t>
                    </m:r>
                  </m:oMath>
                </a14:m>
                <a:r>
                  <a:rPr lang="en-GB" sz="1600" dirty="0" smtClean="0">
                    <a:latin typeface="Arial" charset="0"/>
                  </a:rPr>
                  <a:t> </a:t>
                </a:r>
                <a:r>
                  <a:rPr lang="en-GB" sz="2000" dirty="0" smtClean="0">
                    <a:solidFill>
                      <a:srgbClr val="0033CC"/>
                    </a:solidFill>
                    <a:latin typeface="Arial" charset="0"/>
                  </a:rPr>
                  <a:t>Identify features of dynamic processes and model formation with DEM for advanced interpretation</a:t>
                </a:r>
              </a:p>
              <a:p>
                <a:endParaRPr lang="en-GB" sz="1600" dirty="0">
                  <a:latin typeface="Arial" charset="0"/>
                </a:endParaRPr>
              </a:p>
            </p:txBody>
          </p:sp>
        </mc:Choice>
        <mc:Fallback xmlns="">
          <p:sp>
            <p:nvSpPr>
              <p:cNvPr id="7" name="Textplatzhalter 6"/>
              <p:cNvSpPr>
                <a:spLocks noGrp="1" noRot="1" noChangeAspect="1" noMove="1" noResize="1" noEditPoints="1" noAdjustHandles="1" noChangeArrowheads="1" noChangeShapeType="1" noTextEdit="1"/>
              </p:cNvSpPr>
              <p:nvPr>
                <p:ph type="body" sz="quarter" idx="12"/>
              </p:nvPr>
            </p:nvSpPr>
            <p:spPr>
              <a:xfrm>
                <a:off x="732991" y="1556932"/>
                <a:ext cx="5508612" cy="4338000"/>
              </a:xfrm>
              <a:blipFill rotWithShape="1">
                <a:blip r:embed="rId3"/>
                <a:stretch>
                  <a:fillRect l="-2765" t="-1685" r="-996" b="-2809"/>
                </a:stretch>
              </a:blipFill>
            </p:spPr>
            <p:txBody>
              <a:bodyPr/>
              <a:lstStyle/>
              <a:p>
                <a:r>
                  <a:rPr lang="de-DE">
                    <a:noFill/>
                  </a:rPr>
                  <a:t> </a:t>
                </a:r>
              </a:p>
            </p:txBody>
          </p:sp>
        </mc:Fallback>
      </mc:AlternateContent>
    </p:spTree>
    <p:extLst>
      <p:ext uri="{BB962C8B-B14F-4D97-AF65-F5344CB8AC3E}">
        <p14:creationId xmlns:p14="http://schemas.microsoft.com/office/powerpoint/2010/main" val="362675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smtClean="0"/>
              <a:t>Dynamic surface processes</a:t>
            </a:r>
            <a:r>
              <a:rPr lang="en-US" sz="2800" dirty="0" smtClean="0">
                <a:solidFill>
                  <a:schemeClr val="tx1">
                    <a:lumMod val="50000"/>
                    <a:lumOff val="50000"/>
                  </a:schemeClr>
                </a:solidFill>
              </a:rPr>
              <a:t> </a:t>
            </a:r>
            <a:r>
              <a:rPr lang="en-US" b="0" dirty="0" smtClean="0"/>
              <a:t>(Katherina Otto)</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-15-</a:t>
            </a:r>
            <a:endParaRPr lang="en-US" dirty="0"/>
          </a:p>
        </p:txBody>
      </p:sp>
      <mc:AlternateContent xmlns:mc="http://schemas.openxmlformats.org/markup-compatibility/2006" xmlns:a14="http://schemas.microsoft.com/office/drawing/2010/main">
        <mc:Choice Requires="a14">
          <p:sp>
            <p:nvSpPr>
              <p:cNvPr id="7" name="Textplatzhalter 6"/>
              <p:cNvSpPr>
                <a:spLocks noGrp="1"/>
              </p:cNvSpPr>
              <p:nvPr>
                <p:ph type="body" sz="quarter" idx="12"/>
              </p:nvPr>
            </p:nvSpPr>
            <p:spPr>
              <a:xfrm>
                <a:off x="732991" y="1556932"/>
                <a:ext cx="5508612" cy="4338000"/>
              </a:xfrm>
            </p:spPr>
            <p:txBody>
              <a:bodyPr/>
              <a:lstStyle/>
              <a:p>
                <a:pPr>
                  <a:buFont typeface="Wingdings" panose="05000000000000000000" pitchFamily="2" charset="2"/>
                  <a:buChar char="Ø"/>
                </a:pPr>
                <a:r>
                  <a:rPr lang="en-GB" dirty="0" smtClean="0">
                    <a:latin typeface="+mj-lt"/>
                  </a:rPr>
                  <a:t>Alteration of original composition and morphology of material via</a:t>
                </a:r>
              </a:p>
              <a:p>
                <a:pPr lvl="1"/>
                <a:r>
                  <a:rPr lang="en-GB" dirty="0" smtClean="0">
                    <a:latin typeface="+mj-lt"/>
                  </a:rPr>
                  <a:t>Sputtering</a:t>
                </a:r>
              </a:p>
              <a:p>
                <a:pPr lvl="1"/>
                <a:r>
                  <a:rPr lang="en-GB" dirty="0" smtClean="0">
                    <a:latin typeface="+mj-lt"/>
                  </a:rPr>
                  <a:t>Tectonics</a:t>
                </a:r>
              </a:p>
              <a:p>
                <a:pPr lvl="1"/>
                <a:r>
                  <a:rPr lang="en-GB" dirty="0" smtClean="0">
                    <a:latin typeface="+mj-lt"/>
                  </a:rPr>
                  <a:t>Heating  (impacts, internal)</a:t>
                </a:r>
              </a:p>
              <a:p>
                <a:endParaRPr lang="en-GB" sz="1600" dirty="0" smtClean="0">
                  <a:latin typeface="Arial" charset="0"/>
                </a:endParaRPr>
              </a:p>
              <a:p>
                <a:pPr>
                  <a:buFont typeface="Wingdings" panose="05000000000000000000" pitchFamily="2" charset="2"/>
                  <a:buChar char="Ø"/>
                </a:pPr>
                <a:r>
                  <a:rPr lang="en-GB" dirty="0" smtClean="0">
                    <a:latin typeface="+mj-lt"/>
                  </a:rPr>
                  <a:t>But exposure of fresh material from subsurface possible via</a:t>
                </a:r>
                <a:endParaRPr lang="en-GB" dirty="0">
                  <a:latin typeface="+mj-lt"/>
                </a:endParaRPr>
              </a:p>
              <a:p>
                <a:pPr lvl="1"/>
                <a:r>
                  <a:rPr lang="en-GB" b="1" dirty="0">
                    <a:latin typeface="+mj-lt"/>
                  </a:rPr>
                  <a:t>Impact cratering</a:t>
                </a:r>
              </a:p>
              <a:p>
                <a:pPr lvl="1"/>
                <a:r>
                  <a:rPr lang="en-GB" dirty="0" smtClean="0">
                    <a:latin typeface="+mj-lt"/>
                  </a:rPr>
                  <a:t>Mass-wasting </a:t>
                </a:r>
              </a:p>
              <a:p>
                <a:pPr lvl="1"/>
                <a:r>
                  <a:rPr lang="en-GB" dirty="0" err="1" smtClean="0">
                    <a:latin typeface="+mj-lt"/>
                  </a:rPr>
                  <a:t>Cryovolcanism</a:t>
                </a:r>
                <a:endParaRPr lang="en-GB" dirty="0">
                  <a:latin typeface="+mj-lt"/>
                </a:endParaRPr>
              </a:p>
              <a:p>
                <a:pPr marL="0" indent="0">
                  <a:buNone/>
                </a:pPr>
                <a:endParaRPr lang="en-GB" sz="1600" dirty="0" smtClean="0">
                  <a:latin typeface="Arial" charset="0"/>
                  <a:sym typeface="Wingdings"/>
                </a:endParaRPr>
              </a:p>
              <a:p>
                <a:pPr marL="0" indent="0">
                  <a:buNone/>
                </a:pPr>
                <a14:m>
                  <m:oMath xmlns:m="http://schemas.openxmlformats.org/officeDocument/2006/math">
                    <m:r>
                      <a:rPr lang="en-GB" sz="1600" i="1">
                        <a:latin typeface="Cambria Math"/>
                        <a:sym typeface="Wingdings"/>
                      </a:rPr>
                      <m:t></m:t>
                    </m:r>
                  </m:oMath>
                </a14:m>
                <a:r>
                  <a:rPr lang="en-GB" sz="1600" dirty="0" smtClean="0">
                    <a:latin typeface="Arial" charset="0"/>
                  </a:rPr>
                  <a:t> </a:t>
                </a:r>
                <a:r>
                  <a:rPr lang="en-GB" sz="2000" dirty="0" smtClean="0">
                    <a:solidFill>
                      <a:srgbClr val="0033CC"/>
                    </a:solidFill>
                    <a:latin typeface="Arial" charset="0"/>
                  </a:rPr>
                  <a:t>Identify features of dynamic processes and model formation with DEM for advanced interpretation</a:t>
                </a:r>
              </a:p>
              <a:p>
                <a:endParaRPr lang="en-GB" sz="1600" dirty="0">
                  <a:latin typeface="Arial" charset="0"/>
                </a:endParaRPr>
              </a:p>
            </p:txBody>
          </p:sp>
        </mc:Choice>
        <mc:Fallback xmlns="">
          <p:sp>
            <p:nvSpPr>
              <p:cNvPr id="7" name="Textplatzhalter 6"/>
              <p:cNvSpPr>
                <a:spLocks noGrp="1" noRot="1" noChangeAspect="1" noMove="1" noResize="1" noEditPoints="1" noAdjustHandles="1" noChangeArrowheads="1" noChangeShapeType="1" noTextEdit="1"/>
              </p:cNvSpPr>
              <p:nvPr>
                <p:ph type="body" sz="quarter" idx="12"/>
              </p:nvPr>
            </p:nvSpPr>
            <p:spPr>
              <a:xfrm>
                <a:off x="732991" y="1556932"/>
                <a:ext cx="5508612" cy="4338000"/>
              </a:xfrm>
              <a:blipFill rotWithShape="1">
                <a:blip r:embed="rId2"/>
                <a:stretch>
                  <a:fillRect l="-2765" t="-1685" r="-996" b="-2809"/>
                </a:stretch>
              </a:blipFill>
            </p:spPr>
            <p:txBody>
              <a:bodyPr/>
              <a:lstStyle/>
              <a:p>
                <a:r>
                  <a:rPr lang="de-DE">
                    <a:noFill/>
                  </a:rPr>
                  <a:t> </a:t>
                </a:r>
              </a:p>
            </p:txBody>
          </p:sp>
        </mc:Fallback>
      </mc:AlternateContent>
      <p:grpSp>
        <p:nvGrpSpPr>
          <p:cNvPr id="9" name="Gruppieren 8"/>
          <p:cNvGrpSpPr>
            <a:grpSpLocks noChangeAspect="1"/>
          </p:cNvGrpSpPr>
          <p:nvPr/>
        </p:nvGrpSpPr>
        <p:grpSpPr>
          <a:xfrm>
            <a:off x="6822904" y="1544384"/>
            <a:ext cx="4619494" cy="3081821"/>
            <a:chOff x="5364089" y="2181853"/>
            <a:chExt cx="3239495" cy="2161177"/>
          </a:xfrm>
        </p:grpSpPr>
        <p:sp>
          <p:nvSpPr>
            <p:cNvPr id="10" name="Textfeld 9"/>
            <p:cNvSpPr txBox="1"/>
            <p:nvPr/>
          </p:nvSpPr>
          <p:spPr>
            <a:xfrm>
              <a:off x="5364089" y="2181853"/>
              <a:ext cx="3239495" cy="307777"/>
            </a:xfrm>
            <a:prstGeom prst="rect">
              <a:avLst/>
            </a:prstGeom>
            <a:solidFill>
              <a:schemeClr val="tx1"/>
            </a:solidFill>
          </p:spPr>
          <p:txBody>
            <a:bodyPr wrap="square" rtlCol="0">
              <a:spAutoFit/>
            </a:bodyPr>
            <a:lstStyle/>
            <a:p>
              <a:endParaRPr lang="de-DE" sz="1400" dirty="0">
                <a:effectLst>
                  <a:outerShdw blurRad="38100" dist="38100" dir="2700000" algn="tl">
                    <a:srgbClr val="000000">
                      <a:alpha val="43137"/>
                    </a:srgbClr>
                  </a:outerShdw>
                </a:effectLst>
              </a:endParaRPr>
            </a:p>
          </p:txBody>
        </p:sp>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64089" y="2355246"/>
              <a:ext cx="3239495" cy="19877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7729557" y="3957148"/>
              <a:ext cx="720080" cy="276999"/>
            </a:xfrm>
            <a:prstGeom prst="rect">
              <a:avLst/>
            </a:prstGeom>
            <a:noFill/>
          </p:spPr>
          <p:txBody>
            <a:bodyPr wrap="square" rtlCol="0">
              <a:spAutoFit/>
            </a:bodyPr>
            <a:lstStyle/>
            <a:p>
              <a:pPr algn="ctr"/>
              <a:r>
                <a:rPr lang="de-DE" sz="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km</a:t>
              </a:r>
              <a:endParaRPr lang="de-DE"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hteck 13"/>
            <p:cNvSpPr/>
            <p:nvPr/>
          </p:nvSpPr>
          <p:spPr>
            <a:xfrm>
              <a:off x="7696226" y="4182585"/>
              <a:ext cx="786743"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5" name="Gerade Verbindung mit Pfeil 14"/>
            <p:cNvCxnSpPr/>
            <p:nvPr/>
          </p:nvCxnSpPr>
          <p:spPr>
            <a:xfrm>
              <a:off x="5625996" y="3596852"/>
              <a:ext cx="243027" cy="0"/>
            </a:xfrm>
            <a:prstGeom prst="straightConnector1">
              <a:avLst/>
            </a:prstGeom>
            <a:ln w="2540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6106267" y="3985301"/>
              <a:ext cx="149747" cy="197284"/>
            </a:xfrm>
            <a:prstGeom prst="straightConnector1">
              <a:avLst/>
            </a:prstGeom>
            <a:ln w="2540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flipV="1">
              <a:off x="6949602" y="3853281"/>
              <a:ext cx="206564" cy="132020"/>
            </a:xfrm>
            <a:prstGeom prst="straightConnector1">
              <a:avLst/>
            </a:prstGeom>
            <a:ln w="2540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flipV="1">
              <a:off x="6643109" y="3962760"/>
              <a:ext cx="108012" cy="219825"/>
            </a:xfrm>
            <a:prstGeom prst="straightConnector1">
              <a:avLst/>
            </a:prstGeom>
            <a:ln w="2540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V="1">
              <a:off x="5747509" y="3841577"/>
              <a:ext cx="199216" cy="143724"/>
            </a:xfrm>
            <a:prstGeom prst="straightConnector1">
              <a:avLst/>
            </a:prstGeom>
            <a:ln w="2540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0" name="Rechteck 19"/>
          <p:cNvSpPr/>
          <p:nvPr/>
        </p:nvSpPr>
        <p:spPr>
          <a:xfrm>
            <a:off x="6798970" y="5013970"/>
            <a:ext cx="4641078" cy="707886"/>
          </a:xfrm>
          <a:prstGeom prst="rect">
            <a:avLst/>
          </a:prstGeom>
        </p:spPr>
        <p:txBody>
          <a:bodyPr wrap="square">
            <a:spAutoFit/>
          </a:bodyPr>
          <a:lstStyle/>
          <a:p>
            <a:r>
              <a:rPr lang="en-GB" sz="1000" dirty="0" smtClean="0"/>
              <a:t>Example of a lobate landslide on Ceres. The deposit and scarps of the feature reveal fresh material previously shielded from surface alteration processes (e.g. sputtering). Similar features have been identified on the icy satellites of Jupiter.</a:t>
            </a:r>
          </a:p>
          <a:p>
            <a:r>
              <a:rPr lang="en-GB" sz="1000" dirty="0" smtClean="0"/>
              <a:t>Credit: </a:t>
            </a:r>
            <a:r>
              <a:rPr lang="en-GB" sz="1000" dirty="0"/>
              <a:t>NASA/JPL-Caltech/UCLA/MPS/DLR/IDA/PSI</a:t>
            </a:r>
          </a:p>
        </p:txBody>
      </p:sp>
    </p:spTree>
    <p:extLst>
      <p:ext uri="{BB962C8B-B14F-4D97-AF65-F5344CB8AC3E}">
        <p14:creationId xmlns:p14="http://schemas.microsoft.com/office/powerpoint/2010/main" val="3490912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smtClean="0"/>
              <a:t>Dynamic surface processes</a:t>
            </a:r>
            <a:r>
              <a:rPr lang="en-US" sz="2800" dirty="0" smtClean="0">
                <a:solidFill>
                  <a:schemeClr val="tx1">
                    <a:lumMod val="50000"/>
                    <a:lumOff val="50000"/>
                  </a:schemeClr>
                </a:solidFill>
              </a:rPr>
              <a:t> </a:t>
            </a:r>
            <a:r>
              <a:rPr lang="en-US" b="0" dirty="0" smtClean="0"/>
              <a:t>(Katherina Otto)</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-16-</a:t>
            </a:r>
            <a:endParaRPr lang="en-US" dirty="0"/>
          </a:p>
        </p:txBody>
      </p:sp>
      <mc:AlternateContent xmlns:mc="http://schemas.openxmlformats.org/markup-compatibility/2006" xmlns:a14="http://schemas.microsoft.com/office/drawing/2010/main">
        <mc:Choice Requires="a14">
          <p:sp>
            <p:nvSpPr>
              <p:cNvPr id="21" name="Textplatzhalter 6"/>
              <p:cNvSpPr>
                <a:spLocks noGrp="1"/>
              </p:cNvSpPr>
              <p:nvPr>
                <p:ph type="body" sz="quarter" idx="12"/>
              </p:nvPr>
            </p:nvSpPr>
            <p:spPr>
              <a:xfrm>
                <a:off x="485999" y="1340768"/>
                <a:ext cx="5611587" cy="4338000"/>
              </a:xfrm>
            </p:spPr>
            <p:txBody>
              <a:bodyPr/>
              <a:lstStyle/>
              <a:p>
                <a:pPr marL="0" indent="0">
                  <a:buNone/>
                </a:pPr>
                <a:r>
                  <a:rPr lang="en-GB" sz="2000" b="1" dirty="0" smtClean="0">
                    <a:solidFill>
                      <a:srgbClr val="0033CC"/>
                    </a:solidFill>
                    <a:latin typeface="+mj-lt"/>
                  </a:rPr>
                  <a:t>DEM Modelling</a:t>
                </a:r>
              </a:p>
              <a:p>
                <a:pPr marL="0" indent="0">
                  <a:buNone/>
                </a:pPr>
                <a:endParaRPr lang="en-GB" b="1" dirty="0">
                  <a:latin typeface="+mj-lt"/>
                </a:endParaRPr>
              </a:p>
              <a:p>
                <a:pPr>
                  <a:buFont typeface="Wingdings" panose="05000000000000000000" pitchFamily="2" charset="2"/>
                  <a:buChar char="Ø"/>
                </a:pPr>
                <a:r>
                  <a:rPr lang="en-GB" dirty="0" smtClean="0">
                    <a:latin typeface="+mj-lt"/>
                  </a:rPr>
                  <a:t>Modelling dynamic surface processes with discrete element method (DEM)</a:t>
                </a:r>
              </a:p>
              <a:p>
                <a:pPr>
                  <a:buFont typeface="Wingdings" panose="05000000000000000000" pitchFamily="2" charset="2"/>
                  <a:buChar char="Ø"/>
                </a:pPr>
                <a:endParaRPr lang="en-GB" dirty="0" smtClean="0">
                  <a:latin typeface="+mj-lt"/>
                </a:endParaRPr>
              </a:p>
              <a:p>
                <a:pPr>
                  <a:buFont typeface="Wingdings" panose="05000000000000000000" pitchFamily="2" charset="2"/>
                  <a:buChar char="Ø"/>
                </a:pPr>
                <a:r>
                  <a:rPr lang="en-GB" dirty="0" smtClean="0">
                    <a:latin typeface="+mj-lt"/>
                  </a:rPr>
                  <a:t>Derive mixing of materials within the topography affected by dynamic processes (e.g. </a:t>
                </a:r>
                <a:r>
                  <a:rPr lang="en-GB" dirty="0">
                    <a:latin typeface="+mj-lt"/>
                  </a:rPr>
                  <a:t>after gravitational </a:t>
                </a:r>
                <a:r>
                  <a:rPr lang="en-GB" dirty="0" smtClean="0">
                    <a:latin typeface="+mj-lt"/>
                  </a:rPr>
                  <a:t>collapses </a:t>
                </a:r>
                <a:r>
                  <a:rPr lang="en-GB" dirty="0">
                    <a:latin typeface="+mj-lt"/>
                  </a:rPr>
                  <a:t>and </a:t>
                </a:r>
                <a:r>
                  <a:rPr lang="en-GB" dirty="0" err="1">
                    <a:latin typeface="+mj-lt"/>
                  </a:rPr>
                  <a:t>cryovolcanic</a:t>
                </a:r>
                <a:r>
                  <a:rPr lang="en-GB" dirty="0">
                    <a:latin typeface="+mj-lt"/>
                  </a:rPr>
                  <a:t> </a:t>
                </a:r>
                <a:r>
                  <a:rPr lang="en-GB" dirty="0" smtClean="0">
                    <a:latin typeface="+mj-lt"/>
                  </a:rPr>
                  <a:t>eruptions)</a:t>
                </a:r>
              </a:p>
              <a:p>
                <a:pPr>
                  <a:buFont typeface="Wingdings" panose="05000000000000000000" pitchFamily="2" charset="2"/>
                  <a:buChar char="Ø"/>
                </a:pPr>
                <a:endParaRPr lang="en-GB" dirty="0" smtClean="0">
                  <a:latin typeface="+mj-lt"/>
                </a:endParaRPr>
              </a:p>
              <a:p>
                <a:pPr>
                  <a:buFont typeface="Wingdings" panose="05000000000000000000" pitchFamily="2" charset="2"/>
                  <a:buChar char="Ø"/>
                </a:pPr>
                <a:r>
                  <a:rPr lang="en-GB" dirty="0" smtClean="0">
                    <a:latin typeface="+mj-lt"/>
                  </a:rPr>
                  <a:t>Retrieve material parameters from compositional measurements</a:t>
                </a:r>
              </a:p>
              <a:p>
                <a:endParaRPr lang="en-GB" dirty="0" smtClean="0">
                  <a:latin typeface="+mj-lt"/>
                </a:endParaRPr>
              </a:p>
              <a:p>
                <a:pPr marL="0" indent="0">
                  <a:buNone/>
                </a:pPr>
                <a14:m>
                  <m:oMath xmlns:m="http://schemas.openxmlformats.org/officeDocument/2006/math">
                    <m:r>
                      <a:rPr lang="en-GB" i="1">
                        <a:latin typeface="Cambria Math"/>
                        <a:sym typeface="Wingdings"/>
                      </a:rPr>
                      <m:t></m:t>
                    </m:r>
                  </m:oMath>
                </a14:m>
                <a:r>
                  <a:rPr lang="en-GB" dirty="0">
                    <a:latin typeface="+mj-lt"/>
                  </a:rPr>
                  <a:t> </a:t>
                </a:r>
                <a:r>
                  <a:rPr lang="en-GB" sz="2000" dirty="0" smtClean="0">
                    <a:solidFill>
                      <a:srgbClr val="0033CC"/>
                    </a:solidFill>
                    <a:latin typeface="+mj-lt"/>
                  </a:rPr>
                  <a:t>Combination of DEM and compositional measurements </a:t>
                </a:r>
                <a:r>
                  <a:rPr lang="en-GB" sz="2000" dirty="0">
                    <a:solidFill>
                      <a:srgbClr val="0033CC"/>
                    </a:solidFill>
                    <a:latin typeface="+mj-lt"/>
                  </a:rPr>
                  <a:t>a</a:t>
                </a:r>
                <a:r>
                  <a:rPr lang="en-GB" sz="2000" dirty="0" smtClean="0">
                    <a:solidFill>
                      <a:srgbClr val="0033CC"/>
                    </a:solidFill>
                    <a:latin typeface="+mj-lt"/>
                  </a:rPr>
                  <a:t>s new approach to investigate material distributions</a:t>
                </a:r>
                <a:endParaRPr lang="en-GB" sz="2000" dirty="0">
                  <a:solidFill>
                    <a:srgbClr val="0033CC"/>
                  </a:solidFill>
                  <a:latin typeface="+mj-lt"/>
                </a:endParaRPr>
              </a:p>
              <a:p>
                <a:pPr marL="0" indent="0">
                  <a:buNone/>
                </a:pPr>
                <a:endParaRPr lang="en-GB" sz="1600" dirty="0">
                  <a:latin typeface="Arial" charset="0"/>
                </a:endParaRPr>
              </a:p>
              <a:p>
                <a:endParaRPr lang="en-GB" sz="1600" dirty="0">
                  <a:latin typeface="Arial" charset="0"/>
                </a:endParaRPr>
              </a:p>
            </p:txBody>
          </p:sp>
        </mc:Choice>
        <mc:Fallback xmlns="">
          <p:sp>
            <p:nvSpPr>
              <p:cNvPr id="21" name="Textplatzhalter 6"/>
              <p:cNvSpPr>
                <a:spLocks noGrp="1" noRot="1" noChangeAspect="1" noMove="1" noResize="1" noEditPoints="1" noAdjustHandles="1" noChangeArrowheads="1" noChangeShapeType="1" noTextEdit="1"/>
              </p:cNvSpPr>
              <p:nvPr>
                <p:ph type="body" sz="quarter" idx="12"/>
              </p:nvPr>
            </p:nvSpPr>
            <p:spPr>
              <a:xfrm>
                <a:off x="485999" y="1340768"/>
                <a:ext cx="5611587" cy="4338000"/>
              </a:xfrm>
              <a:blipFill rotWithShape="1">
                <a:blip r:embed="rId2"/>
                <a:stretch>
                  <a:fillRect l="-2826" t="-1826" r="-2283" b="-8146"/>
                </a:stretch>
              </a:blipFill>
            </p:spPr>
            <p:txBody>
              <a:bodyPr/>
              <a:lstStyle/>
              <a:p>
                <a:r>
                  <a:rPr lang="de-DE">
                    <a:noFill/>
                  </a:rPr>
                  <a:t> </a:t>
                </a:r>
              </a:p>
            </p:txBody>
          </p:sp>
        </mc:Fallback>
      </mc:AlternateContent>
      <p:grpSp>
        <p:nvGrpSpPr>
          <p:cNvPr id="22" name="Gruppieren 21"/>
          <p:cNvGrpSpPr/>
          <p:nvPr/>
        </p:nvGrpSpPr>
        <p:grpSpPr>
          <a:xfrm>
            <a:off x="6545601" y="1125538"/>
            <a:ext cx="4809280" cy="4332674"/>
            <a:chOff x="4139952" y="1196752"/>
            <a:chExt cx="4809280" cy="4332674"/>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24" t="2459" r="50602" b="4832"/>
            <a:stretch/>
          </p:blipFill>
          <p:spPr bwMode="auto">
            <a:xfrm>
              <a:off x="4211960" y="1196752"/>
              <a:ext cx="2062572" cy="166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134" t="3438" r="25296" b="4618"/>
            <a:stretch/>
          </p:blipFill>
          <p:spPr bwMode="auto">
            <a:xfrm>
              <a:off x="5364088" y="2492896"/>
              <a:ext cx="2071107" cy="1654988"/>
            </a:xfrm>
            <a:prstGeom prst="rect">
              <a:avLst/>
            </a:prstGeom>
            <a:solidFill>
              <a:schemeClr val="bg1"/>
            </a:solidFill>
            <a:ln>
              <a:noFill/>
            </a:ln>
          </p:spPr>
        </p:pic>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108" t="3255" r="300" b="3255"/>
            <a:stretch/>
          </p:blipFill>
          <p:spPr bwMode="auto">
            <a:xfrm>
              <a:off x="6876256" y="3789040"/>
              <a:ext cx="2072976" cy="168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hteck 25"/>
            <p:cNvSpPr/>
            <p:nvPr/>
          </p:nvSpPr>
          <p:spPr>
            <a:xfrm>
              <a:off x="5243246" y="4005064"/>
              <a:ext cx="264858"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chemeClr val="tx1"/>
                </a:solidFill>
                <a:latin typeface="Arial" pitchFamily="34" charset="0"/>
                <a:cs typeface="Arial" pitchFamily="34" charset="0"/>
              </a:endParaRPr>
            </a:p>
          </p:txBody>
        </p:sp>
        <p:sp>
          <p:nvSpPr>
            <p:cNvPr id="27" name="Rechteck 26"/>
            <p:cNvSpPr/>
            <p:nvPr/>
          </p:nvSpPr>
          <p:spPr>
            <a:xfrm>
              <a:off x="4139952" y="2708920"/>
              <a:ext cx="264858"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chemeClr val="tx1"/>
                </a:solidFill>
                <a:latin typeface="Arial" pitchFamily="34" charset="0"/>
                <a:cs typeface="Arial" pitchFamily="34" charset="0"/>
              </a:endParaRPr>
            </a:p>
          </p:txBody>
        </p:sp>
        <p:sp>
          <p:nvSpPr>
            <p:cNvPr id="28" name="Rechteck 27"/>
            <p:cNvSpPr/>
            <p:nvPr/>
          </p:nvSpPr>
          <p:spPr>
            <a:xfrm>
              <a:off x="6827422" y="5313402"/>
              <a:ext cx="264858"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chemeClr val="tx1"/>
                </a:solidFill>
                <a:latin typeface="Arial" pitchFamily="34" charset="0"/>
                <a:cs typeface="Arial" pitchFamily="34" charset="0"/>
              </a:endParaRPr>
            </a:p>
          </p:txBody>
        </p:sp>
      </p:grpSp>
      <p:sp>
        <p:nvSpPr>
          <p:cNvPr id="29" name="Rechteck 28"/>
          <p:cNvSpPr/>
          <p:nvPr/>
        </p:nvSpPr>
        <p:spPr>
          <a:xfrm>
            <a:off x="6672367" y="5466740"/>
            <a:ext cx="4665264" cy="707886"/>
          </a:xfrm>
          <a:prstGeom prst="rect">
            <a:avLst/>
          </a:prstGeom>
        </p:spPr>
        <p:txBody>
          <a:bodyPr wrap="square">
            <a:spAutoFit/>
          </a:bodyPr>
          <a:lstStyle/>
          <a:p>
            <a:r>
              <a:rPr lang="en-GB" sz="1000" dirty="0" smtClean="0"/>
              <a:t>Example of a cliff collapse/mass wasting on comet 67P simulated with our DEM. Grey represents dust and blue icy particles. The same code can be applied to conditions and materials found on Jupiter’s icy moons.</a:t>
            </a:r>
          </a:p>
          <a:p>
            <a:r>
              <a:rPr lang="en-GB" sz="1000" dirty="0" smtClean="0"/>
              <a:t>Credit: </a:t>
            </a:r>
            <a:r>
              <a:rPr lang="en-GB" sz="1000" dirty="0" err="1" smtClean="0"/>
              <a:t>Sachse</a:t>
            </a:r>
            <a:r>
              <a:rPr lang="en-GB" sz="1000" dirty="0" smtClean="0"/>
              <a:t> et al., </a:t>
            </a:r>
            <a:r>
              <a:rPr lang="en-GB" sz="1000" dirty="0" err="1" smtClean="0"/>
              <a:t>EPSC</a:t>
            </a:r>
            <a:r>
              <a:rPr lang="en-GB" sz="1000" dirty="0" smtClean="0"/>
              <a:t>-DPS #2497, 2019 </a:t>
            </a:r>
            <a:endParaRPr lang="en-GB" sz="1000" dirty="0"/>
          </a:p>
        </p:txBody>
      </p:sp>
    </p:spTree>
    <p:extLst>
      <p:ext uri="{BB962C8B-B14F-4D97-AF65-F5344CB8AC3E}">
        <p14:creationId xmlns:p14="http://schemas.microsoft.com/office/powerpoint/2010/main" val="519095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1908140"/>
            <a:ext cx="11221200" cy="945590"/>
          </a:xfrm>
        </p:spPr>
        <p:txBody>
          <a:bodyPr/>
          <a:lstStyle/>
          <a:p>
            <a:r>
              <a:rPr lang="en-US" sz="2800" dirty="0" smtClean="0"/>
              <a:t>Additional information</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-17-</a:t>
            </a:r>
            <a:endParaRPr lang="en-US" dirty="0"/>
          </a:p>
        </p:txBody>
      </p:sp>
      <p:sp>
        <p:nvSpPr>
          <p:cNvPr id="21" name="Textplatzhalter 6"/>
          <p:cNvSpPr>
            <a:spLocks noGrp="1"/>
          </p:cNvSpPr>
          <p:nvPr>
            <p:ph type="body" sz="quarter" idx="12"/>
          </p:nvPr>
        </p:nvSpPr>
        <p:spPr>
          <a:xfrm>
            <a:off x="485999" y="3068960"/>
            <a:ext cx="11156204" cy="2269046"/>
          </a:xfrm>
        </p:spPr>
        <p:txBody>
          <a:bodyPr/>
          <a:lstStyle/>
          <a:p>
            <a:pPr marL="0" indent="0">
              <a:buNone/>
            </a:pPr>
            <a:r>
              <a:rPr lang="en-GB" sz="2400" b="1" dirty="0" smtClean="0">
                <a:solidFill>
                  <a:srgbClr val="0033CC"/>
                </a:solidFill>
                <a:latin typeface="+mj-lt"/>
              </a:rPr>
              <a:t>More detailed information for each working package:</a:t>
            </a:r>
          </a:p>
          <a:p>
            <a:pPr marL="0" indent="0">
              <a:buNone/>
            </a:pPr>
            <a:endParaRPr lang="en-GB" sz="2400" b="1" dirty="0">
              <a:solidFill>
                <a:srgbClr val="0033CC"/>
              </a:solidFill>
              <a:latin typeface="+mj-lt"/>
            </a:endParaRPr>
          </a:p>
          <a:p>
            <a:pPr marL="0" indent="0">
              <a:buNone/>
            </a:pPr>
            <a:r>
              <a:rPr lang="en-GB" sz="2400" dirty="0" smtClean="0">
                <a:latin typeface="+mj-lt"/>
              </a:rPr>
              <a:t>See proposal to the team from G. Arnold et al., September 2018.</a:t>
            </a:r>
          </a:p>
          <a:p>
            <a:pPr marL="0" indent="0">
              <a:buNone/>
            </a:pPr>
            <a:endParaRPr lang="en-GB" b="1" dirty="0">
              <a:latin typeface="+mj-lt"/>
            </a:endParaRPr>
          </a:p>
          <a:p>
            <a:pPr marL="0" indent="0">
              <a:buNone/>
            </a:pPr>
            <a:endParaRPr lang="en-GB" sz="1600" dirty="0">
              <a:latin typeface="Arial" charset="0"/>
            </a:endParaRPr>
          </a:p>
          <a:p>
            <a:endParaRPr lang="en-GB" sz="1600" dirty="0">
              <a:latin typeface="Arial"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059" y="5806058"/>
            <a:ext cx="9915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63" y="9414"/>
            <a:ext cx="11197244"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989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600" dirty="0" smtClean="0"/>
              <a:t>Overview about current DLR activities</a:t>
            </a:r>
            <a:endParaRPr lang="en-US" sz="3600" dirty="0"/>
          </a:p>
        </p:txBody>
      </p:sp>
      <p:sp>
        <p:nvSpPr>
          <p:cNvPr id="5" name="Textplatzhalter 4"/>
          <p:cNvSpPr>
            <a:spLocks noGrp="1"/>
          </p:cNvSpPr>
          <p:nvPr>
            <p:ph type="body" sz="quarter" idx="12"/>
          </p:nvPr>
        </p:nvSpPr>
        <p:spPr>
          <a:xfrm>
            <a:off x="486000" y="1449574"/>
            <a:ext cx="10796163" cy="4410008"/>
          </a:xfrm>
        </p:spPr>
        <p:txBody>
          <a:bodyPr/>
          <a:lstStyle/>
          <a:p>
            <a:pPr marL="514350" indent="-514350">
              <a:buAutoNum type="alphaUcParenR"/>
            </a:pPr>
            <a:r>
              <a:rPr lang="en-US" sz="2400" b="1" i="1" dirty="0" smtClean="0">
                <a:solidFill>
                  <a:srgbClr val="0033CC"/>
                </a:solidFill>
                <a:latin typeface="+mj-lt"/>
              </a:rPr>
              <a:t>Water ice size variations on Ganymede and </a:t>
            </a:r>
            <a:r>
              <a:rPr lang="en-US" sz="2400" b="1" i="1" dirty="0" err="1" smtClean="0">
                <a:solidFill>
                  <a:srgbClr val="0033CC"/>
                </a:solidFill>
                <a:latin typeface="+mj-lt"/>
              </a:rPr>
              <a:t>Callisto</a:t>
            </a:r>
            <a:r>
              <a:rPr lang="en-US" sz="2400" b="1" i="1" dirty="0" smtClean="0">
                <a:solidFill>
                  <a:srgbClr val="0033CC"/>
                </a:solidFill>
                <a:latin typeface="+mj-lt"/>
              </a:rPr>
              <a:t> derived from NIMS data </a:t>
            </a:r>
            <a:r>
              <a:rPr lang="en-US" sz="2400" dirty="0" smtClean="0">
                <a:latin typeface="+mj-lt"/>
              </a:rPr>
              <a:t>(Katrin Stephan)</a:t>
            </a:r>
          </a:p>
          <a:p>
            <a:pPr marL="514350" indent="-514350">
              <a:buAutoNum type="alphaUcParenR"/>
            </a:pPr>
            <a:endParaRPr lang="en-US" sz="1400" dirty="0">
              <a:latin typeface="+mj-lt"/>
            </a:endParaRPr>
          </a:p>
          <a:p>
            <a:pPr marL="514350" indent="-514350">
              <a:buAutoNum type="alphaUcParenR"/>
            </a:pPr>
            <a:r>
              <a:rPr lang="en-US" sz="2400" b="1" i="1" dirty="0" smtClean="0">
                <a:solidFill>
                  <a:srgbClr val="0033CC"/>
                </a:solidFill>
                <a:latin typeface="+mj-lt"/>
              </a:rPr>
              <a:t>Laboratory and </a:t>
            </a:r>
            <a:r>
              <a:rPr lang="en-US" sz="2400" b="1" i="1" dirty="0">
                <a:solidFill>
                  <a:srgbClr val="0033CC"/>
                </a:solidFill>
                <a:latin typeface="+mj-lt"/>
              </a:rPr>
              <a:t>modeling support for the spectral investigation of the surfaces of the Galilean </a:t>
            </a:r>
            <a:r>
              <a:rPr lang="en-US" sz="2400" b="1" i="1" dirty="0" smtClean="0">
                <a:solidFill>
                  <a:srgbClr val="0033CC"/>
                </a:solidFill>
                <a:latin typeface="+mj-lt"/>
              </a:rPr>
              <a:t>moons </a:t>
            </a:r>
            <a:r>
              <a:rPr lang="en-US" sz="2400" dirty="0" smtClean="0">
                <a:latin typeface="+mj-lt"/>
              </a:rPr>
              <a:t>(Gabriele Arnold, </a:t>
            </a:r>
            <a:r>
              <a:rPr lang="en-US" sz="2400" dirty="0">
                <a:latin typeface="+mj-lt"/>
              </a:rPr>
              <a:t>David Kappel, Alessandro Maturilli, Ljuba Moroz, Katherina </a:t>
            </a:r>
            <a:r>
              <a:rPr lang="en-US" sz="2400" dirty="0" smtClean="0">
                <a:latin typeface="+mj-lt"/>
              </a:rPr>
              <a:t>Otto)</a:t>
            </a:r>
          </a:p>
          <a:p>
            <a:endParaRPr lang="de-DE" sz="1000" dirty="0">
              <a:latin typeface="+mj-lt"/>
            </a:endParaRPr>
          </a:p>
          <a:p>
            <a:pPr marL="715963" indent="-182563">
              <a:buFont typeface="Wingdings" panose="05000000000000000000" pitchFamily="2" charset="2"/>
              <a:buChar char="Ø"/>
            </a:pPr>
            <a:r>
              <a:rPr lang="en-US" sz="2000" dirty="0" smtClean="0">
                <a:latin typeface="+mj-lt"/>
              </a:rPr>
              <a:t>Low temperature bidirectional VIS-R reflectance measurements of analogue materials at DLR’s PSL (minerals).</a:t>
            </a:r>
            <a:endParaRPr lang="en-US" sz="2000" dirty="0">
              <a:latin typeface="+mj-lt"/>
            </a:endParaRPr>
          </a:p>
          <a:p>
            <a:pPr marL="715963" indent="-182563">
              <a:buFont typeface="Wingdings" panose="05000000000000000000" pitchFamily="2" charset="2"/>
              <a:buChar char="Ø"/>
            </a:pPr>
            <a:endParaRPr lang="en-US" sz="800" dirty="0">
              <a:latin typeface="+mj-lt"/>
            </a:endParaRPr>
          </a:p>
          <a:p>
            <a:pPr marL="715963" indent="-182563">
              <a:buFont typeface="Wingdings" panose="05000000000000000000" pitchFamily="2" charset="2"/>
              <a:buChar char="Ø"/>
            </a:pPr>
            <a:r>
              <a:rPr lang="en-US" sz="2000" dirty="0" smtClean="0">
                <a:latin typeface="+mj-lt"/>
              </a:rPr>
              <a:t>Laboratory work on organic solids as analogue materials at DLR’s PSL.</a:t>
            </a:r>
            <a:endParaRPr lang="en-US" sz="2000" dirty="0">
              <a:latin typeface="+mj-lt"/>
            </a:endParaRPr>
          </a:p>
          <a:p>
            <a:pPr marL="715963" indent="-182563">
              <a:buFont typeface="Wingdings" panose="05000000000000000000" pitchFamily="2" charset="2"/>
              <a:buChar char="Ø"/>
            </a:pPr>
            <a:endParaRPr lang="en-US" sz="800" dirty="0">
              <a:latin typeface="+mj-lt"/>
            </a:endParaRPr>
          </a:p>
          <a:p>
            <a:pPr marL="715963" indent="-182563">
              <a:buFont typeface="Wingdings" panose="05000000000000000000" pitchFamily="2" charset="2"/>
              <a:buChar char="Ø"/>
            </a:pPr>
            <a:r>
              <a:rPr lang="en-US" sz="2000" dirty="0" smtClean="0">
                <a:latin typeface="+mj-lt"/>
              </a:rPr>
              <a:t>Retrieval of physical/compositional surface properties (spectrophotometric modeling).</a:t>
            </a:r>
          </a:p>
          <a:p>
            <a:pPr marL="715963" indent="-182563">
              <a:buFont typeface="Wingdings" panose="05000000000000000000" pitchFamily="2" charset="2"/>
              <a:buChar char="Ø"/>
            </a:pPr>
            <a:endParaRPr lang="en-US" sz="800" dirty="0">
              <a:latin typeface="+mj-lt"/>
            </a:endParaRPr>
          </a:p>
          <a:p>
            <a:pPr marL="715963" indent="-182563">
              <a:buFont typeface="Wingdings" panose="05000000000000000000" pitchFamily="2" charset="2"/>
              <a:buChar char="Ø"/>
            </a:pPr>
            <a:r>
              <a:rPr lang="en-US" sz="2000" dirty="0" smtClean="0">
                <a:latin typeface="+mj-lt"/>
              </a:rPr>
              <a:t>Studies of dynamic surface processes and laboratory simulations.</a:t>
            </a:r>
            <a:endParaRPr lang="en-US" sz="2000" dirty="0">
              <a:latin typeface="+mj-lt"/>
            </a:endParaRPr>
          </a:p>
          <a:p>
            <a:pPr>
              <a:buFont typeface="Wingdings" panose="05000000000000000000" pitchFamily="2" charset="2"/>
              <a:buChar char="Ø"/>
            </a:pPr>
            <a:endParaRPr lang="en-US" sz="2000" dirty="0" smtClean="0"/>
          </a:p>
          <a:p>
            <a:endParaRPr lang="de-DE" sz="2000" dirty="0"/>
          </a:p>
          <a:p>
            <a:endParaRPr lang="en-US" sz="2000" dirty="0" smtClean="0"/>
          </a:p>
          <a:p>
            <a:endParaRPr lang="en-US" sz="2000" dirty="0" smtClean="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-2-</a:t>
            </a:r>
            <a:endParaRPr lang="en-US" dirty="0"/>
          </a:p>
        </p:txBody>
      </p:sp>
    </p:spTree>
    <p:extLst>
      <p:ext uri="{BB962C8B-B14F-4D97-AF65-F5344CB8AC3E}">
        <p14:creationId xmlns:p14="http://schemas.microsoft.com/office/powerpoint/2010/main" val="41627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600" dirty="0" smtClean="0"/>
              <a:t>Objectives</a:t>
            </a:r>
            <a:endParaRPr lang="en-US" sz="3600" dirty="0"/>
          </a:p>
        </p:txBody>
      </p:sp>
      <p:sp>
        <p:nvSpPr>
          <p:cNvPr id="5" name="Textplatzhalter 4"/>
          <p:cNvSpPr>
            <a:spLocks noGrp="1"/>
          </p:cNvSpPr>
          <p:nvPr>
            <p:ph type="body" sz="quarter" idx="12"/>
          </p:nvPr>
        </p:nvSpPr>
        <p:spPr>
          <a:xfrm>
            <a:off x="486000" y="1485578"/>
            <a:ext cx="10796163" cy="828092"/>
          </a:xfrm>
        </p:spPr>
        <p:txBody>
          <a:bodyPr/>
          <a:lstStyle/>
          <a:p>
            <a:pPr marL="0" indent="0">
              <a:buNone/>
            </a:pPr>
            <a:r>
              <a:rPr lang="en-US" sz="2400" dirty="0" smtClean="0">
                <a:latin typeface="+mj-lt"/>
              </a:rPr>
              <a:t>Contributions </a:t>
            </a:r>
            <a:r>
              <a:rPr lang="en-US" sz="2400" dirty="0">
                <a:latin typeface="+mj-lt"/>
              </a:rPr>
              <a:t>to study the physical and compositional </a:t>
            </a:r>
            <a:r>
              <a:rPr lang="en-US" sz="2400" dirty="0" smtClean="0">
                <a:latin typeface="+mj-lt"/>
              </a:rPr>
              <a:t>properties of the Galilean satellites</a:t>
            </a:r>
            <a:endParaRPr lang="en-US" sz="2000" dirty="0" smtClean="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-3-</a:t>
            </a:r>
            <a:endParaRPr lang="en-US" dirty="0"/>
          </a:p>
        </p:txBody>
      </p:sp>
      <p:sp>
        <p:nvSpPr>
          <p:cNvPr id="6" name="Textplatzhalter 4"/>
          <p:cNvSpPr txBox="1">
            <a:spLocks/>
          </p:cNvSpPr>
          <p:nvPr/>
        </p:nvSpPr>
        <p:spPr bwMode="auto">
          <a:xfrm>
            <a:off x="480964" y="2421682"/>
            <a:ext cx="6156683" cy="37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a:buFont typeface="Wingdings" panose="05000000000000000000" pitchFamily="2" charset="2"/>
              <a:buChar char="Ø"/>
            </a:pPr>
            <a:r>
              <a:rPr lang="en-US" sz="2000" b="1" i="1" dirty="0" smtClean="0">
                <a:solidFill>
                  <a:srgbClr val="0033CC"/>
                </a:solidFill>
                <a:latin typeface="+mj-lt"/>
              </a:rPr>
              <a:t>Surface composition </a:t>
            </a:r>
            <a:r>
              <a:rPr lang="en-US" sz="2000" dirty="0" smtClean="0">
                <a:latin typeface="+mj-lt"/>
              </a:rPr>
              <a:t>(minerals and their mixtures with water ice, solid organics), laboratory studies, spectral modeling, </a:t>
            </a:r>
            <a:r>
              <a:rPr lang="en-US" sz="2000" dirty="0" err="1" smtClean="0">
                <a:latin typeface="+mj-lt"/>
              </a:rPr>
              <a:t>radiolytic</a:t>
            </a:r>
            <a:r>
              <a:rPr lang="en-US" sz="2000" dirty="0" smtClean="0">
                <a:latin typeface="+mj-lt"/>
              </a:rPr>
              <a:t> alteration.</a:t>
            </a:r>
          </a:p>
          <a:p>
            <a:pPr marL="361950" indent="-361950">
              <a:buFont typeface="Wingdings" panose="05000000000000000000" pitchFamily="2" charset="2"/>
              <a:buChar char="Ø"/>
            </a:pPr>
            <a:endParaRPr lang="en-US" sz="800" dirty="0" smtClean="0">
              <a:latin typeface="+mj-lt"/>
            </a:endParaRPr>
          </a:p>
          <a:p>
            <a:pPr marL="361950" indent="-361950">
              <a:buFont typeface="Wingdings" panose="05000000000000000000" pitchFamily="2" charset="2"/>
              <a:buChar char="Ø"/>
            </a:pPr>
            <a:r>
              <a:rPr lang="en-US" sz="2000" b="1" i="1" dirty="0" smtClean="0">
                <a:solidFill>
                  <a:srgbClr val="0033CC"/>
                </a:solidFill>
                <a:latin typeface="+mj-lt"/>
              </a:rPr>
              <a:t>Physical properties </a:t>
            </a:r>
            <a:r>
              <a:rPr lang="en-US" sz="2000" dirty="0" smtClean="0">
                <a:latin typeface="+mj-lt"/>
              </a:rPr>
              <a:t>(thermo-physical properties, textural properties: particle sizes, physical structure of particle and material aggregates), multi-spectrum retrieval. </a:t>
            </a:r>
          </a:p>
          <a:p>
            <a:pPr marL="361950" indent="-361950">
              <a:buFont typeface="Wingdings" panose="05000000000000000000" pitchFamily="2" charset="2"/>
              <a:buChar char="Ø"/>
            </a:pPr>
            <a:endParaRPr lang="en-US" sz="800" dirty="0" smtClean="0">
              <a:latin typeface="+mj-lt"/>
            </a:endParaRPr>
          </a:p>
          <a:p>
            <a:pPr marL="361950" indent="-361950">
              <a:buFont typeface="Wingdings" panose="05000000000000000000" pitchFamily="2" charset="2"/>
              <a:buChar char="Ø"/>
            </a:pPr>
            <a:r>
              <a:rPr lang="en-US" sz="2000" b="1" i="1" dirty="0" smtClean="0">
                <a:solidFill>
                  <a:srgbClr val="0033CC"/>
                </a:solidFill>
                <a:latin typeface="+mj-lt"/>
              </a:rPr>
              <a:t>Dynamic surface processes</a:t>
            </a:r>
            <a:r>
              <a:rPr lang="en-US" sz="2000" dirty="0" smtClean="0">
                <a:latin typeface="+mj-lt"/>
              </a:rPr>
              <a:t>.</a:t>
            </a:r>
          </a:p>
          <a:p>
            <a:pPr marL="361950" indent="-361950">
              <a:buFont typeface="Wingdings" panose="05000000000000000000" pitchFamily="2" charset="2"/>
              <a:buChar char="Ø"/>
            </a:pPr>
            <a:endParaRPr lang="en-US" sz="800" dirty="0" smtClean="0">
              <a:latin typeface="+mj-lt"/>
            </a:endParaRPr>
          </a:p>
          <a:p>
            <a:pPr marL="361950" indent="-361950">
              <a:buFont typeface="Wingdings" panose="05000000000000000000" pitchFamily="2" charset="2"/>
              <a:buChar char="Ø"/>
            </a:pPr>
            <a:r>
              <a:rPr lang="en-US" sz="2000" b="1" i="1" dirty="0" err="1" smtClean="0">
                <a:solidFill>
                  <a:srgbClr val="0033CC"/>
                </a:solidFill>
                <a:latin typeface="+mj-lt"/>
              </a:rPr>
              <a:t>Planetologic</a:t>
            </a:r>
            <a:r>
              <a:rPr lang="en-US" sz="2000" b="1" i="1" dirty="0" smtClean="0">
                <a:solidFill>
                  <a:srgbClr val="0033CC"/>
                </a:solidFill>
                <a:latin typeface="+mj-lt"/>
              </a:rPr>
              <a:t> modeling </a:t>
            </a:r>
            <a:r>
              <a:rPr lang="en-US" sz="2000" dirty="0" smtClean="0">
                <a:latin typeface="+mj-lt"/>
              </a:rPr>
              <a:t>of relevant surface processes (current state, formation, evolution).</a:t>
            </a:r>
          </a:p>
          <a:p>
            <a:pPr marL="361950" indent="-361950">
              <a:buFont typeface="Wingdings" panose="05000000000000000000" pitchFamily="2" charset="2"/>
              <a:buChar char="Ø"/>
            </a:pPr>
            <a:endParaRPr lang="en-US" sz="2000" dirty="0" smtClean="0">
              <a:latin typeface="+mj-lt"/>
            </a:endParaRPr>
          </a:p>
          <a:p>
            <a:pPr marL="0" indent="0">
              <a:buFont typeface="Arial" pitchFamily="34" charset="0"/>
              <a:buNone/>
            </a:pPr>
            <a:endParaRPr lang="en-US" sz="2000" dirty="0" smtClean="0">
              <a:latin typeface="+mj-lt"/>
            </a:endParaRPr>
          </a:p>
          <a:p>
            <a:endParaRPr lang="de-DE" sz="1000" dirty="0" smtClean="0">
              <a:latin typeface="+mj-lt"/>
            </a:endParaRPr>
          </a:p>
          <a:p>
            <a:pPr>
              <a:buFont typeface="Wingdings" panose="05000000000000000000" pitchFamily="2" charset="2"/>
              <a:buChar char="Ø"/>
            </a:pPr>
            <a:endParaRPr lang="en-US" sz="2000" dirty="0" smtClean="0"/>
          </a:p>
          <a:p>
            <a:endParaRPr lang="de-DE" sz="2000" dirty="0" smtClean="0"/>
          </a:p>
          <a:p>
            <a:endParaRPr lang="en-US" sz="2000" dirty="0" smtClean="0"/>
          </a:p>
          <a:p>
            <a:endParaRPr lang="en-US" sz="2000" dirty="0" smtClean="0"/>
          </a:p>
        </p:txBody>
      </p:sp>
      <p:grpSp>
        <p:nvGrpSpPr>
          <p:cNvPr id="7" name="Gruppieren 3"/>
          <p:cNvGrpSpPr>
            <a:grpSpLocks/>
          </p:cNvGrpSpPr>
          <p:nvPr/>
        </p:nvGrpSpPr>
        <p:grpSpPr bwMode="auto">
          <a:xfrm>
            <a:off x="7537747" y="1917626"/>
            <a:ext cx="3024336" cy="1766719"/>
            <a:chOff x="5684838" y="4111912"/>
            <a:chExt cx="3336380" cy="1925336"/>
          </a:xfrm>
        </p:grpSpPr>
        <p:pic>
          <p:nvPicPr>
            <p:cNvPr id="9" name="Grafik 1"/>
            <p:cNvPicPr>
              <a:picLocks noChangeAspect="1"/>
            </p:cNvPicPr>
            <p:nvPr/>
          </p:nvPicPr>
          <p:blipFill>
            <a:blip r:embed="rId2" cstate="print">
              <a:extLst>
                <a:ext uri="{28A0092B-C50C-407E-A947-70E740481C1C}">
                  <a14:useLocalDpi xmlns:a14="http://schemas.microsoft.com/office/drawing/2010/main" val="0"/>
                </a:ext>
              </a:extLst>
            </a:blip>
            <a:srcRect b="50000"/>
            <a:stretch>
              <a:fillRect/>
            </a:stretch>
          </p:blipFill>
          <p:spPr bwMode="auto">
            <a:xfrm>
              <a:off x="5751561" y="4111912"/>
              <a:ext cx="3269657" cy="19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nvSpPr>
          <p:spPr>
            <a:xfrm>
              <a:off x="5684838" y="5673767"/>
              <a:ext cx="203167" cy="3142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endParaRPr lang="de-DE" dirty="0">
                <a:solidFill>
                  <a:schemeClr val="tx1"/>
                </a:solidFill>
                <a:latin typeface="Arial" pitchFamily="34" charset="0"/>
                <a:cs typeface="Arial" pitchFamily="34" charset="0"/>
              </a:endParaRPr>
            </a:p>
          </p:txBody>
        </p:sp>
      </p:grpSp>
      <p:pic>
        <p:nvPicPr>
          <p:cNvPr id="12" name="Grafik 11"/>
          <p:cNvPicPr/>
          <p:nvPr/>
        </p:nvPicPr>
        <p:blipFill>
          <a:blip r:embed="rId3"/>
          <a:srcRect l="1000" t="7291" r="11784" b="3492"/>
          <a:stretch/>
        </p:blipFill>
        <p:spPr>
          <a:xfrm>
            <a:off x="6925679" y="4005858"/>
            <a:ext cx="2387299" cy="1620180"/>
          </a:xfrm>
          <a:prstGeom prst="rect">
            <a:avLst/>
          </a:prstGeom>
          <a:ln>
            <a:noFill/>
          </a:ln>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9766" y="3985797"/>
            <a:ext cx="2024633" cy="156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46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2800" dirty="0" smtClean="0">
                <a:solidFill>
                  <a:schemeClr val="tx1">
                    <a:lumMod val="50000"/>
                    <a:lumOff val="50000"/>
                  </a:schemeClr>
                </a:solidFill>
              </a:rPr>
              <a:t>H</a:t>
            </a:r>
            <a:r>
              <a:rPr lang="en-US" sz="2800" baseline="-25000" dirty="0" smtClean="0">
                <a:solidFill>
                  <a:schemeClr val="tx1">
                    <a:lumMod val="50000"/>
                    <a:lumOff val="50000"/>
                  </a:schemeClr>
                </a:solidFill>
              </a:rPr>
              <a:t>2</a:t>
            </a:r>
            <a:r>
              <a:rPr lang="en-US" sz="2800" dirty="0" smtClean="0">
                <a:solidFill>
                  <a:schemeClr val="tx1">
                    <a:lumMod val="50000"/>
                    <a:lumOff val="50000"/>
                  </a:schemeClr>
                </a:solidFill>
              </a:rPr>
              <a:t>O- </a:t>
            </a:r>
            <a:r>
              <a:rPr lang="en-US" sz="2800" dirty="0">
                <a:solidFill>
                  <a:schemeClr val="tx1">
                    <a:lumMod val="50000"/>
                    <a:lumOff val="50000"/>
                  </a:schemeClr>
                </a:solidFill>
              </a:rPr>
              <a:t>ice size variations on Ganymede </a:t>
            </a:r>
            <a:r>
              <a:rPr lang="en-US" sz="2800" dirty="0" smtClean="0">
                <a:solidFill>
                  <a:schemeClr val="tx1">
                    <a:lumMod val="50000"/>
                    <a:lumOff val="50000"/>
                  </a:schemeClr>
                </a:solidFill>
              </a:rPr>
              <a:t>(and </a:t>
            </a:r>
            <a:r>
              <a:rPr lang="en-US" sz="2800" dirty="0" err="1" smtClean="0">
                <a:solidFill>
                  <a:schemeClr val="tx1">
                    <a:lumMod val="50000"/>
                    <a:lumOff val="50000"/>
                  </a:schemeClr>
                </a:solidFill>
              </a:rPr>
              <a:t>Callisto</a:t>
            </a:r>
            <a:r>
              <a:rPr lang="en-US" sz="2800" dirty="0" smtClean="0">
                <a:solidFill>
                  <a:schemeClr val="tx1">
                    <a:lumMod val="50000"/>
                    <a:lumOff val="50000"/>
                  </a:schemeClr>
                </a:solidFill>
              </a:rPr>
              <a:t>) </a:t>
            </a:r>
            <a:r>
              <a:rPr lang="en-US" sz="2800" dirty="0">
                <a:solidFill>
                  <a:schemeClr val="tx1">
                    <a:lumMod val="50000"/>
                    <a:lumOff val="50000"/>
                  </a:schemeClr>
                </a:solidFill>
              </a:rPr>
              <a:t>derived from NIMS data </a:t>
            </a:r>
            <a:r>
              <a:rPr lang="en-US" b="0" dirty="0"/>
              <a:t>(Katrin Stephan)</a:t>
            </a:r>
            <a:br>
              <a:rPr lang="en-US" b="0" dirty="0"/>
            </a:br>
            <a:endParaRPr lang="en-US"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-4-</a:t>
            </a:r>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l="-2" r="3696"/>
          <a:stretch>
            <a:fillRect/>
          </a:stretch>
        </p:blipFill>
        <p:spPr bwMode="auto">
          <a:xfrm>
            <a:off x="298636" y="1845618"/>
            <a:ext cx="6122987"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6"/>
          <p:cNvSpPr txBox="1">
            <a:spLocks noChangeArrowheads="1"/>
          </p:cNvSpPr>
          <p:nvPr/>
        </p:nvSpPr>
        <p:spPr bwMode="auto">
          <a:xfrm>
            <a:off x="2048520" y="1773610"/>
            <a:ext cx="25368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1600" dirty="0"/>
              <a:t>Ganymed – Galileo NIMS</a:t>
            </a:r>
            <a:endParaRPr lang="en-US" altLang="en-US" sz="1600" dirty="0"/>
          </a:p>
        </p:txBody>
      </p:sp>
      <p:sp>
        <p:nvSpPr>
          <p:cNvPr id="15" name="Textfeld 3"/>
          <p:cNvSpPr txBox="1">
            <a:spLocks noChangeArrowheads="1"/>
          </p:cNvSpPr>
          <p:nvPr/>
        </p:nvSpPr>
        <p:spPr bwMode="auto">
          <a:xfrm>
            <a:off x="7285719" y="2097804"/>
            <a:ext cx="396044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algn="r" eaLnBrk="1" hangingPunct="1">
              <a:lnSpc>
                <a:spcPts val="2400"/>
              </a:lnSpc>
              <a:spcBef>
                <a:spcPct val="0"/>
              </a:spcBef>
              <a:buFontTx/>
              <a:buNone/>
            </a:pPr>
            <a:r>
              <a:rPr lang="en-US" altLang="de-DE" sz="1600" b="1" dirty="0" smtClean="0"/>
              <a:t>BDRs</a:t>
            </a:r>
            <a:r>
              <a:rPr lang="en-US" altLang="de-DE" sz="1600" dirty="0" smtClean="0"/>
              <a:t> of H</a:t>
            </a:r>
            <a:r>
              <a:rPr lang="en-US" altLang="de-DE" sz="1200" dirty="0" smtClean="0"/>
              <a:t>2</a:t>
            </a:r>
            <a:r>
              <a:rPr lang="en-US" altLang="de-DE" sz="1600" dirty="0" smtClean="0"/>
              <a:t>O-ice absorptions in Ganymede‘s (and </a:t>
            </a:r>
            <a:r>
              <a:rPr lang="en-US" altLang="de-DE" sz="1600" dirty="0" err="1" smtClean="0"/>
              <a:t>Callisto‘s</a:t>
            </a:r>
            <a:r>
              <a:rPr lang="en-US" altLang="de-DE" sz="1600" dirty="0" smtClean="0"/>
              <a:t>) spectra have shown a direct correlation with </a:t>
            </a:r>
            <a:r>
              <a:rPr lang="en-US" altLang="de-DE" sz="1600" b="1" dirty="0" smtClean="0"/>
              <a:t>H</a:t>
            </a:r>
            <a:r>
              <a:rPr lang="en-US" altLang="de-DE" sz="1200" b="1" dirty="0" smtClean="0"/>
              <a:t>2</a:t>
            </a:r>
            <a:r>
              <a:rPr lang="en-US" altLang="de-DE" sz="1600" b="1" dirty="0" smtClean="0"/>
              <a:t>O-ice particle size</a:t>
            </a:r>
            <a:r>
              <a:rPr lang="en-US" altLang="de-DE" sz="1600" dirty="0" smtClean="0"/>
              <a:t> differences more or less independent of the dark non-ice material.</a:t>
            </a:r>
            <a:endParaRPr lang="en-US" altLang="de-DE" sz="1600" dirty="0"/>
          </a:p>
        </p:txBody>
      </p:sp>
      <p:grpSp>
        <p:nvGrpSpPr>
          <p:cNvPr id="16" name="Gruppieren 3"/>
          <p:cNvGrpSpPr>
            <a:grpSpLocks/>
          </p:cNvGrpSpPr>
          <p:nvPr/>
        </p:nvGrpSpPr>
        <p:grpSpPr bwMode="auto">
          <a:xfrm>
            <a:off x="7717767" y="3717826"/>
            <a:ext cx="3492388" cy="2141662"/>
            <a:chOff x="5684838" y="4111912"/>
            <a:chExt cx="3336380" cy="1925336"/>
          </a:xfrm>
        </p:grpSpPr>
        <p:pic>
          <p:nvPicPr>
            <p:cNvPr id="17" name="Grafik 1"/>
            <p:cNvPicPr>
              <a:picLocks noChangeAspect="1"/>
            </p:cNvPicPr>
            <p:nvPr/>
          </p:nvPicPr>
          <p:blipFill>
            <a:blip r:embed="rId3" cstate="print">
              <a:extLst>
                <a:ext uri="{28A0092B-C50C-407E-A947-70E740481C1C}">
                  <a14:useLocalDpi xmlns:a14="http://schemas.microsoft.com/office/drawing/2010/main" val="0"/>
                </a:ext>
              </a:extLst>
            </a:blip>
            <a:srcRect b="50000"/>
            <a:stretch>
              <a:fillRect/>
            </a:stretch>
          </p:blipFill>
          <p:spPr bwMode="auto">
            <a:xfrm>
              <a:off x="5751561" y="4111912"/>
              <a:ext cx="3269657" cy="19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hteck 17"/>
            <p:cNvSpPr/>
            <p:nvPr/>
          </p:nvSpPr>
          <p:spPr>
            <a:xfrm>
              <a:off x="5684838" y="5673767"/>
              <a:ext cx="203167" cy="3142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endParaRPr lang="de-DE" dirty="0">
                <a:solidFill>
                  <a:schemeClr val="tx1"/>
                </a:solidFill>
                <a:latin typeface="Arial" pitchFamily="34" charset="0"/>
                <a:cs typeface="Arial" pitchFamily="34" charset="0"/>
              </a:endParaRPr>
            </a:p>
          </p:txBody>
        </p:sp>
      </p:grpSp>
      <p:sp>
        <p:nvSpPr>
          <p:cNvPr id="19" name="Rechteck 1"/>
          <p:cNvSpPr>
            <a:spLocks noChangeArrowheads="1"/>
          </p:cNvSpPr>
          <p:nvPr/>
        </p:nvSpPr>
        <p:spPr bwMode="auto">
          <a:xfrm>
            <a:off x="8372982" y="5988050"/>
            <a:ext cx="2297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1200" dirty="0">
                <a:latin typeface="Calibri" pitchFamily="34" charset="0"/>
              </a:rPr>
              <a:t>(Stephan et al., 2006, 2013, 2019)</a:t>
            </a:r>
            <a:endParaRPr lang="de-DE" altLang="de-DE" sz="1200" dirty="0">
              <a:latin typeface="Calibri" pitchFamily="34" charset="0"/>
            </a:endParaRPr>
          </a:p>
        </p:txBody>
      </p:sp>
      <p:pic>
        <p:nvPicPr>
          <p:cNvPr id="20" name="Grafik 9"/>
          <p:cNvPicPr>
            <a:picLocks noChangeAspect="1"/>
          </p:cNvPicPr>
          <p:nvPr/>
        </p:nvPicPr>
        <p:blipFill>
          <a:blip r:embed="rId4" cstate="print">
            <a:extLst>
              <a:ext uri="{28A0092B-C50C-407E-A947-70E740481C1C}">
                <a14:useLocalDpi xmlns:a14="http://schemas.microsoft.com/office/drawing/2010/main" val="0"/>
              </a:ext>
            </a:extLst>
          </a:blip>
          <a:srcRect r="48822"/>
          <a:stretch>
            <a:fillRect/>
          </a:stretch>
        </p:blipFill>
        <p:spPr bwMode="auto">
          <a:xfrm>
            <a:off x="1443930" y="4645967"/>
            <a:ext cx="220821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12"/>
          <p:cNvPicPr>
            <a:picLocks noChangeAspect="1"/>
          </p:cNvPicPr>
          <p:nvPr/>
        </p:nvPicPr>
        <p:blipFill>
          <a:blip r:embed="rId4" cstate="print">
            <a:extLst>
              <a:ext uri="{28A0092B-C50C-407E-A947-70E740481C1C}">
                <a14:useLocalDpi xmlns:a14="http://schemas.microsoft.com/office/drawing/2010/main" val="0"/>
              </a:ext>
            </a:extLst>
          </a:blip>
          <a:srcRect l="50000"/>
          <a:stretch>
            <a:fillRect/>
          </a:stretch>
        </p:blipFill>
        <p:spPr bwMode="auto">
          <a:xfrm>
            <a:off x="3652142" y="4645968"/>
            <a:ext cx="2157413"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9900" y="4209058"/>
            <a:ext cx="1035050" cy="11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2200" y="4215408"/>
            <a:ext cx="1035050" cy="11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Gerade Verbindung mit Pfeil 23"/>
          <p:cNvCxnSpPr/>
          <p:nvPr/>
        </p:nvCxnSpPr>
        <p:spPr>
          <a:xfrm>
            <a:off x="4824350" y="4164608"/>
            <a:ext cx="98425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2898713" y="4158258"/>
            <a:ext cx="98425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feld 15"/>
          <p:cNvSpPr txBox="1">
            <a:spLocks noChangeArrowheads="1"/>
          </p:cNvSpPr>
          <p:nvPr/>
        </p:nvSpPr>
        <p:spPr bwMode="auto">
          <a:xfrm>
            <a:off x="2913000" y="4405908"/>
            <a:ext cx="914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a:t>H</a:t>
            </a:r>
            <a:r>
              <a:rPr lang="de-DE" altLang="en-US" sz="600"/>
              <a:t>2</a:t>
            </a:r>
            <a:r>
              <a:rPr lang="de-DE" altLang="en-US" sz="800"/>
              <a:t>O ice abundance</a:t>
            </a:r>
            <a:endParaRPr lang="en-US" altLang="en-US" sz="800"/>
          </a:p>
        </p:txBody>
      </p:sp>
      <p:sp>
        <p:nvSpPr>
          <p:cNvPr id="27" name="Textfeld 26"/>
          <p:cNvSpPr txBox="1">
            <a:spLocks noChangeArrowheads="1"/>
          </p:cNvSpPr>
          <p:nvPr/>
        </p:nvSpPr>
        <p:spPr bwMode="auto">
          <a:xfrm>
            <a:off x="3122550" y="4005858"/>
            <a:ext cx="3873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dirty="0"/>
              <a:t>BD </a:t>
            </a:r>
            <a:r>
              <a:rPr lang="de-DE" altLang="en-US" sz="600" dirty="0"/>
              <a:t>1.5µm</a:t>
            </a:r>
            <a:endParaRPr lang="en-US" altLang="en-US" sz="600" dirty="0"/>
          </a:p>
        </p:txBody>
      </p:sp>
      <p:sp>
        <p:nvSpPr>
          <p:cNvPr id="28" name="Textfeld 27"/>
          <p:cNvSpPr txBox="1">
            <a:spLocks noChangeArrowheads="1"/>
          </p:cNvSpPr>
          <p:nvPr/>
        </p:nvSpPr>
        <p:spPr bwMode="auto">
          <a:xfrm>
            <a:off x="4824350" y="4405908"/>
            <a:ext cx="9302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a:t>H</a:t>
            </a:r>
            <a:r>
              <a:rPr lang="de-DE" altLang="en-US" sz="600"/>
              <a:t>2</a:t>
            </a:r>
            <a:r>
              <a:rPr lang="de-DE" altLang="en-US" sz="800"/>
              <a:t>O ice particle size</a:t>
            </a:r>
            <a:endParaRPr lang="en-US" altLang="en-US" sz="800"/>
          </a:p>
        </p:txBody>
      </p:sp>
      <p:sp>
        <p:nvSpPr>
          <p:cNvPr id="29" name="Textfeld 28"/>
          <p:cNvSpPr txBox="1">
            <a:spLocks noChangeArrowheads="1"/>
          </p:cNvSpPr>
          <p:nvPr/>
        </p:nvSpPr>
        <p:spPr bwMode="auto">
          <a:xfrm>
            <a:off x="4830700" y="4005858"/>
            <a:ext cx="9128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a:t>BDR </a:t>
            </a:r>
            <a:r>
              <a:rPr lang="de-DE" altLang="en-US" sz="600"/>
              <a:t>BD 2µm/ BD 1.5µm</a:t>
            </a:r>
            <a:endParaRPr lang="en-US" altLang="en-US" sz="800"/>
          </a:p>
        </p:txBody>
      </p:sp>
      <p:sp>
        <p:nvSpPr>
          <p:cNvPr id="30" name="Textfeld 29"/>
          <p:cNvSpPr txBox="1">
            <a:spLocks noChangeArrowheads="1"/>
          </p:cNvSpPr>
          <p:nvPr/>
        </p:nvSpPr>
        <p:spPr bwMode="auto">
          <a:xfrm>
            <a:off x="4517963" y="4207471"/>
            <a:ext cx="2016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a:t>0.75</a:t>
            </a:r>
            <a:endParaRPr lang="en-US" altLang="en-US" sz="600"/>
          </a:p>
        </p:txBody>
      </p:sp>
      <p:sp>
        <p:nvSpPr>
          <p:cNvPr id="31" name="Textfeld 30"/>
          <p:cNvSpPr txBox="1">
            <a:spLocks noChangeArrowheads="1"/>
          </p:cNvSpPr>
          <p:nvPr/>
        </p:nvSpPr>
        <p:spPr bwMode="auto">
          <a:xfrm>
            <a:off x="5845113" y="4207471"/>
            <a:ext cx="1444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a:t>1.2</a:t>
            </a:r>
            <a:endParaRPr lang="en-US" altLang="en-US" sz="600"/>
          </a:p>
        </p:txBody>
      </p:sp>
      <p:sp>
        <p:nvSpPr>
          <p:cNvPr id="32" name="Textfeld 31"/>
          <p:cNvSpPr txBox="1">
            <a:spLocks noChangeArrowheads="1"/>
          </p:cNvSpPr>
          <p:nvPr/>
        </p:nvSpPr>
        <p:spPr bwMode="auto">
          <a:xfrm>
            <a:off x="2612963" y="4207471"/>
            <a:ext cx="206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a:t>24%</a:t>
            </a:r>
            <a:endParaRPr lang="en-US" altLang="en-US" sz="600"/>
          </a:p>
        </p:txBody>
      </p:sp>
      <p:sp>
        <p:nvSpPr>
          <p:cNvPr id="33" name="Textfeld 33"/>
          <p:cNvSpPr txBox="1">
            <a:spLocks noChangeArrowheads="1"/>
          </p:cNvSpPr>
          <p:nvPr/>
        </p:nvSpPr>
        <p:spPr bwMode="auto">
          <a:xfrm>
            <a:off x="3940113" y="4207471"/>
            <a:ext cx="206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DE" altLang="en-US" sz="800"/>
              <a:t>60%</a:t>
            </a:r>
            <a:endParaRPr lang="en-US" altLang="en-US" sz="600"/>
          </a:p>
        </p:txBody>
      </p:sp>
    </p:spTree>
    <p:extLst>
      <p:ext uri="{BB962C8B-B14F-4D97-AF65-F5344CB8AC3E}">
        <p14:creationId xmlns:p14="http://schemas.microsoft.com/office/powerpoint/2010/main" val="1064213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2800" dirty="0" smtClean="0">
                <a:solidFill>
                  <a:schemeClr val="tx1">
                    <a:lumMod val="50000"/>
                    <a:lumOff val="50000"/>
                  </a:schemeClr>
                </a:solidFill>
              </a:rPr>
              <a:t>H</a:t>
            </a:r>
            <a:r>
              <a:rPr lang="en-US" sz="2800" baseline="-25000" dirty="0" smtClean="0">
                <a:solidFill>
                  <a:schemeClr val="tx1">
                    <a:lumMod val="50000"/>
                    <a:lumOff val="50000"/>
                  </a:schemeClr>
                </a:solidFill>
              </a:rPr>
              <a:t>2</a:t>
            </a:r>
            <a:r>
              <a:rPr lang="en-US" sz="2800" dirty="0" smtClean="0">
                <a:solidFill>
                  <a:schemeClr val="tx1">
                    <a:lumMod val="50000"/>
                    <a:lumOff val="50000"/>
                  </a:schemeClr>
                </a:solidFill>
              </a:rPr>
              <a:t>O- </a:t>
            </a:r>
            <a:r>
              <a:rPr lang="en-US" sz="2800" dirty="0">
                <a:solidFill>
                  <a:schemeClr val="tx1">
                    <a:lumMod val="50000"/>
                    <a:lumOff val="50000"/>
                  </a:schemeClr>
                </a:solidFill>
              </a:rPr>
              <a:t>ice size variations on Ganymede </a:t>
            </a:r>
            <a:r>
              <a:rPr lang="en-US" sz="2800" dirty="0" smtClean="0">
                <a:solidFill>
                  <a:schemeClr val="tx1">
                    <a:lumMod val="50000"/>
                    <a:lumOff val="50000"/>
                  </a:schemeClr>
                </a:solidFill>
              </a:rPr>
              <a:t>(and </a:t>
            </a:r>
            <a:r>
              <a:rPr lang="en-US" sz="2800" dirty="0" err="1" smtClean="0">
                <a:solidFill>
                  <a:schemeClr val="tx1">
                    <a:lumMod val="50000"/>
                    <a:lumOff val="50000"/>
                  </a:schemeClr>
                </a:solidFill>
              </a:rPr>
              <a:t>Callisto</a:t>
            </a:r>
            <a:r>
              <a:rPr lang="en-US" sz="2800" dirty="0" smtClean="0">
                <a:solidFill>
                  <a:schemeClr val="tx1">
                    <a:lumMod val="50000"/>
                    <a:lumOff val="50000"/>
                  </a:schemeClr>
                </a:solidFill>
              </a:rPr>
              <a:t>) </a:t>
            </a:r>
            <a:r>
              <a:rPr lang="en-US" sz="2800" dirty="0">
                <a:solidFill>
                  <a:schemeClr val="tx1">
                    <a:lumMod val="50000"/>
                    <a:lumOff val="50000"/>
                  </a:schemeClr>
                </a:solidFill>
              </a:rPr>
              <a:t>derived from NIMS data </a:t>
            </a:r>
            <a:r>
              <a:rPr lang="en-US" b="0" dirty="0"/>
              <a:t>(Katrin Stephan)</a:t>
            </a:r>
            <a:br>
              <a:rPr lang="en-US" b="0" dirty="0"/>
            </a:br>
            <a:endParaRPr lang="en-US"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-5-</a:t>
            </a:r>
            <a:endParaRPr lang="en-US" dirty="0"/>
          </a:p>
        </p:txBody>
      </p:sp>
      <p:sp>
        <p:nvSpPr>
          <p:cNvPr id="34" name="Rechteck 12"/>
          <p:cNvSpPr>
            <a:spLocks noChangeArrowheads="1"/>
          </p:cNvSpPr>
          <p:nvPr/>
        </p:nvSpPr>
        <p:spPr bwMode="auto">
          <a:xfrm>
            <a:off x="433784" y="1665598"/>
            <a:ext cx="57718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lnSpc>
                <a:spcPts val="1800"/>
              </a:lnSpc>
              <a:spcBef>
                <a:spcPct val="0"/>
              </a:spcBef>
              <a:buFontTx/>
              <a:buNone/>
              <a:defRPr/>
            </a:pPr>
            <a:r>
              <a:rPr lang="en-US" altLang="de-DE" sz="1400" dirty="0" smtClean="0"/>
              <a:t>H</a:t>
            </a:r>
            <a:r>
              <a:rPr lang="en-US" altLang="de-DE" sz="1100" dirty="0" smtClean="0"/>
              <a:t>2</a:t>
            </a:r>
            <a:r>
              <a:rPr lang="en-US" altLang="de-DE" sz="1400" dirty="0" smtClean="0"/>
              <a:t>O ice samples measured at IPAG/Grenoble (funded by </a:t>
            </a:r>
            <a:r>
              <a:rPr lang="en-US" altLang="de-DE" sz="1400" dirty="0" err="1" smtClean="0"/>
              <a:t>Europlanet</a:t>
            </a:r>
            <a:r>
              <a:rPr lang="en-US" altLang="de-DE" sz="1400" dirty="0" smtClean="0"/>
              <a:t>) for different particle sizes, particle size mixtures or particle shapes (spherical/irregular) at varying temperatures (70 – 150 K) compared to model spectra.</a:t>
            </a:r>
            <a:endParaRPr lang="en-US" altLang="de-DE" sz="1050" dirty="0" smtClean="0"/>
          </a:p>
        </p:txBody>
      </p:sp>
      <p:sp>
        <p:nvSpPr>
          <p:cNvPr id="35" name="Rechteck 1"/>
          <p:cNvSpPr>
            <a:spLocks noChangeArrowheads="1"/>
          </p:cNvSpPr>
          <p:nvPr/>
        </p:nvSpPr>
        <p:spPr bwMode="auto">
          <a:xfrm>
            <a:off x="8473000" y="6490134"/>
            <a:ext cx="3348371" cy="307777"/>
          </a:xfrm>
          <a:prstGeom prst="rect">
            <a:avLst/>
          </a:prstGeom>
          <a:solidFill>
            <a:schemeClr val="bg1"/>
          </a:solidFill>
          <a:ln>
            <a:noFill/>
          </a:ln>
        </p:spPr>
        <p:txBody>
          <a:bodyPr wrap="square">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algn="ctr" eaLnBrk="1" hangingPunct="1">
              <a:spcBef>
                <a:spcPct val="0"/>
              </a:spcBef>
              <a:buFontTx/>
              <a:buNone/>
            </a:pPr>
            <a:r>
              <a:rPr lang="de-DE" altLang="en-US" sz="1400" dirty="0">
                <a:latin typeface="Calibri" pitchFamily="34" charset="0"/>
              </a:rPr>
              <a:t>(Stephan, </a:t>
            </a:r>
            <a:r>
              <a:rPr lang="de-DE" altLang="en-US" sz="1400" dirty="0" err="1">
                <a:latin typeface="Calibri" pitchFamily="34" charset="0"/>
              </a:rPr>
              <a:t>Ciarniello</a:t>
            </a:r>
            <a:r>
              <a:rPr lang="de-DE" altLang="en-US" sz="1400" dirty="0">
                <a:latin typeface="Calibri" pitchFamily="34" charset="0"/>
              </a:rPr>
              <a:t>, Dalle </a:t>
            </a:r>
            <a:r>
              <a:rPr lang="de-DE" altLang="en-US" sz="1400" dirty="0" err="1">
                <a:latin typeface="Calibri" pitchFamily="34" charset="0"/>
              </a:rPr>
              <a:t>Ore</a:t>
            </a:r>
            <a:r>
              <a:rPr lang="de-DE" altLang="en-US" sz="1400" dirty="0">
                <a:latin typeface="Calibri" pitchFamily="34" charset="0"/>
              </a:rPr>
              <a:t> et al., 2019)</a:t>
            </a:r>
            <a:endParaRPr lang="de-DE" altLang="de-DE" sz="1400" dirty="0">
              <a:latin typeface="Calibri" pitchFamily="34" charset="0"/>
            </a:endParaRPr>
          </a:p>
        </p:txBody>
      </p:sp>
      <p:sp>
        <p:nvSpPr>
          <p:cNvPr id="36" name="Textfeld 3"/>
          <p:cNvSpPr txBox="1">
            <a:spLocks noChangeArrowheads="1"/>
          </p:cNvSpPr>
          <p:nvPr/>
        </p:nvSpPr>
        <p:spPr bwMode="auto">
          <a:xfrm>
            <a:off x="6421623" y="1701602"/>
            <a:ext cx="5400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lnSpc>
                <a:spcPts val="1800"/>
              </a:lnSpc>
              <a:spcBef>
                <a:spcPct val="0"/>
              </a:spcBef>
              <a:buFontTx/>
              <a:buNone/>
            </a:pPr>
            <a:r>
              <a:rPr lang="en-US" altLang="de-DE" sz="1400" dirty="0" smtClean="0"/>
              <a:t>Ganymede terrains (NIMS) and fresh icy impact craters on Ganymede (NIMS) and icy </a:t>
            </a:r>
            <a:r>
              <a:rPr lang="en-US" altLang="de-DE" sz="1400" dirty="0" err="1" smtClean="0"/>
              <a:t>Saturne</a:t>
            </a:r>
            <a:r>
              <a:rPr lang="en-US" altLang="de-DE" sz="1400" dirty="0" smtClean="0"/>
              <a:t> satellites (VIMS) compared to model spectra and lab data.</a:t>
            </a:r>
            <a:endParaRPr lang="en-US" altLang="de-DE" sz="1400" dirty="0"/>
          </a:p>
        </p:txBody>
      </p:sp>
      <p:sp>
        <p:nvSpPr>
          <p:cNvPr id="37" name="Textfeld 6"/>
          <p:cNvSpPr txBox="1">
            <a:spLocks noChangeArrowheads="1"/>
          </p:cNvSpPr>
          <p:nvPr/>
        </p:nvSpPr>
        <p:spPr bwMode="auto">
          <a:xfrm>
            <a:off x="2500845" y="2529694"/>
            <a:ext cx="6369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625475" indent="-179388"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076325" indent="-179388"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522413" indent="-179388"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1968500" indent="-179388"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425700" indent="-179388"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882900" indent="-179388"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340100" indent="-179388"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797300" indent="-179388"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defRPr/>
            </a:pPr>
            <a:r>
              <a:rPr lang="de-DE" altLang="en-US" sz="1200" dirty="0" smtClean="0">
                <a:solidFill>
                  <a:srgbClr val="0033CC"/>
                </a:solidFill>
              </a:rPr>
              <a:t>Model </a:t>
            </a:r>
            <a:r>
              <a:rPr lang="de-DE" altLang="en-US" sz="1400" b="1" dirty="0" smtClean="0">
                <a:solidFill>
                  <a:srgbClr val="0033CC"/>
                </a:solidFill>
              </a:rPr>
              <a:t>A</a:t>
            </a:r>
            <a:r>
              <a:rPr lang="de-DE" altLang="en-US" sz="1200" dirty="0" smtClean="0">
                <a:solidFill>
                  <a:srgbClr val="0033CC"/>
                </a:solidFill>
              </a:rPr>
              <a:t> (80 + 130 K): </a:t>
            </a:r>
            <a:r>
              <a:rPr lang="de-DE" altLang="en-US" sz="1200" dirty="0" err="1" smtClean="0">
                <a:solidFill>
                  <a:srgbClr val="0033CC"/>
                </a:solidFill>
              </a:rPr>
              <a:t>Mie</a:t>
            </a:r>
            <a:r>
              <a:rPr lang="de-DE" altLang="en-US" sz="1200" dirty="0" smtClean="0">
                <a:solidFill>
                  <a:srgbClr val="0033CC"/>
                </a:solidFill>
              </a:rPr>
              <a:t> </a:t>
            </a:r>
            <a:r>
              <a:rPr lang="de-DE" altLang="en-US" sz="1200" dirty="0" err="1" smtClean="0">
                <a:solidFill>
                  <a:srgbClr val="0033CC"/>
                </a:solidFill>
              </a:rPr>
              <a:t>theory</a:t>
            </a:r>
            <a:r>
              <a:rPr lang="de-DE" altLang="en-US" sz="1200" dirty="0" smtClean="0">
                <a:solidFill>
                  <a:srgbClr val="0033CC"/>
                </a:solidFill>
              </a:rPr>
              <a:t>     Model </a:t>
            </a:r>
            <a:r>
              <a:rPr lang="de-DE" altLang="en-US" sz="1400" b="1" dirty="0" smtClean="0">
                <a:solidFill>
                  <a:srgbClr val="0033CC"/>
                </a:solidFill>
              </a:rPr>
              <a:t>B</a:t>
            </a:r>
            <a:r>
              <a:rPr lang="de-DE" altLang="en-US" sz="1200" dirty="0" smtClean="0">
                <a:solidFill>
                  <a:srgbClr val="0033CC"/>
                </a:solidFill>
              </a:rPr>
              <a:t> (120 K): </a:t>
            </a:r>
            <a:r>
              <a:rPr lang="de-DE" altLang="en-US" sz="1200" dirty="0" err="1" smtClean="0">
                <a:solidFill>
                  <a:srgbClr val="0033CC"/>
                </a:solidFill>
              </a:rPr>
              <a:t>Shkuratov</a:t>
            </a:r>
            <a:r>
              <a:rPr lang="de-DE" altLang="en-US" sz="1200" dirty="0" smtClean="0">
                <a:solidFill>
                  <a:srgbClr val="0033CC"/>
                </a:solidFill>
              </a:rPr>
              <a:t>      Model </a:t>
            </a:r>
            <a:r>
              <a:rPr lang="de-DE" altLang="en-US" sz="1400" b="1" dirty="0" smtClean="0">
                <a:solidFill>
                  <a:srgbClr val="0033CC"/>
                </a:solidFill>
              </a:rPr>
              <a:t>C</a:t>
            </a:r>
            <a:r>
              <a:rPr lang="de-DE" altLang="en-US" sz="1200" dirty="0" smtClean="0">
                <a:solidFill>
                  <a:srgbClr val="0033CC"/>
                </a:solidFill>
              </a:rPr>
              <a:t> (120 K): </a:t>
            </a:r>
            <a:r>
              <a:rPr lang="de-DE" altLang="en-US" sz="1200" dirty="0" err="1" smtClean="0">
                <a:solidFill>
                  <a:srgbClr val="0033CC"/>
                </a:solidFill>
              </a:rPr>
              <a:t>Hapke</a:t>
            </a:r>
            <a:endParaRPr lang="en-US" altLang="en-US" sz="1200" dirty="0" smtClean="0">
              <a:solidFill>
                <a:srgbClr val="0033CC"/>
              </a:solidFill>
            </a:endParaRPr>
          </a:p>
        </p:txBody>
      </p:sp>
      <p:pic>
        <p:nvPicPr>
          <p:cNvPr id="38" name="Grafi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884" y="2781722"/>
            <a:ext cx="424656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rafik 2"/>
          <p:cNvPicPr>
            <a:picLocks noChangeAspect="1"/>
          </p:cNvPicPr>
          <p:nvPr/>
        </p:nvPicPr>
        <p:blipFill>
          <a:blip r:embed="rId3" cstate="print">
            <a:extLst>
              <a:ext uri="{28A0092B-C50C-407E-A947-70E740481C1C}">
                <a14:useLocalDpi xmlns:a14="http://schemas.microsoft.com/office/drawing/2010/main" val="0"/>
              </a:ext>
            </a:extLst>
          </a:blip>
          <a:srcRect b="66553"/>
          <a:stretch>
            <a:fillRect/>
          </a:stretch>
        </p:blipFill>
        <p:spPr bwMode="auto">
          <a:xfrm>
            <a:off x="6846564" y="2750989"/>
            <a:ext cx="2043112"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fik 5"/>
          <p:cNvPicPr>
            <a:picLocks noChangeAspect="1"/>
          </p:cNvPicPr>
          <p:nvPr/>
        </p:nvPicPr>
        <p:blipFill>
          <a:blip r:embed="rId4" cstate="print">
            <a:extLst>
              <a:ext uri="{28A0092B-C50C-407E-A947-70E740481C1C}">
                <a14:useLocalDpi xmlns:a14="http://schemas.microsoft.com/office/drawing/2010/main" val="0"/>
              </a:ext>
            </a:extLst>
          </a:blip>
          <a:srcRect t="33311" b="33379"/>
          <a:stretch>
            <a:fillRect/>
          </a:stretch>
        </p:blipFill>
        <p:spPr bwMode="auto">
          <a:xfrm>
            <a:off x="9021439" y="2709714"/>
            <a:ext cx="20447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Grafik 6"/>
          <p:cNvPicPr>
            <a:picLocks noChangeAspect="1"/>
          </p:cNvPicPr>
          <p:nvPr/>
        </p:nvPicPr>
        <p:blipFill>
          <a:blip r:embed="rId4" cstate="print">
            <a:extLst>
              <a:ext uri="{28A0092B-C50C-407E-A947-70E740481C1C}">
                <a14:useLocalDpi xmlns:a14="http://schemas.microsoft.com/office/drawing/2010/main" val="0"/>
              </a:ext>
            </a:extLst>
          </a:blip>
          <a:srcRect t="66893"/>
          <a:stretch>
            <a:fillRect/>
          </a:stretch>
        </p:blipFill>
        <p:spPr bwMode="auto">
          <a:xfrm>
            <a:off x="9023026" y="4200376"/>
            <a:ext cx="20431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feld 3"/>
          <p:cNvSpPr txBox="1">
            <a:spLocks noChangeArrowheads="1"/>
          </p:cNvSpPr>
          <p:nvPr/>
        </p:nvSpPr>
        <p:spPr bwMode="auto">
          <a:xfrm>
            <a:off x="5449515" y="4461713"/>
            <a:ext cx="34203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pPr>
            <a:r>
              <a:rPr lang="en-US" altLang="de-DE" sz="1400" b="1" dirty="0" smtClean="0"/>
              <a:t>BDRs</a:t>
            </a:r>
            <a:r>
              <a:rPr lang="en-US" altLang="de-DE" sz="1400" dirty="0" smtClean="0"/>
              <a:t> of sample spectra fit to the prepared particle size</a:t>
            </a:r>
          </a:p>
          <a:p>
            <a:pPr eaLnBrk="1" hangingPunct="1">
              <a:spcBef>
                <a:spcPct val="0"/>
              </a:spcBef>
            </a:pPr>
            <a:endParaRPr lang="en-US" altLang="de-DE" sz="1200" dirty="0" smtClean="0"/>
          </a:p>
          <a:p>
            <a:pPr eaLnBrk="1" hangingPunct="1">
              <a:spcBef>
                <a:spcPct val="0"/>
              </a:spcBef>
            </a:pPr>
            <a:r>
              <a:rPr lang="en-US" altLang="de-DE" sz="1400" b="1" dirty="0" smtClean="0"/>
              <a:t>BDR variations </a:t>
            </a:r>
            <a:r>
              <a:rPr lang="en-US" altLang="de-DE" sz="1400" dirty="0" smtClean="0"/>
              <a:t>due to temperature and particle shape negligible for most BDRs</a:t>
            </a:r>
            <a:endParaRPr lang="en-US" altLang="de-DE" sz="1400" dirty="0"/>
          </a:p>
        </p:txBody>
      </p:sp>
      <p:sp>
        <p:nvSpPr>
          <p:cNvPr id="43" name="Textfeld 3"/>
          <p:cNvSpPr txBox="1">
            <a:spLocks noChangeArrowheads="1"/>
          </p:cNvSpPr>
          <p:nvPr/>
        </p:nvSpPr>
        <p:spPr bwMode="auto">
          <a:xfrm>
            <a:off x="5449515" y="5734050"/>
            <a:ext cx="5119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eaLnBrk="1" hangingPunct="1">
              <a:spcBef>
                <a:spcPct val="0"/>
              </a:spcBef>
            </a:pPr>
            <a:r>
              <a:rPr lang="en-US" altLang="de-DE" sz="1400" dirty="0" smtClean="0"/>
              <a:t>Individual</a:t>
            </a:r>
            <a:r>
              <a:rPr lang="en-US" altLang="de-DE" sz="1400" b="1" dirty="0" smtClean="0"/>
              <a:t> BDRs</a:t>
            </a:r>
            <a:r>
              <a:rPr lang="en-US" altLang="de-DE" sz="1400" dirty="0" smtClean="0"/>
              <a:t> mostly fit to Mie values (except for large ice grains with a partly saturated 2-µm absorption)</a:t>
            </a:r>
            <a:endParaRPr lang="en-US" altLang="de-DE" sz="1400" dirty="0"/>
          </a:p>
        </p:txBody>
      </p:sp>
      <p:sp>
        <p:nvSpPr>
          <p:cNvPr id="44" name="Textfeld 3"/>
          <p:cNvSpPr txBox="1">
            <a:spLocks noChangeArrowheads="1"/>
          </p:cNvSpPr>
          <p:nvPr/>
        </p:nvSpPr>
        <p:spPr bwMode="auto">
          <a:xfrm>
            <a:off x="732991" y="5838118"/>
            <a:ext cx="41179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300"/>
              </a:spcBef>
              <a:buFont typeface="Arial" pitchFamily="34" charset="0"/>
              <a:buChar char="•"/>
              <a:defRPr>
                <a:solidFill>
                  <a:schemeClr val="tx1"/>
                </a:solidFill>
                <a:latin typeface="Arial" pitchFamily="34" charset="0"/>
                <a:ea typeface="MS PGothic" pitchFamily="34" charset="-128"/>
                <a:cs typeface="Arial" pitchFamily="34" charset="0"/>
              </a:defRPr>
            </a:lvl1pPr>
            <a:lvl2pPr marL="742950" indent="-285750" eaLnBrk="0" hangingPunct="0">
              <a:buFont typeface="Arial" pitchFamily="34" charset="0"/>
              <a:buChar char="•"/>
              <a:defRPr>
                <a:solidFill>
                  <a:schemeClr val="tx1"/>
                </a:solidFill>
                <a:latin typeface="Arial" pitchFamily="34" charset="0"/>
                <a:ea typeface="MS PGothic" pitchFamily="34" charset="-128"/>
                <a:cs typeface="Arial" pitchFamily="34" charset="0"/>
              </a:defRPr>
            </a:lvl2pPr>
            <a:lvl3pPr marL="11430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3pPr>
            <a:lvl4pPr marL="16002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4pPr>
            <a:lvl5pPr marL="2057400" indent="-228600" eaLnBrk="0" hangingPunct="0">
              <a:buFont typeface="Arial" pitchFamily="34" charset="0"/>
              <a:buChar char="•"/>
              <a:defRPr>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0"/>
              </a:spcBef>
              <a:spcAft>
                <a:spcPct val="0"/>
              </a:spcAft>
              <a:buFont typeface="Arial" pitchFamily="34" charset="0"/>
              <a:buChar char="•"/>
              <a:defRPr>
                <a:solidFill>
                  <a:schemeClr val="tx1"/>
                </a:solidFill>
                <a:latin typeface="Arial" pitchFamily="34" charset="0"/>
                <a:ea typeface="MS PGothic" pitchFamily="34" charset="-128"/>
                <a:cs typeface="Arial" pitchFamily="34" charset="0"/>
              </a:defRPr>
            </a:lvl9pPr>
          </a:lstStyle>
          <a:p>
            <a:pPr algn="r" eaLnBrk="1" hangingPunct="1">
              <a:spcBef>
                <a:spcPct val="0"/>
              </a:spcBef>
              <a:buFontTx/>
              <a:buNone/>
            </a:pPr>
            <a:r>
              <a:rPr lang="en-US" altLang="de-DE" sz="1100" b="1" dirty="0" smtClean="0"/>
              <a:t>BDRs</a:t>
            </a:r>
            <a:r>
              <a:rPr lang="en-US" altLang="de-DE" sz="1100" dirty="0" smtClean="0"/>
              <a:t> of large ice grained ice samples with a partly saturated 2-µm absorption differ from the model trend but fit to the BDRs of large H2O ice particles on </a:t>
            </a:r>
            <a:r>
              <a:rPr lang="en-US" altLang="de-DE" sz="1100" b="1" dirty="0" smtClean="0"/>
              <a:t>Ganymede</a:t>
            </a:r>
            <a:r>
              <a:rPr lang="en-US" altLang="de-DE" sz="1100" dirty="0" smtClean="0"/>
              <a:t> </a:t>
            </a:r>
            <a:endParaRPr lang="en-US" altLang="de-DE" sz="1100" dirty="0"/>
          </a:p>
        </p:txBody>
      </p:sp>
    </p:spTree>
    <p:extLst>
      <p:ext uri="{BB962C8B-B14F-4D97-AF65-F5344CB8AC3E}">
        <p14:creationId xmlns:p14="http://schemas.microsoft.com/office/powerpoint/2010/main" val="3061938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Low temperature bidirectional </a:t>
            </a:r>
            <a:r>
              <a:rPr lang="en-US" sz="2800" dirty="0" smtClean="0"/>
              <a:t>UV to far IR </a:t>
            </a:r>
            <a:r>
              <a:rPr lang="en-US" sz="2800" dirty="0"/>
              <a:t>reflectance </a:t>
            </a:r>
            <a:r>
              <a:rPr lang="en-US" sz="2800" dirty="0" smtClean="0"/>
              <a:t>measurements </a:t>
            </a:r>
            <a:r>
              <a:rPr lang="en-US" sz="2800" dirty="0"/>
              <a:t>at DLR’s </a:t>
            </a:r>
            <a:r>
              <a:rPr lang="en-US" sz="2800" dirty="0" smtClean="0"/>
              <a:t>PSL</a:t>
            </a:r>
            <a:r>
              <a:rPr lang="en-US" sz="2800" dirty="0" smtClean="0">
                <a:solidFill>
                  <a:schemeClr val="tx1">
                    <a:lumMod val="50000"/>
                    <a:lumOff val="50000"/>
                  </a:schemeClr>
                </a:solidFill>
              </a:rPr>
              <a:t> </a:t>
            </a:r>
            <a:r>
              <a:rPr lang="en-US" b="0" dirty="0" smtClean="0"/>
              <a:t>(Alessandro Maturilli,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-6-</a:t>
            </a:r>
            <a:endParaRPr lang="en-US" dirty="0"/>
          </a:p>
        </p:txBody>
      </p:sp>
      <p:pic>
        <p:nvPicPr>
          <p:cNvPr id="16" name="Bild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22128" y="0"/>
            <a:ext cx="156013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109255" y="1585938"/>
            <a:ext cx="638561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feld 25"/>
          <p:cNvSpPr txBox="1"/>
          <p:nvPr/>
        </p:nvSpPr>
        <p:spPr bwMode="auto">
          <a:xfrm>
            <a:off x="480963" y="2612732"/>
            <a:ext cx="2484276" cy="2185214"/>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1600" b="1" i="1" dirty="0" smtClean="0">
                <a:solidFill>
                  <a:srgbClr val="000000"/>
                </a:solidFill>
                <a:latin typeface="+mj-lt"/>
                <a:ea typeface="ＭＳ Ｐゴシック"/>
              </a:rPr>
              <a:t>Reflectance and transmittance:</a:t>
            </a:r>
          </a:p>
          <a:p>
            <a:pPr>
              <a:defRPr/>
            </a:pPr>
            <a:endParaRPr lang="en-US" sz="800" dirty="0" smtClean="0">
              <a:solidFill>
                <a:srgbClr val="000000"/>
              </a:solidFill>
              <a:latin typeface="+mj-lt"/>
              <a:ea typeface="ＭＳ Ｐゴシック"/>
            </a:endParaRPr>
          </a:p>
          <a:p>
            <a:pPr marL="271463" indent="-271463">
              <a:buFont typeface="Wingdings" panose="05000000000000000000" pitchFamily="2" charset="2"/>
              <a:buChar char="Ø"/>
              <a:defRPr/>
            </a:pPr>
            <a:r>
              <a:rPr lang="en-US" sz="1600" dirty="0" smtClean="0">
                <a:solidFill>
                  <a:srgbClr val="000000"/>
                </a:solidFill>
                <a:latin typeface="+mj-lt"/>
                <a:ea typeface="ＭＳ Ｐゴシック"/>
              </a:rPr>
              <a:t>0.7 to 200 </a:t>
            </a:r>
            <a:r>
              <a:rPr lang="en-US" sz="1600" dirty="0" err="1" smtClean="0">
                <a:solidFill>
                  <a:srgbClr val="000000"/>
                </a:solidFill>
                <a:latin typeface="+mj-lt"/>
                <a:ea typeface="ＭＳ Ｐゴシック"/>
              </a:rPr>
              <a:t>μm</a:t>
            </a:r>
            <a:endParaRPr lang="en-US" sz="1600" dirty="0" smtClean="0">
              <a:solidFill>
                <a:srgbClr val="000000"/>
              </a:solidFill>
              <a:latin typeface="+mj-lt"/>
              <a:ea typeface="ＭＳ Ｐゴシック"/>
            </a:endParaRPr>
          </a:p>
          <a:p>
            <a:pPr marL="271463" indent="-271463">
              <a:defRPr/>
            </a:pPr>
            <a:r>
              <a:rPr lang="en-US" sz="1600" dirty="0" smtClean="0">
                <a:solidFill>
                  <a:srgbClr val="000000"/>
                </a:solidFill>
                <a:latin typeface="+mj-lt"/>
                <a:ea typeface="ＭＳ Ｐゴシック"/>
              </a:rPr>
              <a:t>	vacuum</a:t>
            </a:r>
            <a:r>
              <a:rPr lang="en-US" sz="1600" dirty="0">
                <a:solidFill>
                  <a:srgbClr val="000000"/>
                </a:solidFill>
                <a:latin typeface="+mj-lt"/>
                <a:ea typeface="ＭＳ Ｐゴシック"/>
              </a:rPr>
              <a:t>, ambient temperature</a:t>
            </a:r>
            <a:endParaRPr lang="en-US" sz="1600" dirty="0" smtClean="0">
              <a:solidFill>
                <a:srgbClr val="000000"/>
              </a:solidFill>
              <a:latin typeface="+mj-lt"/>
              <a:ea typeface="ＭＳ Ｐゴシック"/>
            </a:endParaRPr>
          </a:p>
          <a:p>
            <a:pPr marL="271463" indent="-271463">
              <a:buFont typeface="Wingdings" panose="05000000000000000000" pitchFamily="2" charset="2"/>
              <a:buChar char="Ø"/>
              <a:defRPr/>
            </a:pPr>
            <a:r>
              <a:rPr lang="en-US" sz="1600" dirty="0" smtClean="0">
                <a:solidFill>
                  <a:srgbClr val="000000"/>
                </a:solidFill>
                <a:latin typeface="+mj-lt"/>
                <a:ea typeface="ＭＳ Ｐゴシック"/>
              </a:rPr>
              <a:t>0.25 to 25 </a:t>
            </a:r>
            <a:r>
              <a:rPr lang="en-US" sz="1600" dirty="0" err="1" smtClean="0">
                <a:solidFill>
                  <a:srgbClr val="000000"/>
                </a:solidFill>
                <a:latin typeface="+mj-lt"/>
                <a:ea typeface="ＭＳ Ｐゴシック"/>
              </a:rPr>
              <a:t>μm</a:t>
            </a:r>
            <a:endParaRPr lang="en-US" sz="1600" dirty="0" smtClean="0">
              <a:solidFill>
                <a:srgbClr val="000000"/>
              </a:solidFill>
              <a:latin typeface="+mj-lt"/>
              <a:ea typeface="ＭＳ Ｐゴシック"/>
            </a:endParaRPr>
          </a:p>
          <a:p>
            <a:pPr marL="271463" indent="-271463">
              <a:defRPr/>
            </a:pPr>
            <a:r>
              <a:rPr lang="en-US" sz="1600" dirty="0" smtClean="0">
                <a:solidFill>
                  <a:srgbClr val="000000"/>
                </a:solidFill>
                <a:latin typeface="+mj-lt"/>
                <a:ea typeface="ＭＳ Ｐゴシック"/>
              </a:rPr>
              <a:t>	vacuum (-100/-196°C to 25°C)</a:t>
            </a:r>
            <a:endParaRPr lang="de-DE" sz="1600" dirty="0">
              <a:solidFill>
                <a:srgbClr val="000000"/>
              </a:solidFill>
              <a:latin typeface="Arial"/>
              <a:ea typeface="ＭＳ Ｐゴシック"/>
            </a:endParaRPr>
          </a:p>
        </p:txBody>
      </p:sp>
      <p:sp>
        <p:nvSpPr>
          <p:cNvPr id="29" name="Textfeld 28"/>
          <p:cNvSpPr txBox="1"/>
          <p:nvPr/>
        </p:nvSpPr>
        <p:spPr bwMode="auto">
          <a:xfrm>
            <a:off x="9733992" y="2025638"/>
            <a:ext cx="2016224" cy="339725"/>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de-DE" sz="1600" b="1" i="1" dirty="0">
                <a:solidFill>
                  <a:srgbClr val="000000"/>
                </a:solidFill>
                <a:latin typeface="Arial"/>
                <a:ea typeface="ＭＳ Ｐゴシック"/>
              </a:rPr>
              <a:t>XRD</a:t>
            </a:r>
          </a:p>
        </p:txBody>
      </p:sp>
      <p:sp>
        <p:nvSpPr>
          <p:cNvPr id="30" name="Textfeld 21"/>
          <p:cNvSpPr txBox="1"/>
          <p:nvPr/>
        </p:nvSpPr>
        <p:spPr bwMode="auto">
          <a:xfrm>
            <a:off x="9733991" y="2709714"/>
            <a:ext cx="2016224" cy="1323439"/>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1600" b="1" i="1" dirty="0" smtClean="0">
                <a:solidFill>
                  <a:srgbClr val="000000"/>
                </a:solidFill>
                <a:latin typeface="+mj-lt"/>
                <a:ea typeface="ＭＳ Ｐゴシック"/>
              </a:rPr>
              <a:t>Emissivity:</a:t>
            </a:r>
          </a:p>
          <a:p>
            <a:pPr>
              <a:defRPr/>
            </a:pPr>
            <a:endParaRPr lang="en-US" sz="1600" dirty="0" smtClean="0">
              <a:solidFill>
                <a:srgbClr val="000000"/>
              </a:solidFill>
              <a:latin typeface="+mj-lt"/>
              <a:ea typeface="ＭＳ Ｐゴシック"/>
            </a:endParaRPr>
          </a:p>
          <a:p>
            <a:pPr marL="271463" indent="-271463">
              <a:buFont typeface="Wingdings" panose="05000000000000000000" pitchFamily="2" charset="2"/>
              <a:buChar char="Ø"/>
              <a:defRPr/>
            </a:pPr>
            <a:r>
              <a:rPr lang="en-US" sz="1600" dirty="0" smtClean="0">
                <a:solidFill>
                  <a:srgbClr val="000000"/>
                </a:solidFill>
                <a:latin typeface="+mj-lt"/>
                <a:ea typeface="ＭＳ Ｐゴシック"/>
              </a:rPr>
              <a:t>2 to 50 </a:t>
            </a:r>
            <a:r>
              <a:rPr lang="en-US" sz="1600" dirty="0" err="1" smtClean="0">
                <a:solidFill>
                  <a:srgbClr val="000000"/>
                </a:solidFill>
                <a:latin typeface="+mj-lt"/>
                <a:ea typeface="ＭＳ Ｐゴシック"/>
              </a:rPr>
              <a:t>μm</a:t>
            </a:r>
            <a:endParaRPr lang="en-US" sz="1600" dirty="0" smtClean="0">
              <a:solidFill>
                <a:srgbClr val="000000"/>
              </a:solidFill>
              <a:latin typeface="+mj-lt"/>
              <a:ea typeface="ＭＳ Ｐゴシック"/>
            </a:endParaRPr>
          </a:p>
          <a:p>
            <a:pPr marL="271463" indent="-271463">
              <a:defRPr/>
            </a:pPr>
            <a:r>
              <a:rPr lang="en-US" sz="1600" dirty="0" smtClean="0">
                <a:solidFill>
                  <a:srgbClr val="000000"/>
                </a:solidFill>
                <a:latin typeface="+mj-lt"/>
                <a:ea typeface="ＭＳ Ｐゴシック"/>
              </a:rPr>
              <a:t>	purged (25 to 180°C) </a:t>
            </a:r>
            <a:endParaRPr lang="en-US" sz="1600" dirty="0">
              <a:solidFill>
                <a:srgbClr val="000000"/>
              </a:solidFill>
              <a:latin typeface="+mj-lt"/>
              <a:ea typeface="ＭＳ Ｐゴシック"/>
            </a:endParaRPr>
          </a:p>
        </p:txBody>
      </p:sp>
      <p:sp>
        <p:nvSpPr>
          <p:cNvPr id="31" name="Textfeld 30"/>
          <p:cNvSpPr txBox="1"/>
          <p:nvPr/>
        </p:nvSpPr>
        <p:spPr bwMode="auto">
          <a:xfrm>
            <a:off x="9751754" y="4365898"/>
            <a:ext cx="1998461" cy="1569660"/>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1600" b="1" i="1" dirty="0" smtClean="0">
                <a:solidFill>
                  <a:srgbClr val="000000"/>
                </a:solidFill>
                <a:latin typeface="+mj-lt"/>
                <a:ea typeface="ＭＳ Ｐゴシック"/>
              </a:rPr>
              <a:t>Emissivity:</a:t>
            </a:r>
          </a:p>
          <a:p>
            <a:pPr>
              <a:defRPr/>
            </a:pPr>
            <a:endParaRPr lang="en-US" sz="1600" dirty="0" smtClean="0">
              <a:solidFill>
                <a:srgbClr val="000000"/>
              </a:solidFill>
              <a:latin typeface="+mj-lt"/>
              <a:ea typeface="ＭＳ Ｐゴシック"/>
            </a:endParaRPr>
          </a:p>
          <a:p>
            <a:pPr marL="285750" indent="-285750">
              <a:buFont typeface="Wingdings" panose="05000000000000000000" pitchFamily="2" charset="2"/>
              <a:buChar char="Ø"/>
              <a:defRPr/>
            </a:pPr>
            <a:r>
              <a:rPr lang="en-US" sz="1600" dirty="0" smtClean="0">
                <a:solidFill>
                  <a:srgbClr val="000000"/>
                </a:solidFill>
                <a:latin typeface="+mj-lt"/>
                <a:ea typeface="ＭＳ Ｐゴシック"/>
              </a:rPr>
              <a:t>0.7 to 200 </a:t>
            </a:r>
            <a:r>
              <a:rPr lang="en-US" sz="1600" dirty="0" err="1" smtClean="0">
                <a:solidFill>
                  <a:srgbClr val="000000"/>
                </a:solidFill>
                <a:latin typeface="+mj-lt"/>
                <a:ea typeface="ＭＳ Ｐゴシック"/>
              </a:rPr>
              <a:t>μm</a:t>
            </a:r>
            <a:endParaRPr lang="en-US" sz="1600" dirty="0" smtClean="0">
              <a:solidFill>
                <a:srgbClr val="000000"/>
              </a:solidFill>
              <a:latin typeface="+mj-lt"/>
              <a:ea typeface="ＭＳ Ｐゴシック"/>
            </a:endParaRPr>
          </a:p>
          <a:p>
            <a:pPr marL="271463" lvl="1" indent="-271463">
              <a:defRPr/>
            </a:pPr>
            <a:r>
              <a:rPr lang="en-US" sz="1600" dirty="0" smtClean="0">
                <a:solidFill>
                  <a:srgbClr val="000000"/>
                </a:solidFill>
                <a:latin typeface="+mj-lt"/>
                <a:ea typeface="ＭＳ Ｐゴシック"/>
              </a:rPr>
              <a:t>	35 to 700°C</a:t>
            </a:r>
          </a:p>
          <a:p>
            <a:pPr marL="271463" lvl="1" indent="-271463">
              <a:defRPr/>
            </a:pPr>
            <a:r>
              <a:rPr lang="en-US" sz="1600" dirty="0" smtClean="0">
                <a:solidFill>
                  <a:srgbClr val="000000"/>
                </a:solidFill>
                <a:latin typeface="+mj-lt"/>
                <a:ea typeface="ＭＳ Ｐゴシック"/>
              </a:rPr>
              <a:t>	vacuum/nitrogen/air </a:t>
            </a:r>
            <a:endParaRPr lang="en-US" sz="1600" dirty="0">
              <a:solidFill>
                <a:srgbClr val="000000"/>
              </a:solidFill>
              <a:latin typeface="+mj-lt"/>
              <a:ea typeface="ＭＳ Ｐゴシック"/>
            </a:endParaRPr>
          </a:p>
        </p:txBody>
      </p:sp>
      <p:sp>
        <p:nvSpPr>
          <p:cNvPr id="32" name="Textfeld 5"/>
          <p:cNvSpPr txBox="1"/>
          <p:nvPr/>
        </p:nvSpPr>
        <p:spPr bwMode="auto">
          <a:xfrm>
            <a:off x="480964" y="4899568"/>
            <a:ext cx="2484276" cy="1446550"/>
          </a:xfrm>
          <a:prstGeom prst="rect">
            <a:avLst/>
          </a:prstGeom>
          <a:solidFill>
            <a:schemeClr val="tx2">
              <a:lumMod val="20000"/>
              <a:lumOff val="80000"/>
            </a:schemeClr>
          </a:solidFill>
          <a:ln>
            <a:solidFill>
              <a:schemeClr val="tx2">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1600" b="1" i="1" dirty="0" smtClean="0">
                <a:solidFill>
                  <a:srgbClr val="000000"/>
                </a:solidFill>
                <a:ea typeface="ＭＳ Ｐゴシック"/>
              </a:rPr>
              <a:t>Micro FTIR - reflectance and transmittance:</a:t>
            </a:r>
          </a:p>
          <a:p>
            <a:pPr>
              <a:defRPr/>
            </a:pPr>
            <a:endParaRPr lang="en-US" sz="800" dirty="0" smtClean="0">
              <a:solidFill>
                <a:srgbClr val="000000"/>
              </a:solidFill>
              <a:ea typeface="ＭＳ Ｐゴシック"/>
            </a:endParaRPr>
          </a:p>
          <a:p>
            <a:pPr marL="285750" indent="-285750">
              <a:buFont typeface="Wingdings" panose="05000000000000000000" pitchFamily="2" charset="2"/>
              <a:buChar char="Ø"/>
              <a:defRPr/>
            </a:pPr>
            <a:r>
              <a:rPr lang="en-US" sz="1600" dirty="0" smtClean="0">
                <a:solidFill>
                  <a:srgbClr val="000000"/>
                </a:solidFill>
                <a:ea typeface="ＭＳ Ｐゴシック"/>
              </a:rPr>
              <a:t>0.4 to 20 </a:t>
            </a:r>
            <a:r>
              <a:rPr lang="en-US" sz="1600" dirty="0" err="1" smtClean="0">
                <a:solidFill>
                  <a:srgbClr val="000000"/>
                </a:solidFill>
                <a:ea typeface="ＭＳ Ｐゴシック"/>
              </a:rPr>
              <a:t>μm</a:t>
            </a:r>
            <a:endParaRPr lang="en-US" sz="1600" dirty="0" smtClean="0">
              <a:solidFill>
                <a:srgbClr val="000000"/>
              </a:solidFill>
              <a:ea typeface="ＭＳ Ｐゴシック"/>
            </a:endParaRPr>
          </a:p>
          <a:p>
            <a:pPr marL="271463" indent="-271463">
              <a:defRPr/>
            </a:pPr>
            <a:r>
              <a:rPr lang="en-US" sz="1600" dirty="0" smtClean="0">
                <a:solidFill>
                  <a:srgbClr val="000000"/>
                </a:solidFill>
                <a:ea typeface="ＭＳ Ｐゴシック"/>
              </a:rPr>
              <a:t>	vacuum (-196°C to 600°C) </a:t>
            </a:r>
            <a:endParaRPr lang="en-US" sz="1600" dirty="0">
              <a:solidFill>
                <a:srgbClr val="000000"/>
              </a:solidFill>
              <a:ea typeface="ＭＳ Ｐゴシック"/>
            </a:endParaRPr>
          </a:p>
        </p:txBody>
      </p:sp>
      <p:sp>
        <p:nvSpPr>
          <p:cNvPr id="2" name="Textfeld 1"/>
          <p:cNvSpPr txBox="1"/>
          <p:nvPr/>
        </p:nvSpPr>
        <p:spPr>
          <a:xfrm>
            <a:off x="480964" y="1585249"/>
            <a:ext cx="2484275" cy="1015663"/>
          </a:xfrm>
          <a:prstGeom prst="rect">
            <a:avLst/>
          </a:prstGeom>
          <a:noFill/>
        </p:spPr>
        <p:txBody>
          <a:bodyPr wrap="square" lIns="0" tIns="0" rIns="0" bIns="0" rtlCol="0">
            <a:spAutoFit/>
          </a:bodyPr>
          <a:lstStyle/>
          <a:p>
            <a:pPr algn="ctr"/>
            <a:r>
              <a:rPr lang="en-US" sz="2200" b="1" dirty="0">
                <a:solidFill>
                  <a:srgbClr val="0033CC"/>
                </a:solidFill>
                <a:ea typeface="ＭＳ Ｐゴシック"/>
              </a:rPr>
              <a:t>Planetary Spectroscopy </a:t>
            </a:r>
            <a:r>
              <a:rPr lang="en-US" sz="2200" b="1" dirty="0" smtClean="0">
                <a:solidFill>
                  <a:srgbClr val="0033CC"/>
                </a:solidFill>
                <a:ea typeface="ＭＳ Ｐゴシック"/>
              </a:rPr>
              <a:t>Laboratories</a:t>
            </a:r>
            <a:endParaRPr lang="de-DE" sz="2200" dirty="0" smtClean="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3858719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Low temperature bidirectional </a:t>
            </a:r>
            <a:r>
              <a:rPr lang="en-US" sz="2800" dirty="0" smtClean="0"/>
              <a:t>UV to far IR </a:t>
            </a:r>
            <a:r>
              <a:rPr lang="en-US" sz="2800" dirty="0"/>
              <a:t>reflectance </a:t>
            </a:r>
            <a:r>
              <a:rPr lang="en-US" sz="2800" dirty="0" smtClean="0"/>
              <a:t>measurements </a:t>
            </a:r>
            <a:r>
              <a:rPr lang="en-US" sz="2800" dirty="0"/>
              <a:t>at DLR’s </a:t>
            </a:r>
            <a:r>
              <a:rPr lang="en-US" sz="2800" dirty="0" smtClean="0"/>
              <a:t>PSL</a:t>
            </a:r>
            <a:r>
              <a:rPr lang="en-US" sz="2800" dirty="0" smtClean="0">
                <a:solidFill>
                  <a:schemeClr val="tx1">
                    <a:lumMod val="50000"/>
                    <a:lumOff val="50000"/>
                  </a:schemeClr>
                </a:solidFill>
              </a:rPr>
              <a:t> </a:t>
            </a:r>
            <a:r>
              <a:rPr lang="en-US" b="0" dirty="0" smtClean="0"/>
              <a:t>(Alessandro Maturilli,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-7-</a:t>
            </a:r>
            <a:endParaRPr lang="en-US" dirty="0"/>
          </a:p>
        </p:txBody>
      </p:sp>
      <p:pic>
        <p:nvPicPr>
          <p:cNvPr id="16" name="Bild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22128" y="0"/>
            <a:ext cx="156013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feld 11"/>
              <p:cNvSpPr txBox="1"/>
              <p:nvPr/>
            </p:nvSpPr>
            <p:spPr>
              <a:xfrm>
                <a:off x="503756" y="1860711"/>
                <a:ext cx="5773851" cy="4401205"/>
              </a:xfrm>
              <a:prstGeom prst="rect">
                <a:avLst/>
              </a:prstGeom>
              <a:noFill/>
            </p:spPr>
            <p:txBody>
              <a:bodyPr wrap="square" lIns="0" tIns="0" rIns="0" bIns="0" rtlCol="0">
                <a:spAutoFit/>
              </a:bodyPr>
              <a:lstStyle/>
              <a:p>
                <a:r>
                  <a:rPr lang="en-US" sz="2000" b="1" i="1" dirty="0" smtClean="0">
                    <a:latin typeface="+mj-lt"/>
                    <a:cs typeface="Arial" pitchFamily="34" charset="0"/>
                  </a:rPr>
                  <a:t>Low temperature measurements: technical approach </a:t>
                </a:r>
              </a:p>
              <a:p>
                <a:endParaRPr lang="en-US" sz="1000" dirty="0" smtClean="0">
                  <a:latin typeface="+mj-lt"/>
                  <a:cs typeface="Arial" pitchFamily="34" charset="0"/>
                </a:endParaRPr>
              </a:p>
              <a:p>
                <a:pPr marL="285750" indent="-285750">
                  <a:buFont typeface="Wingdings" panose="05000000000000000000" pitchFamily="2" charset="2"/>
                  <a:buChar char="Ø"/>
                </a:pPr>
                <a:r>
                  <a:rPr lang="en-US" dirty="0">
                    <a:latin typeface="+mj-lt"/>
                    <a:cs typeface="Arial" pitchFamily="34" charset="0"/>
                  </a:rPr>
                  <a:t>PSL </a:t>
                </a:r>
                <a:r>
                  <a:rPr lang="en-US" dirty="0" smtClean="0">
                    <a:latin typeface="+mj-lt"/>
                    <a:cs typeface="Arial" pitchFamily="34" charset="0"/>
                  </a:rPr>
                  <a:t>FTIR </a:t>
                </a:r>
                <a:r>
                  <a:rPr lang="en-US" dirty="0">
                    <a:latin typeface="+mj-lt"/>
                    <a:cs typeface="Arial" pitchFamily="34" charset="0"/>
                  </a:rPr>
                  <a:t>spectrometer Bruker Vertex 80V has been used</a:t>
                </a:r>
              </a:p>
              <a:p>
                <a:pPr marL="285750" indent="-285750">
                  <a:buFont typeface="Wingdings" panose="05000000000000000000" pitchFamily="2" charset="2"/>
                  <a:buChar char="Ø"/>
                </a:pPr>
                <a:endParaRPr lang="en-US" sz="1000" dirty="0">
                  <a:latin typeface="+mj-lt"/>
                  <a:cs typeface="Arial" pitchFamily="34" charset="0"/>
                </a:endParaRPr>
              </a:p>
              <a:p>
                <a:pPr marL="285750" indent="-285750">
                  <a:buFont typeface="Wingdings" panose="05000000000000000000" pitchFamily="2" charset="2"/>
                  <a:buChar char="Ø"/>
                </a:pPr>
                <a:r>
                  <a:rPr lang="en-US" dirty="0">
                    <a:latin typeface="+mj-lt"/>
                    <a:cs typeface="Arial" pitchFamily="34" charset="0"/>
                  </a:rPr>
                  <a:t>The sample compartment of the Bruker Vertex 80 V </a:t>
                </a:r>
                <a:r>
                  <a:rPr lang="en-US" dirty="0" smtClean="0">
                    <a:latin typeface="+mj-lt"/>
                    <a:cs typeface="Arial" pitchFamily="34" charset="0"/>
                  </a:rPr>
                  <a:t>used </a:t>
                </a:r>
                <a:r>
                  <a:rPr lang="en-US" dirty="0">
                    <a:latin typeface="+mj-lt"/>
                    <a:cs typeface="Arial" pitchFamily="34" charset="0"/>
                  </a:rPr>
                  <a:t>to simulate the low T-chamber</a:t>
                </a:r>
              </a:p>
              <a:p>
                <a:pPr marL="285750" indent="-285750">
                  <a:buFont typeface="Wingdings" panose="05000000000000000000" pitchFamily="2" charset="2"/>
                  <a:buChar char="Ø"/>
                </a:pPr>
                <a:endParaRPr lang="en-US" sz="1000" dirty="0">
                  <a:latin typeface="+mj-lt"/>
                  <a:cs typeface="Arial" pitchFamily="34" charset="0"/>
                </a:endParaRPr>
              </a:p>
              <a:p>
                <a:pPr marL="285750" indent="-285750">
                  <a:buFont typeface="Wingdings" panose="05000000000000000000" pitchFamily="2" charset="2"/>
                  <a:buChar char="Ø"/>
                </a:pPr>
                <a:r>
                  <a:rPr lang="en-US" dirty="0">
                    <a:latin typeface="+mj-lt"/>
                    <a:cs typeface="Arial" pitchFamily="34" charset="0"/>
                  </a:rPr>
                  <a:t>The cooling sample container has been adapted to the reflectance </a:t>
                </a:r>
                <a:r>
                  <a:rPr lang="en-US" dirty="0" smtClean="0">
                    <a:latin typeface="+mj-lt"/>
                    <a:cs typeface="Arial" pitchFamily="34" charset="0"/>
                  </a:rPr>
                  <a:t>unit</a:t>
                </a:r>
              </a:p>
              <a:p>
                <a:endParaRPr lang="en-US" sz="1000" dirty="0" smtClean="0">
                  <a:latin typeface="+mj-lt"/>
                  <a:cs typeface="Arial" pitchFamily="34" charset="0"/>
                </a:endParaRPr>
              </a:p>
              <a:p>
                <a:pPr marL="285750" indent="-285750">
                  <a:buFont typeface="Wingdings" panose="05000000000000000000" pitchFamily="2" charset="2"/>
                  <a:buChar char="Ø"/>
                </a:pPr>
                <a:r>
                  <a:rPr lang="en-US" dirty="0" smtClean="0">
                    <a:latin typeface="+mj-lt"/>
                    <a:cs typeface="Arial" pitchFamily="34" charset="0"/>
                  </a:rPr>
                  <a:t>Temperature range: -196° to 100° C (step </a:t>
                </a:r>
                <a14:m>
                  <m:oMath xmlns:m="http://schemas.openxmlformats.org/officeDocument/2006/math">
                    <m:r>
                      <a:rPr lang="en-US" i="1" smtClean="0">
                        <a:latin typeface="Cambria Math"/>
                        <a:ea typeface="Cambria Math"/>
                        <a:cs typeface="Arial" pitchFamily="34" charset="0"/>
                      </a:rPr>
                      <m:t>≤</m:t>
                    </m:r>
                  </m:oMath>
                </a14:m>
                <a:r>
                  <a:rPr lang="en-US" dirty="0" smtClean="0">
                    <a:latin typeface="+mj-lt"/>
                    <a:cs typeface="Arial" pitchFamily="34" charset="0"/>
                  </a:rPr>
                  <a:t> 5°)</a:t>
                </a:r>
              </a:p>
              <a:p>
                <a:endParaRPr lang="en-US" sz="1000" dirty="0">
                  <a:latin typeface="+mj-lt"/>
                  <a:cs typeface="Arial" pitchFamily="34" charset="0"/>
                </a:endParaRPr>
              </a:p>
              <a:p>
                <a:pPr marL="285750" indent="-285750">
                  <a:buFont typeface="Wingdings" panose="05000000000000000000" pitchFamily="2" charset="2"/>
                  <a:buChar char="Ø"/>
                </a:pPr>
                <a:r>
                  <a:rPr lang="en-US" dirty="0" smtClean="0">
                    <a:latin typeface="+mj-lt"/>
                    <a:cs typeface="Arial" pitchFamily="34" charset="0"/>
                  </a:rPr>
                  <a:t>Sample holder up to 4 cups</a:t>
                </a:r>
              </a:p>
              <a:p>
                <a:pPr marL="285750" indent="-285750">
                  <a:buFont typeface="Wingdings" panose="05000000000000000000" pitchFamily="2" charset="2"/>
                  <a:buChar char="Ø"/>
                </a:pPr>
                <a:endParaRPr lang="en-US" sz="1000" dirty="0" smtClean="0">
                  <a:latin typeface="+mj-lt"/>
                  <a:cs typeface="Arial" pitchFamily="34" charset="0"/>
                </a:endParaRPr>
              </a:p>
              <a:p>
                <a:pPr marL="285750" indent="-285750">
                  <a:buFont typeface="Wingdings" panose="05000000000000000000" pitchFamily="2" charset="2"/>
                  <a:buChar char="Ø"/>
                </a:pPr>
                <a:r>
                  <a:rPr lang="en-US" dirty="0" smtClean="0">
                    <a:latin typeface="+mj-lt"/>
                    <a:cs typeface="Arial" pitchFamily="34" charset="0"/>
                  </a:rPr>
                  <a:t>Bi-directional reflectance measurement</a:t>
                </a:r>
              </a:p>
              <a:p>
                <a:pPr marL="285750" indent="-285750">
                  <a:buFont typeface="Wingdings" panose="05000000000000000000" pitchFamily="2" charset="2"/>
                  <a:buChar char="Ø"/>
                </a:pPr>
                <a:endParaRPr lang="en-US" sz="1000" dirty="0" smtClean="0">
                  <a:latin typeface="+mj-lt"/>
                  <a:cs typeface="Arial" pitchFamily="34" charset="0"/>
                </a:endParaRPr>
              </a:p>
              <a:p>
                <a:pPr marL="285750" indent="-285750">
                  <a:buFont typeface="Wingdings" panose="05000000000000000000" pitchFamily="2" charset="2"/>
                  <a:buChar char="Ø"/>
                </a:pPr>
                <a:r>
                  <a:rPr lang="en-US" dirty="0" smtClean="0">
                    <a:latin typeface="+mj-lt"/>
                    <a:cs typeface="Arial" pitchFamily="34" charset="0"/>
                  </a:rPr>
                  <a:t>Minimum phase angle 13° (before 26°)</a:t>
                </a:r>
                <a:endParaRPr lang="en-US" dirty="0">
                  <a:latin typeface="+mj-lt"/>
                  <a:cs typeface="Arial" pitchFamily="34" charset="0"/>
                </a:endParaRPr>
              </a:p>
              <a:p>
                <a:pPr marL="285750" indent="-285750">
                  <a:buFont typeface="Wingdings" panose="05000000000000000000" pitchFamily="2" charset="2"/>
                  <a:buChar char="Ø"/>
                </a:pPr>
                <a:endParaRPr lang="en-US" sz="1600" dirty="0" smtClean="0">
                  <a:latin typeface="Arial" pitchFamily="34" charset="0"/>
                  <a:cs typeface="Arial" pitchFamily="34" charset="0"/>
                </a:endParaRPr>
              </a:p>
              <a:p>
                <a:endParaRPr lang="en-US" dirty="0" smtClean="0">
                  <a:latin typeface="Arial" pitchFamily="34" charset="0"/>
                  <a:cs typeface="Arial" pitchFamily="34" charset="0"/>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503756" y="1860711"/>
                <a:ext cx="5773851" cy="4401205"/>
              </a:xfrm>
              <a:prstGeom prst="rect">
                <a:avLst/>
              </a:prstGeom>
              <a:blipFill rotWithShape="1">
                <a:blip r:embed="rId3"/>
                <a:stretch>
                  <a:fillRect l="-2746" t="-1662"/>
                </a:stretch>
              </a:blipFill>
            </p:spPr>
            <p:txBody>
              <a:bodyPr/>
              <a:lstStyle/>
              <a:p>
                <a:r>
                  <a:rPr lang="de-DE">
                    <a:noFill/>
                  </a:rPr>
                  <a:t> </a:t>
                </a:r>
              </a:p>
            </p:txBody>
          </p:sp>
        </mc:Fallback>
      </mc:AlternateContent>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098" t="13583" r="9911" b="12940"/>
          <a:stretch/>
        </p:blipFill>
        <p:spPr bwMode="auto">
          <a:xfrm>
            <a:off x="7925136" y="2634719"/>
            <a:ext cx="2955856" cy="274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25"/>
          <p:cNvSpPr txBox="1"/>
          <p:nvPr/>
        </p:nvSpPr>
        <p:spPr>
          <a:xfrm>
            <a:off x="7336634" y="1809614"/>
            <a:ext cx="3790060" cy="316277"/>
          </a:xfrm>
          <a:prstGeom prst="rect">
            <a:avLst/>
          </a:prstGeom>
          <a:solidFill>
            <a:schemeClr val="bg1">
              <a:lumMod val="75000"/>
            </a:schemeClr>
          </a:solidFill>
        </p:spPr>
        <p:txBody>
          <a:bodyPr wrap="none" lIns="0" tIns="0" rIns="0" bIns="0" rtlCol="0" anchor="ctr" anchorCtr="0">
            <a:noAutofit/>
          </a:bodyPr>
          <a:lstStyle>
            <a:defPPr>
              <a:defRPr lang="en-US"/>
            </a:defPPr>
            <a:lvl1pPr algn="ctr">
              <a:defRPr sz="1200" b="0">
                <a:latin typeface="Arial" pitchFamily="34" charset="0"/>
                <a:cs typeface="Arial" pitchFamily="34" charset="0"/>
              </a:defRPr>
            </a:lvl1pPr>
          </a:lstStyle>
          <a:p>
            <a:r>
              <a:rPr lang="en-US" dirty="0" smtClean="0">
                <a:latin typeface="Palatino Linotype" panose="02040502050505030304" pitchFamily="18" charset="0"/>
              </a:rPr>
              <a:t>Chamber Interior</a:t>
            </a:r>
            <a:endParaRPr lang="en-US" dirty="0">
              <a:latin typeface="Palatino Linotype" panose="02040502050505030304" pitchFamily="18" charset="0"/>
            </a:endParaRPr>
          </a:p>
        </p:txBody>
      </p:sp>
      <p:sp>
        <p:nvSpPr>
          <p:cNvPr id="15" name="Rectangle 41"/>
          <p:cNvSpPr/>
          <p:nvPr/>
        </p:nvSpPr>
        <p:spPr>
          <a:xfrm>
            <a:off x="6633111" y="4080151"/>
            <a:ext cx="1093517" cy="553998"/>
          </a:xfrm>
          <a:prstGeom prst="rect">
            <a:avLst/>
          </a:prstGeom>
        </p:spPr>
        <p:txBody>
          <a:bodyPr wrap="square">
            <a:spAutoFit/>
          </a:bodyPr>
          <a:lstStyle/>
          <a:p>
            <a:pPr algn="ctr"/>
            <a:r>
              <a:rPr lang="en-US" sz="1000" dirty="0" smtClean="0">
                <a:solidFill>
                  <a:prstClr val="black"/>
                </a:solidFill>
                <a:latin typeface="Frutiger 45 Light" panose="020B0303030504020204" pitchFamily="34" charset="0"/>
                <a:ea typeface="Times New Roman"/>
              </a:rPr>
              <a:t>Hi vacuum</a:t>
            </a:r>
          </a:p>
          <a:p>
            <a:pPr algn="ctr"/>
            <a:r>
              <a:rPr lang="en-US" sz="1000" dirty="0" smtClean="0">
                <a:solidFill>
                  <a:prstClr val="black"/>
                </a:solidFill>
                <a:latin typeface="Frutiger 45 Light" panose="020B0303030504020204" pitchFamily="34" charset="0"/>
                <a:ea typeface="Times New Roman"/>
              </a:rPr>
              <a:t>Turbo-pump flange</a:t>
            </a:r>
            <a:endParaRPr lang="en-US" sz="1000" dirty="0">
              <a:solidFill>
                <a:prstClr val="black"/>
              </a:solidFill>
              <a:latin typeface="Palatino Linotype" panose="02040502050505030304" pitchFamily="18" charset="0"/>
              <a:ea typeface="Malgun Gothic" panose="020B0503020000020004" pitchFamily="34" charset="-127"/>
              <a:cs typeface="Times New Roman" panose="02020603050405020304" pitchFamily="18" charset="0"/>
            </a:endParaRPr>
          </a:p>
        </p:txBody>
      </p:sp>
      <p:cxnSp>
        <p:nvCxnSpPr>
          <p:cNvPr id="17" name="Straight Arrow Connector 51"/>
          <p:cNvCxnSpPr/>
          <p:nvPr/>
        </p:nvCxnSpPr>
        <p:spPr>
          <a:xfrm flipV="1">
            <a:off x="7780876" y="4115666"/>
            <a:ext cx="691723" cy="241484"/>
          </a:xfrm>
          <a:prstGeom prst="straightConnector1">
            <a:avLst/>
          </a:prstGeom>
          <a:ln w="12700">
            <a:solidFill>
              <a:srgbClr val="3333FF"/>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18" name="Rectangle 41"/>
          <p:cNvSpPr/>
          <p:nvPr/>
        </p:nvSpPr>
        <p:spPr>
          <a:xfrm>
            <a:off x="7027004" y="2662841"/>
            <a:ext cx="1093517" cy="400110"/>
          </a:xfrm>
          <a:prstGeom prst="rect">
            <a:avLst/>
          </a:prstGeom>
        </p:spPr>
        <p:txBody>
          <a:bodyPr wrap="square">
            <a:spAutoFit/>
          </a:bodyPr>
          <a:lstStyle/>
          <a:p>
            <a:pPr algn="ctr"/>
            <a:r>
              <a:rPr lang="en-US" sz="1000" dirty="0" smtClean="0">
                <a:solidFill>
                  <a:prstClr val="black"/>
                </a:solidFill>
                <a:latin typeface="Frutiger 45 Light" panose="020B0303030504020204" pitchFamily="34" charset="0"/>
                <a:ea typeface="Times New Roman"/>
              </a:rPr>
              <a:t>Optical </a:t>
            </a:r>
          </a:p>
          <a:p>
            <a:pPr algn="ctr"/>
            <a:r>
              <a:rPr lang="en-US" sz="1000" dirty="0" smtClean="0">
                <a:solidFill>
                  <a:prstClr val="black"/>
                </a:solidFill>
                <a:latin typeface="Frutiger 45 Light" panose="020B0303030504020204" pitchFamily="34" charset="0"/>
                <a:ea typeface="Times New Roman"/>
              </a:rPr>
              <a:t>output</a:t>
            </a:r>
            <a:endParaRPr lang="en-US" sz="1000" dirty="0">
              <a:solidFill>
                <a:prstClr val="black"/>
              </a:solidFill>
              <a:latin typeface="Palatino Linotype" panose="02040502050505030304" pitchFamily="18" charset="0"/>
              <a:ea typeface="Malgun Gothic" panose="020B0503020000020004" pitchFamily="34" charset="-127"/>
              <a:cs typeface="Times New Roman" panose="02020603050405020304" pitchFamily="18" charset="0"/>
            </a:endParaRPr>
          </a:p>
        </p:txBody>
      </p:sp>
      <p:cxnSp>
        <p:nvCxnSpPr>
          <p:cNvPr id="19" name="Straight Arrow Connector 51"/>
          <p:cNvCxnSpPr/>
          <p:nvPr/>
        </p:nvCxnSpPr>
        <p:spPr>
          <a:xfrm>
            <a:off x="7640194" y="3056004"/>
            <a:ext cx="898132" cy="386861"/>
          </a:xfrm>
          <a:prstGeom prst="straightConnector1">
            <a:avLst/>
          </a:prstGeom>
          <a:ln w="12700">
            <a:solidFill>
              <a:srgbClr val="3333FF"/>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20" name="Rectangle 44"/>
          <p:cNvSpPr/>
          <p:nvPr/>
        </p:nvSpPr>
        <p:spPr>
          <a:xfrm>
            <a:off x="10142762" y="2903772"/>
            <a:ext cx="1139401" cy="430887"/>
          </a:xfrm>
          <a:prstGeom prst="rect">
            <a:avLst/>
          </a:prstGeom>
        </p:spPr>
        <p:txBody>
          <a:bodyPr wrap="square">
            <a:spAutoFit/>
          </a:bodyPr>
          <a:lstStyle/>
          <a:p>
            <a:pPr algn="ctr"/>
            <a:r>
              <a:rPr lang="en-US" sz="1100" dirty="0" smtClean="0">
                <a:solidFill>
                  <a:prstClr val="black"/>
                </a:solidFill>
                <a:latin typeface="Frutiger 45 Light" panose="020B0303030504020204" pitchFamily="34" charset="0"/>
                <a:ea typeface="Times New Roman"/>
              </a:rPr>
              <a:t>Optical enclosure</a:t>
            </a:r>
            <a:endParaRPr lang="en-US" sz="1100" dirty="0">
              <a:solidFill>
                <a:prstClr val="black"/>
              </a:solidFill>
              <a:latin typeface="Palatino Linotype" panose="02040502050505030304" pitchFamily="18" charset="0"/>
              <a:ea typeface="Malgun Gothic" panose="020B0503020000020004" pitchFamily="34" charset="-127"/>
              <a:cs typeface="Times New Roman" panose="02020603050405020304" pitchFamily="18" charset="0"/>
            </a:endParaRPr>
          </a:p>
        </p:txBody>
      </p:sp>
      <p:cxnSp>
        <p:nvCxnSpPr>
          <p:cNvPr id="21" name="Straight Arrow Connector 58"/>
          <p:cNvCxnSpPr/>
          <p:nvPr/>
        </p:nvCxnSpPr>
        <p:spPr>
          <a:xfrm flipH="1">
            <a:off x="10142762" y="3318917"/>
            <a:ext cx="318260" cy="402420"/>
          </a:xfrm>
          <a:prstGeom prst="straightConnector1">
            <a:avLst/>
          </a:prstGeom>
          <a:ln w="127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22" name="Rectangle 42"/>
          <p:cNvSpPr/>
          <p:nvPr/>
        </p:nvSpPr>
        <p:spPr>
          <a:xfrm>
            <a:off x="9169428" y="2304406"/>
            <a:ext cx="1291594" cy="430887"/>
          </a:xfrm>
          <a:prstGeom prst="rect">
            <a:avLst/>
          </a:prstGeom>
        </p:spPr>
        <p:txBody>
          <a:bodyPr wrap="square">
            <a:spAutoFit/>
          </a:bodyPr>
          <a:lstStyle/>
          <a:p>
            <a:pPr algn="ctr"/>
            <a:r>
              <a:rPr lang="en-US" sz="1100" dirty="0" smtClean="0">
                <a:solidFill>
                  <a:prstClr val="black"/>
                </a:solidFill>
                <a:latin typeface="Frutiger 45 Light" panose="020B0303030504020204" pitchFamily="34" charset="0"/>
                <a:ea typeface="Times New Roman"/>
              </a:rPr>
              <a:t>Low-T</a:t>
            </a:r>
          </a:p>
          <a:p>
            <a:pPr algn="ctr"/>
            <a:r>
              <a:rPr lang="en-US" sz="1100" dirty="0" smtClean="0">
                <a:solidFill>
                  <a:prstClr val="black"/>
                </a:solidFill>
                <a:latin typeface="Frutiger 45 Light" panose="020B0303030504020204" pitchFamily="34" charset="0"/>
                <a:ea typeface="Malgun Gothic" panose="020B0503020000020004" pitchFamily="34" charset="-127"/>
                <a:cs typeface="Times New Roman" panose="02020603050405020304" pitchFamily="18" charset="0"/>
              </a:rPr>
              <a:t>NEW CHAMBER</a:t>
            </a:r>
            <a:endParaRPr lang="en-US" sz="1100" dirty="0">
              <a:solidFill>
                <a:prstClr val="black"/>
              </a:solidFill>
              <a:latin typeface="Palatino Linotype" panose="02040502050505030304" pitchFamily="18" charset="0"/>
              <a:ea typeface="Malgun Gothic" panose="020B0503020000020004" pitchFamily="34" charset="-127"/>
              <a:cs typeface="Times New Roman" panose="02020603050405020304" pitchFamily="18" charset="0"/>
            </a:endParaRPr>
          </a:p>
        </p:txBody>
      </p:sp>
      <p:cxnSp>
        <p:nvCxnSpPr>
          <p:cNvPr id="23" name="Straight Arrow Connector 48"/>
          <p:cNvCxnSpPr>
            <a:stCxn id="22" idx="2"/>
          </p:cNvCxnSpPr>
          <p:nvPr/>
        </p:nvCxnSpPr>
        <p:spPr>
          <a:xfrm flipH="1">
            <a:off x="9403064" y="2735293"/>
            <a:ext cx="412161" cy="383922"/>
          </a:xfrm>
          <a:prstGeom prst="straightConnector1">
            <a:avLst/>
          </a:prstGeom>
          <a:ln w="127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41"/>
          <p:cNvSpPr/>
          <p:nvPr/>
        </p:nvSpPr>
        <p:spPr>
          <a:xfrm>
            <a:off x="7925136" y="2262731"/>
            <a:ext cx="1093517" cy="400110"/>
          </a:xfrm>
          <a:prstGeom prst="rect">
            <a:avLst/>
          </a:prstGeom>
        </p:spPr>
        <p:txBody>
          <a:bodyPr wrap="square">
            <a:spAutoFit/>
          </a:bodyPr>
          <a:lstStyle/>
          <a:p>
            <a:pPr algn="ctr"/>
            <a:r>
              <a:rPr lang="en-US" sz="1000" dirty="0" smtClean="0">
                <a:solidFill>
                  <a:prstClr val="black"/>
                </a:solidFill>
                <a:latin typeface="Frutiger 45 Light" panose="020B0303030504020204" pitchFamily="34" charset="0"/>
                <a:ea typeface="Times New Roman"/>
              </a:rPr>
              <a:t>Reflectance </a:t>
            </a:r>
          </a:p>
          <a:p>
            <a:pPr algn="ctr"/>
            <a:r>
              <a:rPr lang="en-US" sz="1000" dirty="0" smtClean="0">
                <a:solidFill>
                  <a:prstClr val="black"/>
                </a:solidFill>
                <a:latin typeface="Frutiger 45 Light" panose="020B0303030504020204" pitchFamily="34" charset="0"/>
                <a:ea typeface="Times New Roman"/>
              </a:rPr>
              <a:t>accessory</a:t>
            </a:r>
            <a:endParaRPr lang="en-US" sz="1000" dirty="0">
              <a:solidFill>
                <a:prstClr val="black"/>
              </a:solidFill>
              <a:latin typeface="Palatino Linotype" panose="02040502050505030304" pitchFamily="18" charset="0"/>
              <a:ea typeface="Malgun Gothic" panose="020B0503020000020004" pitchFamily="34" charset="-127"/>
              <a:cs typeface="Times New Roman" panose="02020603050405020304" pitchFamily="18" charset="0"/>
            </a:endParaRPr>
          </a:p>
        </p:txBody>
      </p:sp>
      <p:cxnSp>
        <p:nvCxnSpPr>
          <p:cNvPr id="27" name="Straight Arrow Connector 51"/>
          <p:cNvCxnSpPr/>
          <p:nvPr/>
        </p:nvCxnSpPr>
        <p:spPr>
          <a:xfrm>
            <a:off x="8538326" y="2655894"/>
            <a:ext cx="480327" cy="864233"/>
          </a:xfrm>
          <a:prstGeom prst="straightConnector1">
            <a:avLst/>
          </a:prstGeom>
          <a:ln w="12700">
            <a:solidFill>
              <a:srgbClr val="3333FF"/>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Rectangle 41"/>
          <p:cNvSpPr/>
          <p:nvPr/>
        </p:nvSpPr>
        <p:spPr>
          <a:xfrm>
            <a:off x="6601458" y="3334659"/>
            <a:ext cx="1093517" cy="400110"/>
          </a:xfrm>
          <a:prstGeom prst="rect">
            <a:avLst/>
          </a:prstGeom>
        </p:spPr>
        <p:txBody>
          <a:bodyPr wrap="square">
            <a:spAutoFit/>
          </a:bodyPr>
          <a:lstStyle/>
          <a:p>
            <a:pPr algn="ctr"/>
            <a:r>
              <a:rPr lang="en-US" sz="1000" dirty="0" smtClean="0">
                <a:solidFill>
                  <a:prstClr val="black"/>
                </a:solidFill>
                <a:latin typeface="Frutiger 45 Light" panose="020B0303030504020204" pitchFamily="34" charset="0"/>
                <a:ea typeface="Times New Roman"/>
              </a:rPr>
              <a:t>Sample plate</a:t>
            </a:r>
          </a:p>
          <a:p>
            <a:pPr algn="ctr"/>
            <a:r>
              <a:rPr lang="en-US" sz="1000" dirty="0" smtClean="0">
                <a:solidFill>
                  <a:prstClr val="black"/>
                </a:solidFill>
                <a:latin typeface="Frutiger 45 Light" panose="020B0303030504020204" pitchFamily="34" charset="0"/>
                <a:ea typeface="Malgun Gothic" panose="020B0503020000020004" pitchFamily="34" charset="-127"/>
                <a:cs typeface="Times New Roman" panose="02020603050405020304" pitchFamily="18" charset="0"/>
              </a:rPr>
              <a:t>&amp; Cooling plate</a:t>
            </a:r>
            <a:endParaRPr lang="en-US" sz="1000" dirty="0">
              <a:solidFill>
                <a:prstClr val="black"/>
              </a:solidFill>
              <a:latin typeface="Palatino Linotype" panose="02040502050505030304" pitchFamily="18" charset="0"/>
              <a:ea typeface="Malgun Gothic" panose="020B0503020000020004" pitchFamily="34" charset="-127"/>
              <a:cs typeface="Times New Roman" panose="02020603050405020304" pitchFamily="18" charset="0"/>
            </a:endParaRPr>
          </a:p>
        </p:txBody>
      </p:sp>
      <p:cxnSp>
        <p:nvCxnSpPr>
          <p:cNvPr id="33" name="Straight Arrow Connector 51"/>
          <p:cNvCxnSpPr/>
          <p:nvPr/>
        </p:nvCxnSpPr>
        <p:spPr>
          <a:xfrm>
            <a:off x="7605019" y="3534714"/>
            <a:ext cx="1256402" cy="341962"/>
          </a:xfrm>
          <a:prstGeom prst="straightConnector1">
            <a:avLst/>
          </a:prstGeom>
          <a:ln w="12700">
            <a:solidFill>
              <a:srgbClr val="3333FF"/>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1220" y="5501457"/>
            <a:ext cx="11588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Arrow Connector 51"/>
          <p:cNvCxnSpPr/>
          <p:nvPr/>
        </p:nvCxnSpPr>
        <p:spPr>
          <a:xfrm>
            <a:off x="9091309" y="5757901"/>
            <a:ext cx="654724" cy="191719"/>
          </a:xfrm>
          <a:prstGeom prst="straightConnector1">
            <a:avLst/>
          </a:prstGeom>
          <a:ln w="12700">
            <a:solidFill>
              <a:srgbClr val="3333FF"/>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36" name="Rectangle 41"/>
          <p:cNvSpPr/>
          <p:nvPr/>
        </p:nvSpPr>
        <p:spPr>
          <a:xfrm>
            <a:off x="8122564" y="5648104"/>
            <a:ext cx="1093517" cy="553998"/>
          </a:xfrm>
          <a:prstGeom prst="rect">
            <a:avLst/>
          </a:prstGeom>
        </p:spPr>
        <p:txBody>
          <a:bodyPr wrap="square">
            <a:spAutoFit/>
          </a:bodyPr>
          <a:lstStyle/>
          <a:p>
            <a:pPr algn="ctr"/>
            <a:r>
              <a:rPr lang="en-US" sz="1000" dirty="0" smtClean="0">
                <a:solidFill>
                  <a:prstClr val="black"/>
                </a:solidFill>
                <a:latin typeface="Frutiger 45 Light" panose="020B0303030504020204" pitchFamily="34" charset="0"/>
                <a:ea typeface="Times New Roman"/>
              </a:rPr>
              <a:t>Sample plate</a:t>
            </a:r>
          </a:p>
          <a:p>
            <a:pPr algn="ctr"/>
            <a:r>
              <a:rPr lang="en-US" sz="1000" dirty="0" smtClean="0">
                <a:solidFill>
                  <a:prstClr val="black"/>
                </a:solidFill>
                <a:latin typeface="Frutiger 45 Light" panose="020B0303030504020204" pitchFamily="34" charset="0"/>
                <a:ea typeface="Malgun Gothic" panose="020B0503020000020004" pitchFamily="34" charset="-127"/>
                <a:cs typeface="Times New Roman" panose="02020603050405020304" pitchFamily="18" charset="0"/>
              </a:rPr>
              <a:t> </a:t>
            </a:r>
          </a:p>
          <a:p>
            <a:pPr algn="ctr"/>
            <a:r>
              <a:rPr lang="en-US" sz="1000" dirty="0" smtClean="0">
                <a:solidFill>
                  <a:prstClr val="black"/>
                </a:solidFill>
                <a:latin typeface="Frutiger 45 Light" panose="020B0303030504020204" pitchFamily="34" charset="0"/>
                <a:ea typeface="Malgun Gothic" panose="020B0503020000020004" pitchFamily="34" charset="-127"/>
                <a:cs typeface="Times New Roman" panose="02020603050405020304" pitchFamily="18" charset="0"/>
              </a:rPr>
              <a:t>Cooling plate</a:t>
            </a:r>
            <a:endParaRPr lang="en-US" sz="1000" dirty="0">
              <a:solidFill>
                <a:prstClr val="black"/>
              </a:solidFill>
              <a:latin typeface="Palatino Linotype" panose="02040502050505030304" pitchFamily="18" charset="0"/>
              <a:ea typeface="Malgun Gothic" panose="020B0503020000020004" pitchFamily="34" charset="-127"/>
              <a:cs typeface="Times New Roman" panose="02020603050405020304" pitchFamily="18" charset="0"/>
            </a:endParaRPr>
          </a:p>
        </p:txBody>
      </p:sp>
      <p:cxnSp>
        <p:nvCxnSpPr>
          <p:cNvPr id="37" name="Straight Arrow Connector 51"/>
          <p:cNvCxnSpPr/>
          <p:nvPr/>
        </p:nvCxnSpPr>
        <p:spPr>
          <a:xfrm flipV="1">
            <a:off x="9091309" y="6077505"/>
            <a:ext cx="443356" cy="1"/>
          </a:xfrm>
          <a:prstGeom prst="straightConnector1">
            <a:avLst/>
          </a:prstGeom>
          <a:ln w="12700">
            <a:solidFill>
              <a:srgbClr val="3333FF"/>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3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Low temperature bidirectional </a:t>
            </a:r>
            <a:r>
              <a:rPr lang="en-US" sz="2800" dirty="0" smtClean="0"/>
              <a:t>UV to far IR </a:t>
            </a:r>
            <a:r>
              <a:rPr lang="en-US" sz="2800" dirty="0"/>
              <a:t>reflectance </a:t>
            </a:r>
            <a:r>
              <a:rPr lang="en-US" sz="2800" dirty="0" smtClean="0"/>
              <a:t>measurements </a:t>
            </a:r>
            <a:r>
              <a:rPr lang="en-US" sz="2800" dirty="0"/>
              <a:t>at DLR’s </a:t>
            </a:r>
            <a:r>
              <a:rPr lang="en-US" sz="2800" dirty="0" smtClean="0"/>
              <a:t>PSL</a:t>
            </a:r>
            <a:r>
              <a:rPr lang="en-US" sz="2800" dirty="0" smtClean="0">
                <a:solidFill>
                  <a:schemeClr val="tx1">
                    <a:lumMod val="50000"/>
                    <a:lumOff val="50000"/>
                  </a:schemeClr>
                </a:solidFill>
              </a:rPr>
              <a:t> </a:t>
            </a:r>
            <a:r>
              <a:rPr lang="en-US" b="0" dirty="0" smtClean="0"/>
              <a:t>(Alessandro Maturilli,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-8-</a:t>
            </a:r>
            <a:endParaRPr lang="en-US" dirty="0"/>
          </a:p>
        </p:txBody>
      </p:sp>
      <p:pic>
        <p:nvPicPr>
          <p:cNvPr id="16" name="Bild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22128" y="0"/>
            <a:ext cx="156013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503756" y="1604623"/>
            <a:ext cx="5773851" cy="307777"/>
          </a:xfrm>
          <a:prstGeom prst="rect">
            <a:avLst/>
          </a:prstGeom>
          <a:noFill/>
        </p:spPr>
        <p:txBody>
          <a:bodyPr wrap="square" lIns="0" tIns="0" rIns="0" bIns="0" rtlCol="0">
            <a:spAutoFit/>
          </a:bodyPr>
          <a:lstStyle/>
          <a:p>
            <a:r>
              <a:rPr lang="en-US" sz="2000" b="1" i="1" dirty="0" smtClean="0">
                <a:solidFill>
                  <a:srgbClr val="0033CC"/>
                </a:solidFill>
                <a:latin typeface="+mj-lt"/>
                <a:cs typeface="Arial" pitchFamily="34" charset="0"/>
              </a:rPr>
              <a:t>Reflectance spectra of some sulfates </a:t>
            </a:r>
            <a:endParaRPr lang="en-US" sz="2000" dirty="0" smtClean="0">
              <a:solidFill>
                <a:srgbClr val="0033CC"/>
              </a:solidFill>
              <a:latin typeface="+mj-lt"/>
              <a:cs typeface="Arial" pitchFamily="34" charset="0"/>
            </a:endParaRPr>
          </a:p>
        </p:txBody>
      </p:sp>
      <p:pic>
        <p:nvPicPr>
          <p:cNvPr id="2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03" y="2025638"/>
            <a:ext cx="7990186" cy="4163308"/>
          </a:xfrm>
          <a:prstGeom prst="rect">
            <a:avLst/>
          </a:prstGeom>
        </p:spPr>
      </p:pic>
      <p:sp>
        <p:nvSpPr>
          <p:cNvPr id="9" name="Textfeld 8"/>
          <p:cNvSpPr txBox="1"/>
          <p:nvPr/>
        </p:nvSpPr>
        <p:spPr>
          <a:xfrm>
            <a:off x="9089842" y="2598795"/>
            <a:ext cx="2734107" cy="2739211"/>
          </a:xfrm>
          <a:prstGeom prst="rect">
            <a:avLst/>
          </a:prstGeom>
          <a:noFill/>
        </p:spPr>
        <p:txBody>
          <a:bodyPr wrap="square" lIns="0" tIns="0" rIns="0" bIns="0" rtlCol="0">
            <a:spAutoFit/>
          </a:bodyPr>
          <a:lstStyle/>
          <a:p>
            <a:r>
              <a:rPr lang="en-US" sz="1600" dirty="0" smtClean="0">
                <a:latin typeface="+mj-lt"/>
              </a:rPr>
              <a:t>MgSO</a:t>
            </a:r>
            <a:r>
              <a:rPr lang="en-US" sz="1600" baseline="-25000" dirty="0" smtClean="0">
                <a:latin typeface="+mj-lt"/>
              </a:rPr>
              <a:t>4</a:t>
            </a:r>
            <a:r>
              <a:rPr lang="en-US" sz="1600" dirty="0" smtClean="0">
                <a:latin typeface="+mj-lt"/>
              </a:rPr>
              <a:t>‚7H</a:t>
            </a:r>
            <a:r>
              <a:rPr lang="en-US" sz="1600" baseline="-25000" dirty="0" smtClean="0">
                <a:latin typeface="+mj-lt"/>
              </a:rPr>
              <a:t>2</a:t>
            </a:r>
            <a:r>
              <a:rPr lang="en-US" sz="1600" dirty="0" smtClean="0">
                <a:latin typeface="+mj-lt"/>
              </a:rPr>
              <a:t>O</a:t>
            </a:r>
            <a:r>
              <a:rPr lang="en-US" sz="1600" dirty="0">
                <a:latin typeface="+mj-lt"/>
              </a:rPr>
              <a:t> </a:t>
            </a:r>
            <a:r>
              <a:rPr lang="en-US" sz="1600" dirty="0" smtClean="0">
                <a:latin typeface="+mj-lt"/>
              </a:rPr>
              <a:t>         </a:t>
            </a:r>
            <a:r>
              <a:rPr lang="en-US" sz="1600" dirty="0" err="1" smtClean="0">
                <a:latin typeface="+mj-lt"/>
              </a:rPr>
              <a:t>epsomite</a:t>
            </a:r>
            <a:endParaRPr lang="en-US" sz="1600" dirty="0" smtClean="0">
              <a:latin typeface="+mj-lt"/>
            </a:endParaRPr>
          </a:p>
          <a:p>
            <a:endParaRPr lang="en-US" sz="1600" dirty="0" smtClean="0">
              <a:latin typeface="+mj-lt"/>
              <a:cs typeface="Arial" pitchFamily="34" charset="0"/>
            </a:endParaRPr>
          </a:p>
          <a:p>
            <a:r>
              <a:rPr lang="en-US" sz="1600" dirty="0" smtClean="0">
                <a:latin typeface="+mj-lt"/>
              </a:rPr>
              <a:t>MgSO</a:t>
            </a:r>
            <a:r>
              <a:rPr lang="en-US" sz="1600" baseline="-25000" dirty="0" smtClean="0">
                <a:latin typeface="+mj-lt"/>
              </a:rPr>
              <a:t>4</a:t>
            </a:r>
            <a:r>
              <a:rPr lang="en-US" sz="1600" dirty="0" smtClean="0">
                <a:latin typeface="+mj-lt"/>
              </a:rPr>
              <a:t>‚6H</a:t>
            </a:r>
            <a:r>
              <a:rPr lang="en-US" sz="1600" baseline="-25000" dirty="0" smtClean="0">
                <a:latin typeface="+mj-lt"/>
              </a:rPr>
              <a:t>2</a:t>
            </a:r>
            <a:r>
              <a:rPr lang="en-US" sz="1600" dirty="0" smtClean="0">
                <a:latin typeface="+mj-lt"/>
              </a:rPr>
              <a:t>O          </a:t>
            </a:r>
            <a:r>
              <a:rPr lang="en-US" sz="1600" dirty="0" err="1" smtClean="0">
                <a:latin typeface="+mj-lt"/>
              </a:rPr>
              <a:t>hexahydrite</a:t>
            </a:r>
            <a:endParaRPr lang="en-US" sz="1600" dirty="0" smtClean="0">
              <a:latin typeface="+mj-lt"/>
            </a:endParaRPr>
          </a:p>
          <a:p>
            <a:endParaRPr lang="en-US" sz="1600" dirty="0">
              <a:latin typeface="+mj-lt"/>
              <a:cs typeface="Arial" pitchFamily="34" charset="0"/>
            </a:endParaRPr>
          </a:p>
          <a:p>
            <a:r>
              <a:rPr lang="en-US" sz="1600" dirty="0" smtClean="0">
                <a:latin typeface="+mj-lt"/>
              </a:rPr>
              <a:t>MgSO</a:t>
            </a:r>
            <a:r>
              <a:rPr lang="en-US" sz="1600" baseline="-25000" dirty="0" smtClean="0">
                <a:latin typeface="+mj-lt"/>
              </a:rPr>
              <a:t>4</a:t>
            </a:r>
            <a:r>
              <a:rPr lang="en-US" sz="1600" dirty="0" smtClean="0">
                <a:latin typeface="+mj-lt"/>
              </a:rPr>
              <a:t>‚5H</a:t>
            </a:r>
            <a:r>
              <a:rPr lang="en-US" sz="1600" baseline="-25000" dirty="0" smtClean="0">
                <a:latin typeface="+mj-lt"/>
              </a:rPr>
              <a:t>2</a:t>
            </a:r>
            <a:r>
              <a:rPr lang="en-US" sz="1600" dirty="0" smtClean="0">
                <a:latin typeface="+mj-lt"/>
              </a:rPr>
              <a:t>O          </a:t>
            </a:r>
            <a:r>
              <a:rPr lang="en-US" sz="1600" dirty="0" err="1" smtClean="0">
                <a:latin typeface="+mj-lt"/>
              </a:rPr>
              <a:t>pentahydrite</a:t>
            </a:r>
            <a:endParaRPr lang="en-US" sz="1600" dirty="0" smtClean="0">
              <a:latin typeface="+mj-lt"/>
            </a:endParaRPr>
          </a:p>
          <a:p>
            <a:endParaRPr lang="en-US" sz="1600" dirty="0">
              <a:latin typeface="+mj-lt"/>
              <a:cs typeface="Arial" pitchFamily="34" charset="0"/>
            </a:endParaRPr>
          </a:p>
          <a:p>
            <a:r>
              <a:rPr lang="en-US" sz="1600" dirty="0" smtClean="0">
                <a:latin typeface="+mj-lt"/>
              </a:rPr>
              <a:t>MgSO</a:t>
            </a:r>
            <a:r>
              <a:rPr lang="en-US" sz="1600" baseline="-25000" dirty="0" smtClean="0">
                <a:latin typeface="+mj-lt"/>
              </a:rPr>
              <a:t>4</a:t>
            </a:r>
            <a:r>
              <a:rPr lang="en-US" sz="1600" dirty="0" smtClean="0">
                <a:latin typeface="+mj-lt"/>
              </a:rPr>
              <a:t>‚4H</a:t>
            </a:r>
            <a:r>
              <a:rPr lang="en-US" sz="1600" baseline="-25000" dirty="0" smtClean="0">
                <a:latin typeface="+mj-lt"/>
              </a:rPr>
              <a:t>2</a:t>
            </a:r>
            <a:r>
              <a:rPr lang="en-US" sz="1600" dirty="0" smtClean="0">
                <a:latin typeface="+mj-lt"/>
              </a:rPr>
              <a:t>O          </a:t>
            </a:r>
            <a:r>
              <a:rPr lang="en-US" sz="1600" dirty="0" err="1" smtClean="0">
                <a:latin typeface="+mj-lt"/>
              </a:rPr>
              <a:t>starkeyite</a:t>
            </a:r>
            <a:endParaRPr lang="en-US" sz="1600" dirty="0" smtClean="0">
              <a:latin typeface="+mj-lt"/>
            </a:endParaRPr>
          </a:p>
          <a:p>
            <a:endParaRPr lang="en-US" sz="1600" dirty="0">
              <a:latin typeface="+mj-lt"/>
              <a:cs typeface="Arial" pitchFamily="34" charset="0"/>
            </a:endParaRPr>
          </a:p>
          <a:p>
            <a:r>
              <a:rPr lang="en-US" sz="1600" dirty="0" smtClean="0">
                <a:latin typeface="+mj-lt"/>
              </a:rPr>
              <a:t>MgSO</a:t>
            </a:r>
            <a:r>
              <a:rPr lang="en-US" sz="1600" baseline="-25000" dirty="0" smtClean="0">
                <a:latin typeface="+mj-lt"/>
              </a:rPr>
              <a:t>4</a:t>
            </a:r>
            <a:r>
              <a:rPr lang="en-US" sz="1600" dirty="0" smtClean="0">
                <a:latin typeface="+mj-lt"/>
              </a:rPr>
              <a:t>‚3/2H</a:t>
            </a:r>
            <a:r>
              <a:rPr lang="en-US" sz="1600" baseline="-25000" dirty="0" smtClean="0">
                <a:latin typeface="+mj-lt"/>
              </a:rPr>
              <a:t>2</a:t>
            </a:r>
            <a:r>
              <a:rPr lang="en-US" sz="1600" dirty="0" smtClean="0">
                <a:latin typeface="+mj-lt"/>
              </a:rPr>
              <a:t>O      </a:t>
            </a:r>
            <a:r>
              <a:rPr lang="en-US" sz="1600" dirty="0" err="1" smtClean="0">
                <a:latin typeface="+mj-lt"/>
              </a:rPr>
              <a:t>sanderite</a:t>
            </a:r>
            <a:endParaRPr lang="en-US" sz="1600" dirty="0" smtClean="0">
              <a:latin typeface="+mj-lt"/>
            </a:endParaRPr>
          </a:p>
          <a:p>
            <a:endParaRPr lang="en-US" sz="1600" dirty="0">
              <a:latin typeface="+mj-lt"/>
              <a:cs typeface="Arial" pitchFamily="34" charset="0"/>
            </a:endParaRPr>
          </a:p>
          <a:p>
            <a:r>
              <a:rPr lang="en-US" sz="1600" dirty="0" smtClean="0"/>
              <a:t>MgSO</a:t>
            </a:r>
            <a:r>
              <a:rPr lang="en-US" sz="1600" baseline="-25000" dirty="0" smtClean="0"/>
              <a:t>4</a:t>
            </a:r>
            <a:r>
              <a:rPr lang="en-US" sz="1600" dirty="0" smtClean="0"/>
              <a:t>‚1.5/1H</a:t>
            </a:r>
            <a:r>
              <a:rPr lang="en-US" sz="1600" baseline="-25000" dirty="0" smtClean="0"/>
              <a:t>2</a:t>
            </a:r>
            <a:r>
              <a:rPr lang="en-US" sz="1600" dirty="0" smtClean="0"/>
              <a:t>O   kieserite</a:t>
            </a:r>
            <a:endParaRPr lang="de-DE" sz="1600" dirty="0" smtClean="0">
              <a:latin typeface="+mj-lt"/>
              <a:cs typeface="Arial" pitchFamily="34" charset="0"/>
            </a:endParaRPr>
          </a:p>
        </p:txBody>
      </p:sp>
      <p:cxnSp>
        <p:nvCxnSpPr>
          <p:cNvPr id="10" name="Gerade Verbindung mit Pfeil 9"/>
          <p:cNvCxnSpPr/>
          <p:nvPr/>
        </p:nvCxnSpPr>
        <p:spPr>
          <a:xfrm>
            <a:off x="11894231" y="2598795"/>
            <a:ext cx="0" cy="2739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10109" y="3393790"/>
            <a:ext cx="8327433" cy="1332148"/>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de-DE" dirty="0">
              <a:solidFill>
                <a:schemeClr val="tx1"/>
              </a:solidFill>
              <a:latin typeface="Arial" pitchFamily="34" charset="0"/>
              <a:cs typeface="Arial" pitchFamily="34" charset="0"/>
            </a:endParaRPr>
          </a:p>
        </p:txBody>
      </p:sp>
      <p:sp>
        <p:nvSpPr>
          <p:cNvPr id="13" name="Textfeld 12"/>
          <p:cNvSpPr txBox="1"/>
          <p:nvPr/>
        </p:nvSpPr>
        <p:spPr>
          <a:xfrm>
            <a:off x="5258010" y="1604623"/>
            <a:ext cx="3613611" cy="307777"/>
          </a:xfrm>
          <a:prstGeom prst="rect">
            <a:avLst/>
          </a:prstGeom>
          <a:noFill/>
        </p:spPr>
        <p:txBody>
          <a:bodyPr wrap="square" lIns="0" tIns="0" rIns="0" bIns="0" rtlCol="0">
            <a:spAutoFit/>
          </a:bodyPr>
          <a:lstStyle/>
          <a:p>
            <a:r>
              <a:rPr lang="en-US" sz="2000" b="1" i="1" dirty="0" smtClean="0">
                <a:solidFill>
                  <a:srgbClr val="0033CC"/>
                </a:solidFill>
                <a:cs typeface="Arial" pitchFamily="34" charset="0"/>
              </a:rPr>
              <a:t>Thermal decomposition of salts </a:t>
            </a:r>
            <a:endParaRPr lang="en-US" sz="2000" dirty="0" smtClean="0">
              <a:solidFill>
                <a:srgbClr val="0033CC"/>
              </a:solidFill>
              <a:cs typeface="Arial" pitchFamily="34" charset="0"/>
            </a:endParaRPr>
          </a:p>
        </p:txBody>
      </p:sp>
      <p:sp>
        <p:nvSpPr>
          <p:cNvPr id="14" name="Textfeld 13"/>
          <p:cNvSpPr txBox="1"/>
          <p:nvPr/>
        </p:nvSpPr>
        <p:spPr>
          <a:xfrm>
            <a:off x="11822223" y="5349039"/>
            <a:ext cx="216024" cy="276999"/>
          </a:xfrm>
          <a:prstGeom prst="rect">
            <a:avLst/>
          </a:prstGeom>
          <a:noFill/>
        </p:spPr>
        <p:txBody>
          <a:bodyPr wrap="square" lIns="0" tIns="0" rIns="0" bIns="0" rtlCol="0">
            <a:spAutoFit/>
          </a:bodyPr>
          <a:lstStyle/>
          <a:p>
            <a:r>
              <a:rPr lang="de-DE" dirty="0" smtClean="0">
                <a:latin typeface="Arial" pitchFamily="34" charset="0"/>
                <a:cs typeface="Arial" pitchFamily="34" charset="0"/>
              </a:rPr>
              <a:t>T</a:t>
            </a:r>
          </a:p>
        </p:txBody>
      </p:sp>
    </p:spTree>
    <p:extLst>
      <p:ext uri="{BB962C8B-B14F-4D97-AF65-F5344CB8AC3E}">
        <p14:creationId xmlns:p14="http://schemas.microsoft.com/office/powerpoint/2010/main" val="321801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85999" y="648000"/>
            <a:ext cx="11221200" cy="945590"/>
          </a:xfrm>
        </p:spPr>
        <p:txBody>
          <a:bodyPr/>
          <a:lstStyle/>
          <a:p>
            <a:r>
              <a:rPr lang="en-US" sz="2800" dirty="0"/>
              <a:t>Low temperature bidirectional </a:t>
            </a:r>
            <a:r>
              <a:rPr lang="en-US" sz="2800" dirty="0" smtClean="0"/>
              <a:t>UV to far IR </a:t>
            </a:r>
            <a:r>
              <a:rPr lang="en-US" sz="2800" dirty="0"/>
              <a:t>reflectance </a:t>
            </a:r>
            <a:r>
              <a:rPr lang="en-US" sz="2800" dirty="0" smtClean="0"/>
              <a:t>measurements </a:t>
            </a:r>
            <a:r>
              <a:rPr lang="en-US" sz="2800" dirty="0"/>
              <a:t>at DLR’s </a:t>
            </a:r>
            <a:r>
              <a:rPr lang="en-US" sz="2800" dirty="0" smtClean="0"/>
              <a:t>PSL</a:t>
            </a:r>
            <a:r>
              <a:rPr lang="en-US" sz="2800" dirty="0" smtClean="0">
                <a:solidFill>
                  <a:schemeClr val="tx1">
                    <a:lumMod val="50000"/>
                    <a:lumOff val="50000"/>
                  </a:schemeClr>
                </a:solidFill>
              </a:rPr>
              <a:t> </a:t>
            </a:r>
            <a:r>
              <a:rPr lang="en-US" b="0" dirty="0" smtClean="0"/>
              <a:t>(Alessandro Maturilli, Gabriele Arnold)</a:t>
            </a:r>
            <a:r>
              <a:rPr lang="en-US" sz="2800" b="0" dirty="0"/>
              <a:t/>
            </a:r>
            <a:br>
              <a:rPr lang="en-US" sz="2800" b="0" dirty="0"/>
            </a:br>
            <a:endParaRPr lang="en-US" sz="2800" b="0" dirty="0"/>
          </a:p>
        </p:txBody>
      </p:sp>
      <p:sp>
        <p:nvSpPr>
          <p:cNvPr id="8" name="Fußzeilenplatzhalter 3"/>
          <p:cNvSpPr>
            <a:spLocks noGrp="1"/>
          </p:cNvSpPr>
          <p:nvPr>
            <p:ph type="ftr" sz="quarter" idx="10"/>
          </p:nvPr>
        </p:nvSpPr>
        <p:spPr>
          <a:xfrm>
            <a:off x="2826143" y="126000"/>
            <a:ext cx="6511804" cy="171446"/>
          </a:xfrm>
        </p:spPr>
        <p:txBody>
          <a:bodyPr/>
          <a:lstStyle/>
          <a:p>
            <a:pPr>
              <a:defRPr/>
            </a:pPr>
            <a:r>
              <a:rPr lang="de-DE" dirty="0" smtClean="0"/>
              <a:t>Gabriele Arnold </a:t>
            </a:r>
            <a:endParaRPr lang="de-DE" dirty="0"/>
          </a:p>
        </p:txBody>
      </p:sp>
      <p:sp>
        <p:nvSpPr>
          <p:cNvPr id="11" name="Foliennummernplatzhalter 4"/>
          <p:cNvSpPr>
            <a:spLocks noGrp="1"/>
          </p:cNvSpPr>
          <p:nvPr>
            <p:ph type="sldNum" sz="quarter" idx="11"/>
          </p:nvPr>
        </p:nvSpPr>
        <p:spPr>
          <a:xfrm>
            <a:off x="485999" y="126000"/>
            <a:ext cx="2551248" cy="171446"/>
          </a:xfrm>
        </p:spPr>
        <p:txBody>
          <a:bodyPr/>
          <a:lstStyle/>
          <a:p>
            <a:pPr>
              <a:defRPr/>
            </a:pPr>
            <a:r>
              <a:rPr lang="en-US" dirty="0" smtClean="0"/>
              <a:t>MAJIS Team Meeting, 9 October 2019	-9-</a:t>
            </a:r>
            <a:endParaRPr lang="en-US" dirty="0"/>
          </a:p>
        </p:txBody>
      </p:sp>
      <p:pic>
        <p:nvPicPr>
          <p:cNvPr id="16" name="Bild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22128" y="0"/>
            <a:ext cx="156013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6169595" y="1917626"/>
            <a:ext cx="577233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Frutiger 45 Light" pitchFamily="34" charset="0"/>
              </a:defRPr>
            </a:lvl1pPr>
            <a:lvl2pPr marL="742950" indent="-285750">
              <a:defRPr sz="2400">
                <a:solidFill>
                  <a:schemeClr val="tx1"/>
                </a:solidFill>
                <a:latin typeface="Frutiger 45 Light" pitchFamily="34" charset="0"/>
              </a:defRPr>
            </a:lvl2pPr>
            <a:lvl3pPr marL="1143000" indent="-228600">
              <a:defRPr sz="2400">
                <a:solidFill>
                  <a:schemeClr val="tx1"/>
                </a:solidFill>
                <a:latin typeface="Frutiger 45 Light" pitchFamily="34" charset="0"/>
              </a:defRPr>
            </a:lvl3pPr>
            <a:lvl4pPr marL="1600200" indent="-228600">
              <a:defRPr sz="2400">
                <a:solidFill>
                  <a:schemeClr val="tx1"/>
                </a:solidFill>
                <a:latin typeface="Frutiger 45 Light" pitchFamily="34" charset="0"/>
              </a:defRPr>
            </a:lvl4pPr>
            <a:lvl5pPr marL="2057400" indent="-228600">
              <a:defRPr sz="2400">
                <a:solidFill>
                  <a:schemeClr val="tx1"/>
                </a:solidFill>
                <a:latin typeface="Frutiger 45 Light" pitchFamily="34" charset="0"/>
              </a:defRPr>
            </a:lvl5pPr>
            <a:lvl6pPr marL="2514600" indent="-228600" eaLnBrk="0" fontAlgn="base" hangingPunct="0">
              <a:spcBef>
                <a:spcPct val="0"/>
              </a:spcBef>
              <a:spcAft>
                <a:spcPct val="0"/>
              </a:spcAft>
              <a:defRPr sz="2400">
                <a:solidFill>
                  <a:schemeClr val="tx1"/>
                </a:solidFill>
                <a:latin typeface="Frutiger 45 Light" pitchFamily="34" charset="0"/>
              </a:defRPr>
            </a:lvl6pPr>
            <a:lvl7pPr marL="2971800" indent="-228600" eaLnBrk="0" fontAlgn="base" hangingPunct="0">
              <a:spcBef>
                <a:spcPct val="0"/>
              </a:spcBef>
              <a:spcAft>
                <a:spcPct val="0"/>
              </a:spcAft>
              <a:defRPr sz="2400">
                <a:solidFill>
                  <a:schemeClr val="tx1"/>
                </a:solidFill>
                <a:latin typeface="Frutiger 45 Light" pitchFamily="34" charset="0"/>
              </a:defRPr>
            </a:lvl7pPr>
            <a:lvl8pPr marL="3429000" indent="-228600" eaLnBrk="0" fontAlgn="base" hangingPunct="0">
              <a:spcBef>
                <a:spcPct val="0"/>
              </a:spcBef>
              <a:spcAft>
                <a:spcPct val="0"/>
              </a:spcAft>
              <a:defRPr sz="2400">
                <a:solidFill>
                  <a:schemeClr val="tx1"/>
                </a:solidFill>
                <a:latin typeface="Frutiger 45 Light" pitchFamily="34" charset="0"/>
              </a:defRPr>
            </a:lvl8pPr>
            <a:lvl9pPr marL="3886200" indent="-228600" eaLnBrk="0" fontAlgn="base" hangingPunct="0">
              <a:spcBef>
                <a:spcPct val="0"/>
              </a:spcBef>
              <a:spcAft>
                <a:spcPct val="0"/>
              </a:spcAft>
              <a:defRPr sz="2400">
                <a:solidFill>
                  <a:schemeClr val="tx1"/>
                </a:solidFill>
                <a:latin typeface="Frutiger 45 Light" pitchFamily="34" charset="0"/>
              </a:defRPr>
            </a:lvl9pPr>
          </a:lstStyle>
          <a:p>
            <a:pPr>
              <a:spcBef>
                <a:spcPct val="20000"/>
              </a:spcBef>
              <a:buFont typeface="Marlett" pitchFamily="2" charset="2"/>
              <a:buNone/>
            </a:pPr>
            <a:endParaRPr lang="en-US" altLang="de-DE" sz="1600" dirty="0"/>
          </a:p>
          <a:p>
            <a:pPr>
              <a:spcBef>
                <a:spcPct val="20000"/>
              </a:spcBef>
              <a:spcAft>
                <a:spcPts val="600"/>
              </a:spcAft>
              <a:buFont typeface="Wingdings" panose="05000000000000000000" pitchFamily="2" charset="2"/>
              <a:buChar char="Ø"/>
            </a:pPr>
            <a:r>
              <a:rPr lang="en-US" altLang="de-DE" sz="1700" dirty="0">
                <a:latin typeface="+mj-lt"/>
              </a:rPr>
              <a:t>W</a:t>
            </a:r>
            <a:r>
              <a:rPr lang="en-US" altLang="de-DE" sz="1700" dirty="0" smtClean="0">
                <a:latin typeface="+mj-lt"/>
              </a:rPr>
              <a:t>e </a:t>
            </a:r>
            <a:r>
              <a:rPr lang="en-US" altLang="de-DE" sz="1700" dirty="0">
                <a:latin typeface="+mj-lt"/>
              </a:rPr>
              <a:t>will re-analyze the </a:t>
            </a:r>
            <a:r>
              <a:rPr lang="en-US" altLang="de-DE" sz="1700" dirty="0" smtClean="0">
                <a:latin typeface="+mj-lt"/>
              </a:rPr>
              <a:t>low temperature bidirectional reflectance of relevant salts and phyllosilicates (variable grain sizes) with the new chamber interior attachment in the temperature range from -196°C up to room temperature. </a:t>
            </a:r>
            <a:endParaRPr lang="en-US" altLang="de-DE" sz="1700" dirty="0">
              <a:latin typeface="+mj-lt"/>
            </a:endParaRPr>
          </a:p>
          <a:p>
            <a:pPr>
              <a:spcBef>
                <a:spcPct val="20000"/>
              </a:spcBef>
              <a:spcAft>
                <a:spcPts val="600"/>
              </a:spcAft>
              <a:buFont typeface="Wingdings" panose="05000000000000000000" pitchFamily="2" charset="2"/>
              <a:buChar char="Ø"/>
            </a:pPr>
            <a:r>
              <a:rPr lang="en-US" altLang="de-DE" sz="1700" dirty="0" smtClean="0">
                <a:latin typeface="+mj-lt"/>
              </a:rPr>
              <a:t>It is planned to measure and model the reflectance of relevant mineral mixtures for studies of the non-ice mineral component of the icy Galilea satellites (areal, intimate mixtures). </a:t>
            </a:r>
          </a:p>
          <a:p>
            <a:pPr>
              <a:spcBef>
                <a:spcPct val="20000"/>
              </a:spcBef>
              <a:spcAft>
                <a:spcPts val="600"/>
              </a:spcAft>
              <a:buFont typeface="Wingdings" panose="05000000000000000000" pitchFamily="2" charset="2"/>
              <a:buChar char="Ø"/>
            </a:pPr>
            <a:r>
              <a:rPr lang="en-US" altLang="de-DE" sz="1700" dirty="0" smtClean="0">
                <a:latin typeface="+mj-lt"/>
              </a:rPr>
              <a:t>Future studies: frost and ice additions (areal, intimate, intra mixtures) – disentangle features of ice and hydrated minerals (measurements and spectrophotometric models.</a:t>
            </a:r>
          </a:p>
          <a:p>
            <a:pPr>
              <a:spcBef>
                <a:spcPct val="20000"/>
              </a:spcBef>
              <a:spcAft>
                <a:spcPts val="600"/>
              </a:spcAft>
              <a:buFont typeface="Wingdings" panose="05000000000000000000" pitchFamily="2" charset="2"/>
              <a:buChar char="Ø"/>
            </a:pPr>
            <a:r>
              <a:rPr lang="en-US" altLang="de-DE" sz="1700" dirty="0" smtClean="0">
                <a:latin typeface="+mj-lt"/>
              </a:rPr>
              <a:t>Studies of the thermal decomposition – link to active regions (e.g. plumes and others).</a:t>
            </a:r>
            <a:endParaRPr lang="ru-RU" altLang="de-DE" sz="1700" dirty="0">
              <a:latin typeface="+mj-lt"/>
            </a:endParaRPr>
          </a:p>
        </p:txBody>
      </p:sp>
      <p:sp>
        <p:nvSpPr>
          <p:cNvPr id="20" name="Rectangle 2"/>
          <p:cNvSpPr txBox="1">
            <a:spLocks noChangeArrowheads="1"/>
          </p:cNvSpPr>
          <p:nvPr/>
        </p:nvSpPr>
        <p:spPr bwMode="auto">
          <a:xfrm>
            <a:off x="8437847" y="1363266"/>
            <a:ext cx="1332148" cy="914400"/>
          </a:xfrm>
          <a:prstGeom prst="rect">
            <a:avLst/>
          </a:prstGeom>
          <a:noFill/>
          <a:ln w="9525">
            <a:noFill/>
            <a:miter lim="800000"/>
            <a:headEnd/>
            <a:tailEnd/>
          </a:ln>
          <a:effectLst/>
        </p:spPr>
        <p:txBody>
          <a:bodyPr anchor="ctr"/>
          <a:lstStyle/>
          <a:p>
            <a:pPr>
              <a:defRPr/>
            </a:pPr>
            <a:r>
              <a:rPr lang="en-US" sz="2400" b="1" kern="0" dirty="0">
                <a:solidFill>
                  <a:schemeClr val="tx2"/>
                </a:solidFill>
                <a:latin typeface="+mj-lt"/>
                <a:ea typeface="+mj-ea"/>
                <a:cs typeface="+mj-cs"/>
              </a:rPr>
              <a:t>Outlook </a:t>
            </a:r>
            <a:endParaRPr lang="ru-RU" sz="2400" b="1" kern="0" dirty="0">
              <a:solidFill>
                <a:schemeClr val="tx2"/>
              </a:solidFill>
              <a:latin typeface="+mj-lt"/>
              <a:ea typeface="+mj-ea"/>
              <a:cs typeface="+mj-cs"/>
            </a:endParaRPr>
          </a:p>
        </p:txBody>
      </p:sp>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95" y="1803018"/>
            <a:ext cx="5221547" cy="448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95" y="4166462"/>
            <a:ext cx="3206664" cy="203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feld 21"/>
          <p:cNvSpPr txBox="1"/>
          <p:nvPr/>
        </p:nvSpPr>
        <p:spPr>
          <a:xfrm>
            <a:off x="2785219" y="4329604"/>
            <a:ext cx="774086" cy="184666"/>
          </a:xfrm>
          <a:prstGeom prst="rect">
            <a:avLst/>
          </a:prstGeom>
          <a:noFill/>
        </p:spPr>
        <p:txBody>
          <a:bodyPr wrap="square" lIns="0" tIns="0" rIns="0" bIns="0" rtlCol="0">
            <a:spAutoFit/>
          </a:bodyPr>
          <a:lstStyle/>
          <a:p>
            <a:r>
              <a:rPr lang="en-US" sz="1200" b="1" dirty="0" smtClean="0">
                <a:cs typeface="Arial" pitchFamily="34" charset="0"/>
              </a:rPr>
              <a:t>Water ice</a:t>
            </a:r>
          </a:p>
        </p:txBody>
      </p:sp>
    </p:spTree>
    <p:extLst>
      <p:ext uri="{BB962C8B-B14F-4D97-AF65-F5344CB8AC3E}">
        <p14:creationId xmlns:p14="http://schemas.microsoft.com/office/powerpoint/2010/main" val="1121059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LR_Präsentation_16zu9_DE_al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tns:customPropertyEditors xmlns:tns="http://schemas.microsoft.com/office/2006/customDocumentInformationPanel">
  <tns:showOnOpen>false</tns:showOnOpen>
  <tns:defaultPropertyEditorNamespace>Standardeigenschaften</tns:defaultPropertyEditorNamespace>
</tns:customPropertyEditors>
</file>

<file path=customXml/item3.xml><?xml version="1.0" encoding="utf-8"?>
<ct:contentTypeSchema xmlns:ct="http://schemas.microsoft.com/office/2006/metadata/contentType" xmlns:ma="http://schemas.microsoft.com/office/2006/metadata/properties/metaAttributes" ct:_="" ma:_="" ma:contentTypeName="Dokument" ma:contentTypeID="0x010100ED3BF77F0DEA9A4B8748258238955038" ma:contentTypeVersion="0" ma:contentTypeDescription="Ein neues Dokument erstellen." ma:contentTypeScope="" ma:versionID="538a5220a3ddfc7e20939252f667381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89D56-A154-4C3D-9357-3272F68D880E}">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E2498D0-3598-44CB-A722-F7100AAE4BC6}">
  <ds:schemaRefs>
    <ds:schemaRef ds:uri="http://schemas.microsoft.com/office/2006/customDocumentInformationPanel"/>
  </ds:schemaRefs>
</ds:datastoreItem>
</file>

<file path=customXml/itemProps3.xml><?xml version="1.0" encoding="utf-8"?>
<ds:datastoreItem xmlns:ds="http://schemas.openxmlformats.org/officeDocument/2006/customXml" ds:itemID="{F4CE081A-BE7B-41B5-814E-DD529D8168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7F6B7BCE-F37C-4426-8E53-0D4FB86317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2161</Words>
  <Application>Microsoft Office PowerPoint</Application>
  <PresentationFormat>Benutzerdefiniert</PresentationFormat>
  <Paragraphs>267</Paragraphs>
  <Slides>17</Slides>
  <Notes>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19" baseType="lpstr">
      <vt:lpstr>DLR_Präsentation_16zu9_DE_alt</vt:lpstr>
      <vt:lpstr>Graph</vt:lpstr>
      <vt:lpstr>MAJIS/JUICE DLR group activities  </vt:lpstr>
      <vt:lpstr>Overview about current DLR activities</vt:lpstr>
      <vt:lpstr>Objectives</vt:lpstr>
      <vt:lpstr>H2O- ice size variations on Ganymede (and Callisto) derived from NIMS data (Katrin Stephan) </vt:lpstr>
      <vt:lpstr>H2O- ice size variations on Ganymede (and Callisto) derived from NIMS data (Katrin Stephan) </vt:lpstr>
      <vt:lpstr>Low temperature bidirectional UV to far IR reflectance measurements at DLR’s PSL (Alessandro Maturilli, Gabriele Arnold) </vt:lpstr>
      <vt:lpstr>Low temperature bidirectional UV to far IR reflectance measurements at DLR’s PSL (Alessandro Maturilli, Gabriele Arnold) </vt:lpstr>
      <vt:lpstr>Low temperature bidirectional UV to far IR reflectance measurements at DLR’s PSL (Alessandro Maturilli, Gabriele Arnold) </vt:lpstr>
      <vt:lpstr>Low temperature bidirectional UV to far IR reflectance measurements at DLR’s PSL (Alessandro Maturilli, Gabriele Arnold) </vt:lpstr>
      <vt:lpstr>Laboratory work on organic solids as analogue materials at DLR’s PSL (Ljuba Moroz, Gabriele Arnold) </vt:lpstr>
      <vt:lpstr>Laboratory work on organic solids as analogue materials at DLR’s PSL (Ljuba Moroz, Gabriele Arnold) </vt:lpstr>
      <vt:lpstr>Retrieval of physical/compositional surface properties (spectrophotometric modeling) (David Kappel, Gabriele Arnold) </vt:lpstr>
      <vt:lpstr>Retrieval of physical/compositional surface properties (spectrophotometric modeling) (David Kappel, Gabriele Arnold) </vt:lpstr>
      <vt:lpstr>Dynamic surface processes (Katherina Otto) </vt:lpstr>
      <vt:lpstr>Dynamic surface processes (Katherina Otto) </vt:lpstr>
      <vt:lpstr>Dynamic surface processes (Katherina Otto) </vt:lpstr>
      <vt:lpstr>Additional information </vt:lpstr>
    </vt:vector>
  </TitlesOfParts>
  <Company>T-Systems SfR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Powerüoint-Präsentation 16:9 Deutsch</dc:title>
  <dc:creator>Arnold</dc:creator>
  <cp:lastModifiedBy>Arnold, Gabriele</cp:lastModifiedBy>
  <cp:revision>763</cp:revision>
  <dcterms:created xsi:type="dcterms:W3CDTF">2013-07-09T11:36:12Z</dcterms:created>
  <dcterms:modified xsi:type="dcterms:W3CDTF">2019-10-07T16:25:41Z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kt">
    <vt:lpwstr>DLR allgemein</vt:lpwstr>
  </property>
  <property fmtid="{D5CDD505-2E9C-101B-9397-08002B2CF9AE}" pid="3" name="ContentTypeId">
    <vt:lpwstr>0x010100ED3BF77F0DEA9A4B8748258238955038</vt:lpwstr>
  </property>
</Properties>
</file>