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tif" ContentType="image/tiff"/>
  <Default Extension="docx" ContentType="application/vnd.openxmlformats-officedocument.wordprocessingml.document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29"/>
  </p:notesMasterIdLst>
  <p:sldIdLst>
    <p:sldId id="256" r:id="rId2"/>
    <p:sldId id="257" r:id="rId3"/>
    <p:sldId id="259" r:id="rId4"/>
    <p:sldId id="258" r:id="rId5"/>
    <p:sldId id="283" r:id="rId6"/>
    <p:sldId id="261" r:id="rId7"/>
    <p:sldId id="272" r:id="rId8"/>
    <p:sldId id="262" r:id="rId9"/>
    <p:sldId id="282" r:id="rId10"/>
    <p:sldId id="263" r:id="rId11"/>
    <p:sldId id="281" r:id="rId12"/>
    <p:sldId id="275" r:id="rId13"/>
    <p:sldId id="264" r:id="rId14"/>
    <p:sldId id="274" r:id="rId15"/>
    <p:sldId id="284" r:id="rId16"/>
    <p:sldId id="285" r:id="rId17"/>
    <p:sldId id="277" r:id="rId18"/>
    <p:sldId id="279" r:id="rId19"/>
    <p:sldId id="286" r:id="rId20"/>
    <p:sldId id="266" r:id="rId21"/>
    <p:sldId id="273" r:id="rId22"/>
    <p:sldId id="280" r:id="rId23"/>
    <p:sldId id="267" r:id="rId24"/>
    <p:sldId id="278" r:id="rId25"/>
    <p:sldId id="276" r:id="rId26"/>
    <p:sldId id="270" r:id="rId27"/>
    <p:sldId id="268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37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28CC"/>
    <a:srgbClr val="E3772D"/>
    <a:srgbClr val="C745FD"/>
    <a:srgbClr val="44A5EA"/>
    <a:srgbClr val="0626CC"/>
    <a:srgbClr val="3A9FE8"/>
    <a:srgbClr val="8A70B9"/>
    <a:srgbClr val="BB84FF"/>
    <a:srgbClr val="F83FFF"/>
    <a:srgbClr val="8B70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/>
    <p:restoredTop sz="94666"/>
  </p:normalViewPr>
  <p:slideViewPr>
    <p:cSldViewPr snapToGrid="0" snapToObjects="1" showGuides="1">
      <p:cViewPr>
        <p:scale>
          <a:sx n="97" d="100"/>
          <a:sy n="97" d="100"/>
        </p:scale>
        <p:origin x="880" y="208"/>
      </p:cViewPr>
      <p:guideLst>
        <p:guide orient="horz" pos="2183"/>
        <p:guide pos="337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Relationship Id="rId2" Type="http://schemas.openxmlformats.org/officeDocument/2006/relationships/image" Target="../media/image16.emf"/><Relationship Id="rId3" Type="http://schemas.openxmlformats.org/officeDocument/2006/relationships/image" Target="../media/image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547175-44A3-854F-B562-6E85DAA09886}" type="datetimeFigureOut">
              <a:rPr lang="en-GB" smtClean="0"/>
              <a:t>10/10/2019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9AB9B0-3DE5-D946-B244-E415BD7911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534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GB" sz="1200" smtClean="0"/>
              <a:t>The </a:t>
            </a:r>
            <a:r>
              <a:rPr lang="en-GB" sz="1200" i="1" smtClean="0">
                <a:latin typeface="Times New Roman" charset="0"/>
                <a:ea typeface="Times New Roman" charset="0"/>
                <a:cs typeface="Times New Roman" charset="0"/>
              </a:rPr>
              <a:t>SSA </a:t>
            </a:r>
            <a:r>
              <a:rPr lang="en-GB" sz="1200" smtClean="0">
                <a:ea typeface="Times New Roman" charset="0"/>
                <a:cs typeface="Times New Roman" charset="0"/>
              </a:rPr>
              <a:t>of a single </a:t>
            </a:r>
            <a:r>
              <a:rPr lang="en-GB" sz="1200" err="1" smtClean="0">
                <a:ea typeface="Times New Roman" charset="0"/>
                <a:cs typeface="Times New Roman" charset="0"/>
              </a:rPr>
              <a:t>endmeber</a:t>
            </a:r>
            <a:r>
              <a:rPr lang="en-GB" sz="1200" smtClean="0">
                <a:ea typeface="Times New Roman" charset="0"/>
                <a:cs typeface="Times New Roman" charset="0"/>
              </a:rPr>
              <a:t> can be derived as a function of grain size and optical constants of the corresponding material</a:t>
            </a:r>
          </a:p>
          <a:p>
            <a:pPr marL="171450" indent="-171450">
              <a:buFont typeface="Arial" charset="0"/>
              <a:buChar char="•"/>
            </a:pPr>
            <a:r>
              <a:rPr lang="en-GB" sz="1200" smtClean="0">
                <a:ea typeface="Times New Roman" charset="0"/>
                <a:cs typeface="Times New Roman" charset="0"/>
              </a:rPr>
              <a:t>The lack of optical constants for </a:t>
            </a:r>
            <a:r>
              <a:rPr lang="en-GB" sz="1200" err="1" smtClean="0">
                <a:ea typeface="Times New Roman" charset="0"/>
                <a:cs typeface="Times New Roman" charset="0"/>
              </a:rPr>
              <a:t>kerite</a:t>
            </a:r>
            <a:r>
              <a:rPr lang="en-GB" sz="1200" smtClean="0">
                <a:ea typeface="Times New Roman" charset="0"/>
                <a:cs typeface="Times New Roman" charset="0"/>
              </a:rPr>
              <a:t> prevent us to derive the SSA systematically for all the investigated mixtures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AB9B0-3DE5-D946-B244-E415BD79110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846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AB9B0-3DE5-D946-B244-E415BD79110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4761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AB9B0-3DE5-D946-B244-E415BD791109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72342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AB9B0-3DE5-D946-B244-E415BD791109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2138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AB9B0-3DE5-D946-B244-E415BD791109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38739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AB9B0-3DE5-D946-B244-E415BD791109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43434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AB9B0-3DE5-D946-B244-E415BD791109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0721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="" xmlns:a16="http://schemas.microsoft.com/office/drawing/2014/main" id="{4858900C-8F40-CD45-8FDD-986864F2B031}"/>
              </a:ext>
            </a:extLst>
          </p:cNvPr>
          <p:cNvSpPr/>
          <p:nvPr/>
        </p:nvSpPr>
        <p:spPr>
          <a:xfrm>
            <a:off x="5181600" y="6356350"/>
            <a:ext cx="3124200" cy="3803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>
              <a:noFill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  <a:noFill/>
          <a:ln>
            <a:noFill/>
          </a:ln>
        </p:spPr>
        <p:txBody>
          <a:bodyPr vert="horz" wrap="square" lIns="91430" tIns="45716" rIns="91430" bIns="45716" numCol="1" anchor="ctr" anchorCtr="0" compatLnSpc="1">
            <a:prstTxWarp prst="textNoShape">
              <a:avLst/>
            </a:prstTxWarp>
          </a:bodyPr>
          <a:lstStyle>
            <a:lvl1pPr>
              <a:defRPr lang="it-IT" sz="33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866" indent="0" algn="ctr">
              <a:buNone/>
              <a:defRPr/>
            </a:lvl2pPr>
            <a:lvl3pPr marL="685730" indent="0" algn="ctr">
              <a:buNone/>
              <a:defRPr/>
            </a:lvl3pPr>
            <a:lvl4pPr marL="1028595" indent="0" algn="ctr">
              <a:buNone/>
              <a:defRPr/>
            </a:lvl4pPr>
            <a:lvl5pPr marL="1371460" indent="0" algn="ctr">
              <a:buNone/>
              <a:defRPr/>
            </a:lvl5pPr>
            <a:lvl6pPr marL="1714325" indent="0" algn="ctr">
              <a:buNone/>
              <a:defRPr/>
            </a:lvl6pPr>
            <a:lvl7pPr marL="2057190" indent="0" algn="ctr">
              <a:buNone/>
              <a:defRPr/>
            </a:lvl7pPr>
            <a:lvl8pPr marL="2400054" indent="0" algn="ctr">
              <a:buNone/>
              <a:defRPr/>
            </a:lvl8pPr>
            <a:lvl9pPr marL="274292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DA904F-E334-7544-B811-833EA63D5090}" type="datetimeFigureOut">
              <a:rPr lang="en-GB" smtClean="0"/>
              <a:t>10/10/2019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56352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0051" y="6346592"/>
            <a:ext cx="533400" cy="365125"/>
          </a:xfrm>
        </p:spPr>
        <p:txBody>
          <a:bodyPr/>
          <a:lstStyle>
            <a:lvl1pPr>
              <a:defRPr/>
            </a:lvl1pPr>
          </a:lstStyle>
          <a:p>
            <a:fld id="{3CC8995B-951E-EE44-A3F4-3CFD6FF3C0F6}" type="slidenum">
              <a:rPr lang="en-GB" smtClean="0"/>
              <a:t>‹#›</a:t>
            </a:fld>
            <a:endParaRPr lang="en-GB"/>
          </a:p>
        </p:txBody>
      </p:sp>
      <p:sp>
        <p:nvSpPr>
          <p:cNvPr id="7" name="AutoShape 10"/>
          <p:cNvSpPr>
            <a:spLocks noChangeArrowheads="1"/>
          </p:cNvSpPr>
          <p:nvPr/>
        </p:nvSpPr>
        <p:spPr bwMode="auto">
          <a:xfrm>
            <a:off x="0" y="838200"/>
            <a:ext cx="9144000" cy="290512"/>
          </a:xfrm>
          <a:prstGeom prst="roundRect">
            <a:avLst>
              <a:gd name="adj" fmla="val 44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sz="1200" b="1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349" y="6303669"/>
            <a:ext cx="936104" cy="408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tommasil\Documents\GA\template\Leonardo 2016\Leonardo - Airborne and Space Systems Division\Airborne &amp; space\Leonardo_AIRBORNE &amp; SPACE SYSTEM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6402949"/>
            <a:ext cx="1308897" cy="25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A904F-E334-7544-B811-833EA63D5090}" type="datetimeFigureOut">
              <a:rPr lang="en-GB" smtClean="0"/>
              <a:t>10/10/2019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8995B-951E-EE44-A3F4-3CFD6FF3C0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1674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3.emf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jpg"/><Relationship Id="rId10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1008000"/>
          </a:xfrm>
          <a:prstGeom prst="rect">
            <a:avLst/>
          </a:prstGeom>
          <a:gradFill flip="none" rotWithShape="1">
            <a:gsLst>
              <a:gs pos="1000">
                <a:srgbClr val="558ED5"/>
              </a:gs>
              <a:gs pos="100000">
                <a:srgbClr val="FFFFFF"/>
              </a:gs>
            </a:gsLst>
            <a:lin ang="1116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838199"/>
            <a:ext cx="9144000" cy="2916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horz" wrap="none" lIns="91430" tIns="45716" rIns="91430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96988"/>
            <a:ext cx="8229600" cy="482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30" tIns="45716" rIns="91430" bIns="45716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+mn-lt"/>
                <a:ea typeface="+mn-ea"/>
                <a:cs typeface="Arial" charset="0"/>
              </a:defRPr>
            </a:lvl1pPr>
          </a:lstStyle>
          <a:p>
            <a:fld id="{F3DA904F-E334-7544-B811-833EA63D5090}" type="datetimeFigureOut">
              <a:rPr lang="en-GB" smtClean="0"/>
              <a:t>10/10/2019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0800" y="6356352"/>
            <a:ext cx="2895600" cy="365125"/>
          </a:xfrm>
          <a:prstGeom prst="rect">
            <a:avLst/>
          </a:prstGeom>
        </p:spPr>
        <p:txBody>
          <a:bodyPr vert="horz" wrap="square" lIns="91430" tIns="45716" rIns="91430" bIns="45716" numCol="1" anchor="ctr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898989"/>
                </a:solidFill>
                <a:latin typeface="+mn-lt"/>
                <a:ea typeface="+mn-ea"/>
                <a:cs typeface="Arial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46799" y="6340975"/>
            <a:ext cx="533400" cy="365125"/>
          </a:xfrm>
          <a:prstGeom prst="rect">
            <a:avLst/>
          </a:prstGeom>
        </p:spPr>
        <p:txBody>
          <a:bodyPr vert="horz" wrap="square" lIns="91430" tIns="45716" rIns="91430" bIns="45716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fld id="{3CC8995B-951E-EE44-A3F4-3CFD6FF3C0F6}" type="slidenum">
              <a:rPr lang="en-GB" smtClean="0"/>
              <a:t>‹#›</a:t>
            </a:fld>
            <a:endParaRPr lang="en-GB"/>
          </a:p>
        </p:txBody>
      </p:sp>
      <p:pic>
        <p:nvPicPr>
          <p:cNvPr id="1034" name="Immagin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"/>
            <a:ext cx="1752600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Immagin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0"/>
            <a:ext cx="9144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76199"/>
            <a:ext cx="990600" cy="7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496" y="6309596"/>
            <a:ext cx="936104" cy="408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 descr="C:\Users\tommasil\Documents\GA\template\Leonardo 2016\Leonardo - Airborne and Space Systems Division\Airborne &amp; space\Leonardo_AIRBORNE &amp; SPACE SYSTEMS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6397332"/>
            <a:ext cx="1308897" cy="25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599" y="0"/>
            <a:ext cx="762000" cy="76200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="" xmlns:a16="http://schemas.microsoft.com/office/drawing/2014/main" id="{883AEFD4-08CE-7E46-9B8E-1A551371B1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05400" y="-10621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988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lang="en-GB" sz="1200" b="1" kern="1200" smtClean="0">
          <a:solidFill>
            <a:schemeClr val="lt1"/>
          </a:solidFill>
          <a:latin typeface="+mn-lt"/>
          <a:ea typeface="+mn-ea"/>
          <a:cs typeface="+mn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342866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68573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028595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37146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55985" indent="-255985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556022" indent="-21312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>
          <a:solidFill>
            <a:schemeClr val="tx1"/>
          </a:solidFill>
          <a:latin typeface="+mn-lt"/>
          <a:ea typeface="+mn-ea"/>
        </a:defRPr>
      </a:lvl2pPr>
      <a:lvl3pPr marL="856060" indent="-17026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350">
          <a:solidFill>
            <a:schemeClr val="tx1"/>
          </a:solidFill>
          <a:latin typeface="+mn-lt"/>
          <a:ea typeface="+mn-ea"/>
        </a:defRPr>
      </a:lvl3pPr>
      <a:lvl4pPr marL="1198960" indent="-17026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>
          <a:solidFill>
            <a:schemeClr val="tx1"/>
          </a:solidFill>
          <a:latin typeface="+mn-lt"/>
          <a:ea typeface="+mn-ea"/>
        </a:defRPr>
      </a:lvl4pPr>
      <a:lvl5pPr marL="1541860" indent="-17026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>
          <a:solidFill>
            <a:schemeClr val="tx1"/>
          </a:solidFill>
          <a:latin typeface="+mn-lt"/>
          <a:ea typeface="+mn-ea"/>
        </a:defRPr>
      </a:lvl5pPr>
      <a:lvl6pPr marL="1885757" indent="-17143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  <a:ea typeface="+mn-ea"/>
        </a:defRPr>
      </a:lvl6pPr>
      <a:lvl7pPr marL="2228622" indent="-17143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  <a:ea typeface="+mn-ea"/>
        </a:defRPr>
      </a:lvl7pPr>
      <a:lvl8pPr marL="2571488" indent="-17143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  <a:ea typeface="+mn-ea"/>
        </a:defRPr>
      </a:lvl8pPr>
      <a:lvl9pPr marL="2914352" indent="-17143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3428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3428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0" algn="l" defTabSz="3428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5" algn="l" defTabSz="3428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0" algn="l" defTabSz="3428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25" algn="l" defTabSz="3428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0" algn="l" defTabSz="3428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54" algn="l" defTabSz="3428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0" algn="l" defTabSz="3428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Relationship Id="rId3" Type="http://schemas.openxmlformats.org/officeDocument/2006/relationships/hyperlink" Target="http://www.issibern.ch/teams/churgerasim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6" Type="http://schemas.openxmlformats.org/officeDocument/2006/relationships/image" Target="../media/image42.png"/><Relationship Id="rId7" Type="http://schemas.openxmlformats.org/officeDocument/2006/relationships/image" Target="../media/image43.tif"/><Relationship Id="rId8" Type="http://schemas.openxmlformats.org/officeDocument/2006/relationships/image" Target="../media/image44.tif"/><Relationship Id="rId9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emf"/><Relationship Id="rId7" Type="http://schemas.openxmlformats.org/officeDocument/2006/relationships/image" Target="../media/image54.png"/><Relationship Id="rId8" Type="http://schemas.openxmlformats.org/officeDocument/2006/relationships/image" Target="../media/image500.png"/><Relationship Id="rId9" Type="http://schemas.openxmlformats.org/officeDocument/2006/relationships/image" Target="../media/image5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9.jpeg"/><Relationship Id="rId5" Type="http://schemas.openxmlformats.org/officeDocument/2006/relationships/image" Target="../media/image60.jpeg"/><Relationship Id="rId6" Type="http://schemas.openxmlformats.org/officeDocument/2006/relationships/image" Target="../media/image61.png"/><Relationship Id="rId7" Type="http://schemas.openxmlformats.org/officeDocument/2006/relationships/image" Target="../media/image55.png"/><Relationship Id="rId8" Type="http://schemas.openxmlformats.org/officeDocument/2006/relationships/image" Target="../media/image62.png"/><Relationship Id="rId9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9.jpeg"/><Relationship Id="rId5" Type="http://schemas.openxmlformats.org/officeDocument/2006/relationships/image" Target="../media/image60.jpeg"/><Relationship Id="rId6" Type="http://schemas.openxmlformats.org/officeDocument/2006/relationships/image" Target="../media/image65.png"/><Relationship Id="rId7" Type="http://schemas.openxmlformats.org/officeDocument/2006/relationships/image" Target="../media/image57.png"/><Relationship Id="rId8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emf"/><Relationship Id="rId5" Type="http://schemas.openxmlformats.org/officeDocument/2006/relationships/image" Target="../media/image54.png"/><Relationship Id="rId6" Type="http://schemas.openxmlformats.org/officeDocument/2006/relationships/image" Target="../media/image500.png"/><Relationship Id="rId7" Type="http://schemas.openxmlformats.org/officeDocument/2006/relationships/image" Target="../media/image510.png"/><Relationship Id="rId8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image" Target="../media/image42.png"/><Relationship Id="rId6" Type="http://schemas.openxmlformats.org/officeDocument/2006/relationships/image" Target="../media/image43.tif"/><Relationship Id="rId7" Type="http://schemas.openxmlformats.org/officeDocument/2006/relationships/image" Target="../media/image44.tif"/><Relationship Id="rId8" Type="http://schemas.openxmlformats.org/officeDocument/2006/relationships/image" Target="../media/image40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emf"/><Relationship Id="rId7" Type="http://schemas.openxmlformats.org/officeDocument/2006/relationships/image" Target="../media/image54.png"/><Relationship Id="rId8" Type="http://schemas.openxmlformats.org/officeDocument/2006/relationships/image" Target="../media/image500.png"/><Relationship Id="rId9" Type="http://schemas.openxmlformats.org/officeDocument/2006/relationships/image" Target="../media/image5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5" Type="http://schemas.openxmlformats.org/officeDocument/2006/relationships/image" Target="../media/image61.png"/><Relationship Id="rId6" Type="http://schemas.openxmlformats.org/officeDocument/2006/relationships/image" Target="../media/image55.png"/><Relationship Id="rId7" Type="http://schemas.openxmlformats.org/officeDocument/2006/relationships/image" Target="../media/image62.png"/><Relationship Id="rId8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5" Type="http://schemas.openxmlformats.org/officeDocument/2006/relationships/image" Target="../media/image57.png"/><Relationship Id="rId6" Type="http://schemas.openxmlformats.org/officeDocument/2006/relationships/image" Target="../media/image67.png"/><Relationship Id="rId7" Type="http://schemas.openxmlformats.org/officeDocument/2006/relationships/image" Target="../media/image68.png"/><Relationship Id="rId8" Type="http://schemas.openxmlformats.org/officeDocument/2006/relationships/image" Target="../media/image58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jpeg"/><Relationship Id="rId5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Relationship Id="rId3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15.emf"/><Relationship Id="rId6" Type="http://schemas.openxmlformats.org/officeDocument/2006/relationships/oleObject" Target="../embeddings/oleObject2.bin"/><Relationship Id="rId7" Type="http://schemas.openxmlformats.org/officeDocument/2006/relationships/package" Target="../embeddings/Microsoft_Word_Document2.docx"/><Relationship Id="rId8" Type="http://schemas.openxmlformats.org/officeDocument/2006/relationships/image" Target="../media/image16.emf"/><Relationship Id="rId9" Type="http://schemas.openxmlformats.org/officeDocument/2006/relationships/oleObject" Target="../embeddings/oleObject3.bin"/><Relationship Id="rId10" Type="http://schemas.openxmlformats.org/officeDocument/2006/relationships/package" Target="../embeddings/Microsoft_Word_Document3.docx"/><Relationship Id="rId11" Type="http://schemas.openxmlformats.org/officeDocument/2006/relationships/image" Target="../media/image1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2.png"/><Relationship Id="rId1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png"/><Relationship Id="rId4" Type="http://schemas.openxmlformats.org/officeDocument/2006/relationships/image" Target="../media/image11.png"/><Relationship Id="rId5" Type="http://schemas.openxmlformats.org/officeDocument/2006/relationships/image" Target="../media/image13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15.png"/><Relationship Id="rId10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6" Type="http://schemas.openxmlformats.org/officeDocument/2006/relationships/image" Target="../media/image27.png"/><Relationship Id="rId7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8356" y="1057100"/>
            <a:ext cx="8607287" cy="1490160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Arial" charset="0"/>
                <a:ea typeface="Arial" charset="0"/>
                <a:cs typeface="Arial" charset="0"/>
              </a:rPr>
              <a:t>VIS-IR spectroscopy of mixtures of ice, organic matter and opaque mineral in support icy moons remote sensing observations 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465189"/>
            <a:ext cx="9144000" cy="712848"/>
          </a:xfrm>
        </p:spPr>
        <p:txBody>
          <a:bodyPr>
            <a:normAutofit fontScale="25000" lnSpcReduction="20000"/>
          </a:bodyPr>
          <a:lstStyle/>
          <a:p>
            <a:r>
              <a:rPr lang="en-GB" sz="7200" b="1" dirty="0"/>
              <a:t>M. Ciarniello</a:t>
            </a:r>
            <a:r>
              <a:rPr lang="en-GB" sz="7200" b="1" baseline="30000" dirty="0"/>
              <a:t>1</a:t>
            </a:r>
            <a:r>
              <a:rPr lang="en-GB" sz="7200" dirty="0"/>
              <a:t>, L. V. Moroz</a:t>
            </a:r>
            <a:r>
              <a:rPr lang="en-GB" sz="7200" baseline="30000" dirty="0"/>
              <a:t>2</a:t>
            </a:r>
            <a:r>
              <a:rPr lang="en-GB" sz="7200" dirty="0"/>
              <a:t>, O. Poch</a:t>
            </a:r>
            <a:r>
              <a:rPr lang="en-GB" sz="7200" baseline="30000" dirty="0"/>
              <a:t>3</a:t>
            </a:r>
            <a:r>
              <a:rPr lang="en-GB" sz="7200" dirty="0"/>
              <a:t>, V. Vinogradoff</a:t>
            </a:r>
            <a:r>
              <a:rPr lang="en-GB" sz="7200" baseline="30000" dirty="0"/>
              <a:t>4</a:t>
            </a:r>
            <a:r>
              <a:rPr lang="en-GB" sz="7200" dirty="0"/>
              <a:t>, P. Beck</a:t>
            </a:r>
            <a:r>
              <a:rPr lang="en-GB" sz="7200" baseline="30000" dirty="0"/>
              <a:t>3</a:t>
            </a:r>
            <a:r>
              <a:rPr lang="en-GB" sz="7200" dirty="0"/>
              <a:t>, B. Rousseau</a:t>
            </a:r>
            <a:r>
              <a:rPr lang="en-GB" sz="7200" baseline="30000" dirty="0"/>
              <a:t>1</a:t>
            </a:r>
            <a:r>
              <a:rPr lang="en-GB" sz="7200" dirty="0"/>
              <a:t>, I. Istiqomah</a:t>
            </a:r>
            <a:r>
              <a:rPr lang="en-GB" sz="7200" baseline="30000" dirty="0"/>
              <a:t>3</a:t>
            </a:r>
            <a:r>
              <a:rPr lang="en-GB" sz="7200" dirty="0"/>
              <a:t>, R. Sultana</a:t>
            </a:r>
            <a:r>
              <a:rPr lang="en-GB" sz="7200" baseline="30000" dirty="0"/>
              <a:t>3</a:t>
            </a:r>
            <a:r>
              <a:rPr lang="en-GB" sz="7200" dirty="0"/>
              <a:t>, A. Raponi</a:t>
            </a:r>
            <a:r>
              <a:rPr lang="en-GB" sz="7200" baseline="30000" dirty="0"/>
              <a:t>1</a:t>
            </a:r>
            <a:r>
              <a:rPr lang="en-GB" sz="7200" dirty="0"/>
              <a:t>, S. Schroeder</a:t>
            </a:r>
            <a:r>
              <a:rPr lang="en-GB" sz="7200" baseline="30000" dirty="0"/>
              <a:t>2</a:t>
            </a:r>
            <a:r>
              <a:rPr lang="en-GB" sz="7200" dirty="0"/>
              <a:t>, D. Kappel</a:t>
            </a:r>
            <a:r>
              <a:rPr lang="en-GB" sz="7200" baseline="30000" dirty="0"/>
              <a:t>5,2</a:t>
            </a:r>
            <a:r>
              <a:rPr lang="en-GB" sz="7200" dirty="0"/>
              <a:t>, E. Quirico</a:t>
            </a:r>
            <a:r>
              <a:rPr lang="en-GB" sz="7200" baseline="30000" dirty="0"/>
              <a:t>3</a:t>
            </a:r>
            <a:r>
              <a:rPr lang="en-GB" sz="7200" dirty="0"/>
              <a:t>, G. Filacchione</a:t>
            </a:r>
            <a:r>
              <a:rPr lang="en-GB" sz="7200" baseline="30000" dirty="0"/>
              <a:t>1</a:t>
            </a:r>
            <a:r>
              <a:rPr lang="en-GB" sz="7200" dirty="0"/>
              <a:t>, A. Pommerol</a:t>
            </a:r>
            <a:r>
              <a:rPr lang="en-GB" sz="7200" baseline="30000" dirty="0"/>
              <a:t>6</a:t>
            </a:r>
            <a:r>
              <a:rPr lang="en-GB" sz="7200" dirty="0"/>
              <a:t>, V. Mennella</a:t>
            </a:r>
            <a:r>
              <a:rPr lang="en-GB" sz="7200" baseline="30000" dirty="0"/>
              <a:t>7</a:t>
            </a:r>
            <a:r>
              <a:rPr lang="en-GB" sz="7200" dirty="0"/>
              <a:t>, C. Pilorget</a:t>
            </a:r>
            <a:r>
              <a:rPr lang="en-GB" sz="7200" baseline="30000" dirty="0"/>
              <a:t>8</a:t>
            </a:r>
            <a:endParaRPr lang="en-GB" sz="7200" dirty="0"/>
          </a:p>
          <a:p>
            <a:r>
              <a:rPr lang="en-GB" sz="7200" dirty="0"/>
              <a:t>The ISSI international team </a:t>
            </a:r>
            <a:r>
              <a:rPr lang="en-US" sz="7200" b="1" dirty="0"/>
              <a:t>“Comet 67P/</a:t>
            </a:r>
            <a:r>
              <a:rPr lang="en-US" sz="7200" b="1" dirty="0" err="1"/>
              <a:t>Churyumov-Gerasimenko</a:t>
            </a:r>
            <a:r>
              <a:rPr lang="en-US" sz="7200" b="1" dirty="0"/>
              <a:t> Surface Composition as a Playground for Radiative Transfer Modeling and Laboratory Measurements”, </a:t>
            </a:r>
            <a:r>
              <a:rPr lang="en-US" sz="7200" dirty="0"/>
              <a:t>number</a:t>
            </a:r>
            <a:r>
              <a:rPr lang="en-US" sz="7200" b="1" dirty="0"/>
              <a:t> 397. </a:t>
            </a:r>
            <a:endParaRPr lang="en-GB" sz="4800" baseline="30000" dirty="0"/>
          </a:p>
          <a:p>
            <a:pPr algn="l">
              <a:lnSpc>
                <a:spcPct val="70000"/>
              </a:lnSpc>
            </a:pPr>
            <a:endParaRPr lang="en-GB" sz="4800" baseline="30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98" r="7289" b="6209"/>
          <a:stretch/>
        </p:blipFill>
        <p:spPr>
          <a:xfrm>
            <a:off x="5272087" y="3886014"/>
            <a:ext cx="3871913" cy="21390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74928" y="6023601"/>
            <a:ext cx="3315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50" dirty="0">
                <a:hlinkClick r:id="rId3"/>
              </a:rPr>
              <a:t>http://www.issibern.ch/teams/churgerasim/</a:t>
            </a:r>
            <a:endParaRPr lang="en-GB" sz="135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4377774"/>
            <a:ext cx="5132453" cy="3003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GB" baseline="30000" dirty="0"/>
              <a:t>1</a:t>
            </a:r>
            <a:r>
              <a:rPr lang="en-GB" dirty="0"/>
              <a:t>IAPS-INAF, Rome, Italy (</a:t>
            </a:r>
            <a:r>
              <a:rPr lang="en-GB" dirty="0" err="1"/>
              <a:t>mauro.ciarniello@inaf.it</a:t>
            </a:r>
            <a:r>
              <a:rPr lang="en-GB" dirty="0"/>
              <a:t>); </a:t>
            </a:r>
          </a:p>
          <a:p>
            <a:pPr>
              <a:lnSpc>
                <a:spcPct val="70000"/>
              </a:lnSpc>
            </a:pPr>
            <a:r>
              <a:rPr lang="en-GB" baseline="30000" dirty="0"/>
              <a:t>2</a:t>
            </a:r>
            <a:r>
              <a:rPr lang="en-GB" dirty="0"/>
              <a:t>German Aerospace </a:t>
            </a:r>
            <a:r>
              <a:rPr lang="en-GB" dirty="0" err="1"/>
              <a:t>Center</a:t>
            </a:r>
            <a:r>
              <a:rPr lang="en-GB" dirty="0"/>
              <a:t> (DLR), Berlin, Germany; </a:t>
            </a:r>
          </a:p>
          <a:p>
            <a:pPr>
              <a:lnSpc>
                <a:spcPct val="70000"/>
              </a:lnSpc>
            </a:pPr>
            <a:r>
              <a:rPr lang="en-GB" baseline="30000" dirty="0"/>
              <a:t>3</a:t>
            </a:r>
            <a:r>
              <a:rPr lang="en-GB" dirty="0"/>
              <a:t>Institut de </a:t>
            </a:r>
            <a:r>
              <a:rPr lang="en-GB" dirty="0" err="1"/>
              <a:t>Planétologie</a:t>
            </a:r>
            <a:r>
              <a:rPr lang="en-GB" dirty="0"/>
              <a:t> et </a:t>
            </a:r>
            <a:r>
              <a:rPr lang="en-GB" dirty="0" err="1"/>
              <a:t>d’Astrophysique</a:t>
            </a:r>
            <a:r>
              <a:rPr lang="en-GB" dirty="0"/>
              <a:t> de Grenoble, Grenoble, France; </a:t>
            </a:r>
          </a:p>
          <a:p>
            <a:pPr>
              <a:lnSpc>
                <a:spcPct val="70000"/>
              </a:lnSpc>
            </a:pPr>
            <a:r>
              <a:rPr lang="en-GB" baseline="30000" dirty="0"/>
              <a:t>4</a:t>
            </a:r>
            <a:r>
              <a:rPr lang="en-GB" dirty="0"/>
              <a:t>PIIM-ASTRO, UMR CNRS 7345, Aix-Marseille University, France; </a:t>
            </a:r>
          </a:p>
          <a:p>
            <a:pPr>
              <a:lnSpc>
                <a:spcPct val="70000"/>
              </a:lnSpc>
            </a:pPr>
            <a:r>
              <a:rPr lang="en-GB" baseline="30000" dirty="0"/>
              <a:t>5</a:t>
            </a:r>
            <a:r>
              <a:rPr lang="en-GB" dirty="0"/>
              <a:t>Institute of Physics and Astronomy, University of Potsdam, Potsdam, Germany; </a:t>
            </a:r>
          </a:p>
          <a:p>
            <a:pPr>
              <a:lnSpc>
                <a:spcPct val="70000"/>
              </a:lnSpc>
            </a:pPr>
            <a:r>
              <a:rPr lang="en-GB" baseline="30000" dirty="0"/>
              <a:t>6</a:t>
            </a:r>
            <a:r>
              <a:rPr lang="en-GB" dirty="0"/>
              <a:t>University of Bern, Bern, Switzerland; </a:t>
            </a:r>
          </a:p>
          <a:p>
            <a:pPr>
              <a:lnSpc>
                <a:spcPct val="70000"/>
              </a:lnSpc>
            </a:pPr>
            <a:r>
              <a:rPr lang="en-GB" baseline="30000" dirty="0"/>
              <a:t>7</a:t>
            </a:r>
            <a:r>
              <a:rPr lang="en-GB" dirty="0"/>
              <a:t>OACN-INAF, Naples, Italy; </a:t>
            </a:r>
          </a:p>
          <a:p>
            <a:pPr>
              <a:lnSpc>
                <a:spcPct val="70000"/>
              </a:lnSpc>
            </a:pPr>
            <a:r>
              <a:rPr lang="en-GB" baseline="30000" dirty="0"/>
              <a:t>8</a:t>
            </a:r>
            <a:r>
              <a:rPr lang="en-GB" dirty="0"/>
              <a:t>IAS </a:t>
            </a:r>
            <a:r>
              <a:rPr lang="en-GB" dirty="0" err="1"/>
              <a:t>Institut</a:t>
            </a:r>
            <a:r>
              <a:rPr lang="en-GB" dirty="0"/>
              <a:t> </a:t>
            </a:r>
            <a:r>
              <a:rPr lang="en-GB" dirty="0" err="1"/>
              <a:t>d'Astrophysique</a:t>
            </a:r>
            <a:r>
              <a:rPr lang="en-GB" dirty="0"/>
              <a:t> </a:t>
            </a:r>
            <a:r>
              <a:rPr lang="en-GB" dirty="0" err="1"/>
              <a:t>Spatiale</a:t>
            </a:r>
            <a:r>
              <a:rPr lang="en-GB" dirty="0"/>
              <a:t>, </a:t>
            </a:r>
            <a:r>
              <a:rPr lang="en-GB" dirty="0" err="1"/>
              <a:t>Orsay</a:t>
            </a:r>
            <a:r>
              <a:rPr lang="en-GB" dirty="0"/>
              <a:t> </a:t>
            </a:r>
            <a:r>
              <a:rPr lang="en-GB" dirty="0" err="1"/>
              <a:t>Cedex</a:t>
            </a:r>
            <a:r>
              <a:rPr lang="en-GB" dirty="0"/>
              <a:t>, France  </a:t>
            </a:r>
            <a:endParaRPr lang="en-US" dirty="0"/>
          </a:p>
          <a:p>
            <a:endParaRPr lang="en-GB" sz="20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912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33144"/>
            <a:ext cx="9144000" cy="416743"/>
          </a:xfrm>
        </p:spPr>
        <p:txBody>
          <a:bodyPr/>
          <a:lstStyle/>
          <a:p>
            <a:r>
              <a:rPr lang="en-GB" sz="2100" dirty="0" smtClean="0"/>
              <a:t>Ice-</a:t>
            </a:r>
            <a:r>
              <a:rPr lang="en-GB" sz="2100" dirty="0" err="1" smtClean="0"/>
              <a:t>pyrrhotite</a:t>
            </a:r>
            <a:r>
              <a:rPr lang="en-GB" sz="2100" dirty="0" smtClean="0"/>
              <a:t> intimate mixtures</a:t>
            </a:r>
            <a:endParaRPr lang="en-GB" sz="2100" dirty="0"/>
          </a:p>
        </p:txBody>
      </p:sp>
      <p:pic>
        <p:nvPicPr>
          <p:cNvPr id="5" name="Picture 216" descr="0181019_101005_pure_pyrrhoti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3" r="17854"/>
          <a:stretch>
            <a:fillRect/>
          </a:stretch>
        </p:blipFill>
        <p:spPr bwMode="auto">
          <a:xfrm>
            <a:off x="7575377" y="4642501"/>
            <a:ext cx="1511999" cy="1675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18" descr="yrrho25_ice7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6" t="26077" r="17514" b="27638"/>
          <a:stretch>
            <a:fillRect/>
          </a:stretch>
        </p:blipFill>
        <p:spPr bwMode="auto">
          <a:xfrm rot="10800000">
            <a:off x="7581009" y="3259295"/>
            <a:ext cx="1511999" cy="1457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22" descr="pyrrho%20v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4" t="16946" r="43567" b="21654"/>
          <a:stretch>
            <a:fillRect/>
          </a:stretch>
        </p:blipFill>
        <p:spPr bwMode="auto">
          <a:xfrm>
            <a:off x="7575377" y="1909224"/>
            <a:ext cx="1511999" cy="1505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531732" y="1862534"/>
            <a:ext cx="166160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200" b="1">
                <a:solidFill>
                  <a:srgbClr val="846AB7"/>
                </a:solidFill>
              </a:rPr>
              <a:t>95% ice - 5% </a:t>
            </a:r>
            <a:r>
              <a:rPr lang="en-GB" sz="1200" b="1" err="1">
                <a:solidFill>
                  <a:srgbClr val="846AB7"/>
                </a:solidFill>
              </a:rPr>
              <a:t>pyrrhotite</a:t>
            </a:r>
            <a:endParaRPr lang="en-GB" sz="1200" b="1">
              <a:solidFill>
                <a:srgbClr val="846AB7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97410" y="3287852"/>
            <a:ext cx="174015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200" b="1">
                <a:solidFill>
                  <a:srgbClr val="B79845"/>
                </a:solidFill>
              </a:rPr>
              <a:t>75% ice - 25% </a:t>
            </a:r>
            <a:r>
              <a:rPr lang="en-GB" sz="1200" b="1" err="1">
                <a:solidFill>
                  <a:srgbClr val="B79845"/>
                </a:solidFill>
              </a:rPr>
              <a:t>pyrrhotite</a:t>
            </a:r>
            <a:endParaRPr lang="en-GB" sz="1200" b="1">
              <a:solidFill>
                <a:srgbClr val="B79845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64827" y="4711626"/>
            <a:ext cx="174015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200" b="1">
                <a:solidFill>
                  <a:srgbClr val="F25A01"/>
                </a:solidFill>
              </a:rPr>
              <a:t>50% ice - 50% </a:t>
            </a:r>
            <a:r>
              <a:rPr lang="en-GB" sz="1200" b="1" err="1">
                <a:solidFill>
                  <a:srgbClr val="F25A01"/>
                </a:solidFill>
              </a:rPr>
              <a:t>pyrrhotite</a:t>
            </a:r>
            <a:endParaRPr lang="en-GB" sz="1200" b="1">
              <a:solidFill>
                <a:srgbClr val="F25A01"/>
              </a:solidFill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8325004"/>
              </p:ext>
            </p:extLst>
          </p:nvPr>
        </p:nvGraphicFramePr>
        <p:xfrm>
          <a:off x="2928" y="4068280"/>
          <a:ext cx="2115268" cy="1746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15268"/>
              </a:tblGrid>
              <a:tr h="710840"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baseline="0" smtClean="0"/>
                        <a:t>Ice</a:t>
                      </a:r>
                      <a:r>
                        <a:rPr lang="is-IS" sz="1200" b="1" baseline="0" smtClean="0"/>
                        <a:t>(67±31 µm)</a:t>
                      </a:r>
                      <a:r>
                        <a:rPr lang="en-GB" sz="1200" b="1" baseline="0" smtClean="0"/>
                        <a:t>-</a:t>
                      </a:r>
                      <a:r>
                        <a:rPr lang="en-GB" sz="1200" b="1" baseline="0" err="1" smtClean="0"/>
                        <a:t>pyrrhotite</a:t>
                      </a:r>
                      <a:r>
                        <a:rPr lang="en-GB" sz="1200" b="1" baseline="0" smtClean="0"/>
                        <a:t> (25-50 µm) abundance [</a:t>
                      </a:r>
                      <a:r>
                        <a:rPr lang="en-GB" sz="1200" b="1" baseline="0" err="1" smtClean="0"/>
                        <a:t>wt</a:t>
                      </a:r>
                      <a:r>
                        <a:rPr lang="en-GB" sz="1200" b="1" baseline="0" smtClean="0"/>
                        <a:t>%]</a:t>
                      </a:r>
                      <a:endParaRPr lang="en-GB" sz="1200" b="1" smtClean="0"/>
                    </a:p>
                  </a:txBody>
                  <a:tcPr marL="162186" marR="162186" marT="81100" marB="811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080">
                <a:tc>
                  <a:txBody>
                    <a:bodyPr/>
                    <a:lstStyle/>
                    <a:p>
                      <a:pPr algn="ctr"/>
                      <a:r>
                        <a:rPr lang="en-GB" sz="1200" b="1" smtClean="0">
                          <a:solidFill>
                            <a:srgbClr val="8B70B9"/>
                          </a:solidFill>
                        </a:rPr>
                        <a:t>95-5 (54-46)</a:t>
                      </a:r>
                      <a:endParaRPr lang="en-GB" sz="1200" b="1">
                        <a:solidFill>
                          <a:srgbClr val="8B70B9"/>
                        </a:solidFill>
                      </a:endParaRPr>
                    </a:p>
                  </a:txBody>
                  <a:tcPr marL="162186" marR="162186" marT="81100" marB="811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45080">
                <a:tc>
                  <a:txBody>
                    <a:bodyPr/>
                    <a:lstStyle/>
                    <a:p>
                      <a:pPr algn="ctr"/>
                      <a:r>
                        <a:rPr lang="en-GB" sz="1200" b="1" smtClean="0">
                          <a:solidFill>
                            <a:srgbClr val="B39239"/>
                          </a:solidFill>
                        </a:rPr>
                        <a:t>75-25 (22-78)</a:t>
                      </a:r>
                      <a:endParaRPr lang="en-GB" sz="1200" b="1">
                        <a:solidFill>
                          <a:srgbClr val="B39239"/>
                        </a:solidFill>
                      </a:endParaRPr>
                    </a:p>
                  </a:txBody>
                  <a:tcPr marL="162186" marR="162186" marT="81100" marB="811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45080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>
                          <a:solidFill>
                            <a:srgbClr val="E3772D"/>
                          </a:solidFill>
                        </a:rPr>
                        <a:t>50-50 (6-94)</a:t>
                      </a:r>
                      <a:endParaRPr lang="en-GB" sz="1200" b="1" dirty="0">
                        <a:solidFill>
                          <a:srgbClr val="E3772D"/>
                        </a:solidFill>
                      </a:endParaRPr>
                    </a:p>
                  </a:txBody>
                  <a:tcPr marL="162186" marR="162186" marT="81100" marB="811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2294126" y="4349610"/>
            <a:ext cx="5014832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GB" dirty="0"/>
              <a:t>The modelled spectra reproduce reasonably well  the measured ones: issues with spectral slope in the VIS for ice-rich mixtures</a:t>
            </a:r>
          </a:p>
          <a:p>
            <a:pPr marL="214313" indent="-214313">
              <a:buFont typeface="Arial" charset="0"/>
              <a:buChar char="•"/>
            </a:pPr>
            <a:endParaRPr lang="en-GB" dirty="0"/>
          </a:p>
          <a:p>
            <a:pPr marL="214313" indent="-214313">
              <a:buFont typeface="Arial" charset="0"/>
              <a:buChar char="•"/>
            </a:pPr>
            <a:r>
              <a:rPr lang="en-GB" dirty="0" err="1"/>
              <a:t>Pyrrhotite</a:t>
            </a:r>
            <a:r>
              <a:rPr lang="en-GB" dirty="0"/>
              <a:t> amount is largely overestimated</a:t>
            </a:r>
            <a:endParaRPr lang="en-GB" sz="1350" dirty="0"/>
          </a:p>
          <a:p>
            <a:pPr marL="214313" indent="-214313">
              <a:buFont typeface="Arial" charset="0"/>
              <a:buChar char="•"/>
            </a:pPr>
            <a:endParaRPr lang="en-GB" sz="1350" dirty="0"/>
          </a:p>
        </p:txBody>
      </p:sp>
      <p:sp>
        <p:nvSpPr>
          <p:cNvPr id="20" name="Rectangle 19"/>
          <p:cNvSpPr/>
          <p:nvPr/>
        </p:nvSpPr>
        <p:spPr>
          <a:xfrm>
            <a:off x="45981" y="5815666"/>
            <a:ext cx="206928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050" dirty="0"/>
              <a:t>Values in parentheses are derived from </a:t>
            </a:r>
            <a:r>
              <a:rPr lang="en-GB" sz="1050" dirty="0" err="1"/>
              <a:t>Hapke</a:t>
            </a:r>
            <a:r>
              <a:rPr lang="en-GB" sz="1050" dirty="0"/>
              <a:t> model fitting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982" y="6210704"/>
            <a:ext cx="239801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err="1"/>
              <a:t>Pyrrhotite</a:t>
            </a:r>
            <a:r>
              <a:rPr lang="en-GB" sz="1050" dirty="0"/>
              <a:t> grain size = 37.5 µm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44" y="1709591"/>
            <a:ext cx="3295327" cy="21019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825" y="1621201"/>
            <a:ext cx="3574251" cy="2279872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1334499" y="1587443"/>
            <a:ext cx="2341504" cy="1223412"/>
            <a:chOff x="1642074" y="884244"/>
            <a:chExt cx="3122005" cy="1631216"/>
          </a:xfrm>
        </p:grpSpPr>
        <p:sp>
          <p:nvSpPr>
            <p:cNvPr id="23" name="TextBox 22"/>
            <p:cNvSpPr txBox="1"/>
            <p:nvPr/>
          </p:nvSpPr>
          <p:spPr>
            <a:xfrm>
              <a:off x="1642074" y="884244"/>
              <a:ext cx="3122005" cy="16312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050" b="1" dirty="0">
                  <a:solidFill>
                    <a:srgbClr val="2A41F9"/>
                  </a:solidFill>
                </a:rPr>
                <a:t>100% ice</a:t>
              </a:r>
            </a:p>
            <a:p>
              <a:r>
                <a:rPr lang="en-GB" sz="1050" b="1" dirty="0">
                  <a:solidFill>
                    <a:srgbClr val="8A70B9"/>
                  </a:solidFill>
                </a:rPr>
                <a:t>95% ice – 5% </a:t>
              </a:r>
              <a:r>
                <a:rPr lang="en-GB" sz="1050" b="1" dirty="0" err="1">
                  <a:solidFill>
                    <a:srgbClr val="8A70B9"/>
                  </a:solidFill>
                </a:rPr>
                <a:t>pyrrhotite</a:t>
              </a:r>
              <a:endParaRPr lang="en-GB" sz="1050" b="1" dirty="0">
                <a:solidFill>
                  <a:srgbClr val="8A70B9"/>
                </a:solidFill>
              </a:endParaRPr>
            </a:p>
            <a:p>
              <a:r>
                <a:rPr lang="en-GB" sz="1050" b="1" dirty="0">
                  <a:solidFill>
                    <a:srgbClr val="B39239"/>
                  </a:solidFill>
                </a:rPr>
                <a:t>75 % ice -25% </a:t>
              </a:r>
              <a:r>
                <a:rPr lang="en-GB" sz="1050" b="1" dirty="0" err="1">
                  <a:solidFill>
                    <a:srgbClr val="B39239"/>
                  </a:solidFill>
                </a:rPr>
                <a:t>pyrrhotite</a:t>
              </a:r>
              <a:endParaRPr lang="en-GB" sz="1050" b="1" dirty="0">
                <a:solidFill>
                  <a:srgbClr val="B39239"/>
                </a:solidFill>
              </a:endParaRPr>
            </a:p>
            <a:p>
              <a:r>
                <a:rPr lang="en-GB" sz="1050" b="1" dirty="0">
                  <a:solidFill>
                    <a:srgbClr val="E3772D"/>
                  </a:solidFill>
                </a:rPr>
                <a:t>50% ice - 50 % </a:t>
              </a:r>
              <a:r>
                <a:rPr lang="en-GB" sz="1050" b="1" dirty="0" err="1">
                  <a:solidFill>
                    <a:srgbClr val="E3772D"/>
                  </a:solidFill>
                </a:rPr>
                <a:t>pyrrhotite</a:t>
              </a:r>
              <a:endParaRPr lang="en-GB" sz="1050" b="1" dirty="0">
                <a:solidFill>
                  <a:srgbClr val="E3772D"/>
                </a:solidFill>
              </a:endParaRPr>
            </a:p>
            <a:p>
              <a:r>
                <a:rPr lang="en-GB" sz="1050" b="1" dirty="0">
                  <a:solidFill>
                    <a:srgbClr val="FF2730"/>
                  </a:solidFill>
                </a:rPr>
                <a:t>100% </a:t>
              </a:r>
              <a:r>
                <a:rPr lang="en-GB" sz="1050" b="1" dirty="0" err="1">
                  <a:solidFill>
                    <a:srgbClr val="FF2730"/>
                  </a:solidFill>
                </a:rPr>
                <a:t>pyrrhotite</a:t>
              </a:r>
              <a:endParaRPr lang="en-GB" sz="1050" b="1" dirty="0">
                <a:solidFill>
                  <a:srgbClr val="FF2730"/>
                </a:solidFill>
              </a:endParaRPr>
            </a:p>
            <a:p>
              <a:r>
                <a:rPr lang="it-IT" sz="1050" b="1" dirty="0"/>
                <a:t>              </a:t>
              </a:r>
              <a:r>
                <a:rPr lang="it-IT" sz="1050" b="1" dirty="0" err="1"/>
                <a:t>measured</a:t>
              </a:r>
              <a:endParaRPr lang="it-IT" sz="1050" b="1" dirty="0"/>
            </a:p>
            <a:p>
              <a:r>
                <a:rPr lang="it-IT" sz="1050" b="1" dirty="0"/>
                <a:t> -</a:t>
              </a:r>
              <a:r>
                <a:rPr lang="el-GR" sz="1050" b="1" dirty="0"/>
                <a:t>Δ</a:t>
              </a:r>
              <a:r>
                <a:rPr lang="it-IT" sz="1050" b="1" dirty="0"/>
                <a:t>-</a:t>
              </a:r>
              <a:r>
                <a:rPr lang="el-GR" sz="1050" b="1" dirty="0"/>
                <a:t>Δ</a:t>
              </a:r>
              <a:r>
                <a:rPr lang="it-IT" sz="1050" b="1" dirty="0"/>
                <a:t>-</a:t>
              </a:r>
              <a:r>
                <a:rPr lang="el-GR" sz="1050" b="1" dirty="0"/>
                <a:t> </a:t>
              </a:r>
              <a:r>
                <a:rPr lang="it-IT" sz="1050" b="1" dirty="0"/>
                <a:t>   </a:t>
              </a:r>
              <a:r>
                <a:rPr lang="it-IT" sz="1050" b="1" dirty="0" err="1"/>
                <a:t>fit</a:t>
              </a:r>
              <a:r>
                <a:rPr lang="it-IT" sz="1050" b="1" dirty="0"/>
                <a:t> with </a:t>
              </a:r>
              <a:r>
                <a:rPr lang="it-IT" sz="1050" b="1" dirty="0" err="1"/>
                <a:t>Hapke’s</a:t>
              </a:r>
              <a:r>
                <a:rPr lang="it-IT" sz="1050" b="1" dirty="0"/>
                <a:t> model</a:t>
              </a:r>
              <a:endParaRPr lang="en-GB" sz="1050" b="1" dirty="0"/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1765176" y="2125937"/>
              <a:ext cx="468000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ectangle 27"/>
          <p:cNvSpPr/>
          <p:nvPr/>
        </p:nvSpPr>
        <p:spPr>
          <a:xfrm>
            <a:off x="5484951" y="1431139"/>
            <a:ext cx="233678" cy="6241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grpSp>
        <p:nvGrpSpPr>
          <p:cNvPr id="25" name="Group 24"/>
          <p:cNvGrpSpPr/>
          <p:nvPr/>
        </p:nvGrpSpPr>
        <p:grpSpPr>
          <a:xfrm>
            <a:off x="5626303" y="1607155"/>
            <a:ext cx="1879452" cy="1223412"/>
            <a:chOff x="1642075" y="884244"/>
            <a:chExt cx="2505936" cy="1631216"/>
          </a:xfrm>
        </p:grpSpPr>
        <p:sp>
          <p:nvSpPr>
            <p:cNvPr id="26" name="TextBox 25"/>
            <p:cNvSpPr txBox="1"/>
            <p:nvPr/>
          </p:nvSpPr>
          <p:spPr>
            <a:xfrm>
              <a:off x="1642075" y="884244"/>
              <a:ext cx="2505936" cy="16312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050" b="1">
                  <a:solidFill>
                    <a:srgbClr val="2A41F9"/>
                  </a:solidFill>
                </a:rPr>
                <a:t>100% ice</a:t>
              </a:r>
            </a:p>
            <a:p>
              <a:r>
                <a:rPr lang="en-GB" sz="1050" b="1">
                  <a:solidFill>
                    <a:srgbClr val="8A70B9"/>
                  </a:solidFill>
                </a:rPr>
                <a:t>95% ice – 5% </a:t>
              </a:r>
              <a:r>
                <a:rPr lang="en-GB" sz="1050" b="1" err="1">
                  <a:solidFill>
                    <a:srgbClr val="8A70B9"/>
                  </a:solidFill>
                </a:rPr>
                <a:t>pyrrhotite</a:t>
              </a:r>
              <a:endParaRPr lang="en-GB" sz="1050" b="1">
                <a:solidFill>
                  <a:srgbClr val="8A70B9"/>
                </a:solidFill>
              </a:endParaRPr>
            </a:p>
            <a:p>
              <a:r>
                <a:rPr lang="en-GB" sz="1050" b="1">
                  <a:solidFill>
                    <a:srgbClr val="B39239"/>
                  </a:solidFill>
                </a:rPr>
                <a:t>75 % ice -25% </a:t>
              </a:r>
              <a:r>
                <a:rPr lang="en-GB" sz="1050" b="1" err="1">
                  <a:solidFill>
                    <a:srgbClr val="B39239"/>
                  </a:solidFill>
                </a:rPr>
                <a:t>pyrrhotite</a:t>
              </a:r>
              <a:endParaRPr lang="en-GB" sz="1050" b="1">
                <a:solidFill>
                  <a:srgbClr val="B39239"/>
                </a:solidFill>
              </a:endParaRPr>
            </a:p>
            <a:p>
              <a:r>
                <a:rPr lang="en-GB" sz="1050" b="1">
                  <a:solidFill>
                    <a:srgbClr val="E3772D"/>
                  </a:solidFill>
                </a:rPr>
                <a:t>50% ice - 50 % </a:t>
              </a:r>
              <a:r>
                <a:rPr lang="en-GB" sz="1050" b="1" err="1">
                  <a:solidFill>
                    <a:srgbClr val="E3772D"/>
                  </a:solidFill>
                </a:rPr>
                <a:t>pyrrhotite</a:t>
              </a:r>
              <a:endParaRPr lang="en-GB" sz="1050" b="1">
                <a:solidFill>
                  <a:srgbClr val="E3772D"/>
                </a:solidFill>
              </a:endParaRPr>
            </a:p>
            <a:p>
              <a:r>
                <a:rPr lang="en-GB" sz="1050" b="1">
                  <a:solidFill>
                    <a:srgbClr val="FF2730"/>
                  </a:solidFill>
                </a:rPr>
                <a:t>100% </a:t>
              </a:r>
              <a:r>
                <a:rPr lang="en-GB" sz="1050" b="1" err="1">
                  <a:solidFill>
                    <a:srgbClr val="FF2730"/>
                  </a:solidFill>
                </a:rPr>
                <a:t>pyrrhotite</a:t>
              </a:r>
              <a:endParaRPr lang="en-GB" sz="1050" b="1">
                <a:solidFill>
                  <a:srgbClr val="FF2730"/>
                </a:solidFill>
              </a:endParaRPr>
            </a:p>
            <a:p>
              <a:r>
                <a:rPr lang="it-IT" sz="1050" b="1"/>
                <a:t>              </a:t>
              </a:r>
              <a:r>
                <a:rPr lang="it-IT" sz="1050" b="1" err="1"/>
                <a:t>measured</a:t>
              </a:r>
              <a:endParaRPr lang="it-IT" sz="1050" b="1"/>
            </a:p>
            <a:p>
              <a:r>
                <a:rPr lang="it-IT" sz="1050" b="1"/>
                <a:t> -</a:t>
              </a:r>
              <a:r>
                <a:rPr lang="el-GR" sz="1050" b="1"/>
                <a:t>Δ</a:t>
              </a:r>
              <a:r>
                <a:rPr lang="it-IT" sz="1050" b="1"/>
                <a:t>-</a:t>
              </a:r>
              <a:r>
                <a:rPr lang="el-GR" sz="1050" b="1"/>
                <a:t>Δ</a:t>
              </a:r>
              <a:r>
                <a:rPr lang="it-IT" sz="1050" b="1"/>
                <a:t>-</a:t>
              </a:r>
              <a:r>
                <a:rPr lang="el-GR" sz="1050" b="1"/>
                <a:t> </a:t>
              </a:r>
              <a:r>
                <a:rPr lang="it-IT" sz="1050" b="1"/>
                <a:t>   </a:t>
              </a:r>
              <a:r>
                <a:rPr lang="it-IT" sz="1050" b="1" err="1"/>
                <a:t>fit</a:t>
              </a:r>
              <a:r>
                <a:rPr lang="it-IT" sz="1050" b="1"/>
                <a:t> with </a:t>
              </a:r>
              <a:r>
                <a:rPr lang="it-IT" sz="1050" b="1" err="1"/>
                <a:t>Hapke’s</a:t>
              </a:r>
              <a:r>
                <a:rPr lang="it-IT" sz="1050" b="1"/>
                <a:t> model</a:t>
              </a:r>
              <a:endParaRPr lang="en-GB" sz="1050" b="1"/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1765176" y="2125937"/>
              <a:ext cx="468000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 descr="../Pictures/Inti_pyrrho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527" y="1008420"/>
            <a:ext cx="888098" cy="79651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29" name="TextBox 28"/>
          <p:cNvSpPr txBox="1"/>
          <p:nvPr/>
        </p:nvSpPr>
        <p:spPr>
          <a:xfrm>
            <a:off x="4094176" y="1631437"/>
            <a:ext cx="6503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b="1"/>
              <a:t>ZOOM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718629" y="2788642"/>
            <a:ext cx="180464" cy="640832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bg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029968" y="2830566"/>
            <a:ext cx="167020" cy="52422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bg1"/>
              </a:solidFill>
            </a:endParaRPr>
          </a:p>
        </p:txBody>
      </p:sp>
      <p:sp>
        <p:nvSpPr>
          <p:cNvPr id="32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342900" y="6469669"/>
            <a:ext cx="1600200" cy="273844"/>
          </a:xfrm>
        </p:spPr>
        <p:txBody>
          <a:bodyPr/>
          <a:lstStyle/>
          <a:p>
            <a:pPr>
              <a:defRPr/>
            </a:pPr>
            <a:r>
              <a:rPr lang="it-IT" dirty="0"/>
              <a:t>IAPS 9-10/10/2019</a:t>
            </a:r>
            <a:endParaRPr lang="en-GB" dirty="0"/>
          </a:p>
        </p:txBody>
      </p:sp>
      <p:sp>
        <p:nvSpPr>
          <p:cNvPr id="33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943100" y="6456563"/>
            <a:ext cx="2171700" cy="273844"/>
          </a:xfrm>
        </p:spPr>
        <p:txBody>
          <a:bodyPr/>
          <a:lstStyle/>
          <a:p>
            <a:pPr>
              <a:defRPr/>
            </a:pPr>
            <a:r>
              <a:rPr lang="en-US" dirty="0"/>
              <a:t>JUICE - MAJIS – STM#5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721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68613"/>
            <a:ext cx="9111916" cy="395756"/>
          </a:xfrm>
        </p:spPr>
        <p:txBody>
          <a:bodyPr>
            <a:normAutofit/>
          </a:bodyPr>
          <a:lstStyle/>
          <a:p>
            <a:pPr algn="l"/>
            <a:r>
              <a:rPr lang="en-GB" sz="1800" dirty="0"/>
              <a:t>Ice-</a:t>
            </a:r>
            <a:r>
              <a:rPr lang="en-GB" sz="1800" dirty="0" err="1"/>
              <a:t>pyrrhotite</a:t>
            </a:r>
            <a:r>
              <a:rPr lang="en-GB" sz="1800" dirty="0"/>
              <a:t> </a:t>
            </a:r>
            <a:r>
              <a:rPr lang="en-GB" sz="1800" dirty="0" smtClean="0"/>
              <a:t>intimate </a:t>
            </a:r>
            <a:r>
              <a:rPr lang="en-GB" sz="1800" dirty="0"/>
              <a:t>mixtures: </a:t>
            </a:r>
            <a:r>
              <a:rPr lang="en-GB" sz="1800" dirty="0" smtClean="0"/>
              <a:t>effects of the grain shape on abundance estimation</a:t>
            </a:r>
            <a:endParaRPr lang="en-GB" sz="1800" dirty="0"/>
          </a:p>
        </p:txBody>
      </p:sp>
      <p:pic>
        <p:nvPicPr>
          <p:cNvPr id="5" name="Picture 216" descr="0181019_101005_pure_pyrrhoti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3" r="17854"/>
          <a:stretch>
            <a:fillRect/>
          </a:stretch>
        </p:blipFill>
        <p:spPr bwMode="auto">
          <a:xfrm>
            <a:off x="7527251" y="4530207"/>
            <a:ext cx="1511999" cy="1675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18" descr="yrrho25_ice7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6" t="26077" r="17514" b="27638"/>
          <a:stretch>
            <a:fillRect/>
          </a:stretch>
        </p:blipFill>
        <p:spPr bwMode="auto">
          <a:xfrm rot="10800000">
            <a:off x="7532883" y="3147001"/>
            <a:ext cx="1511999" cy="1457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22" descr="pyrrho%20v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4" t="16946" r="43567" b="21654"/>
          <a:stretch>
            <a:fillRect/>
          </a:stretch>
        </p:blipFill>
        <p:spPr bwMode="auto">
          <a:xfrm>
            <a:off x="7527251" y="1796930"/>
            <a:ext cx="1511999" cy="1505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../Pictures/Inti_pyrrho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278" y="916740"/>
            <a:ext cx="888098" cy="79651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7483606" y="1750240"/>
            <a:ext cx="166160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200" b="1">
                <a:solidFill>
                  <a:srgbClr val="846AB7"/>
                </a:solidFill>
              </a:rPr>
              <a:t>95% ice - 5% </a:t>
            </a:r>
            <a:r>
              <a:rPr lang="en-GB" sz="1200" b="1" err="1">
                <a:solidFill>
                  <a:srgbClr val="846AB7"/>
                </a:solidFill>
              </a:rPr>
              <a:t>pyrrhotite</a:t>
            </a:r>
            <a:endParaRPr lang="en-GB" sz="1200" b="1">
              <a:solidFill>
                <a:srgbClr val="846AB7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49284" y="3175558"/>
            <a:ext cx="174015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200" b="1">
                <a:solidFill>
                  <a:srgbClr val="B79845"/>
                </a:solidFill>
              </a:rPr>
              <a:t>75% ice - 25% </a:t>
            </a:r>
            <a:r>
              <a:rPr lang="en-GB" sz="1200" b="1" err="1">
                <a:solidFill>
                  <a:srgbClr val="B79845"/>
                </a:solidFill>
              </a:rPr>
              <a:t>pyrrhotite</a:t>
            </a:r>
            <a:endParaRPr lang="en-GB" sz="1200" b="1">
              <a:solidFill>
                <a:srgbClr val="B79845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16701" y="4599332"/>
            <a:ext cx="174015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200" b="1">
                <a:solidFill>
                  <a:srgbClr val="F25A01"/>
                </a:solidFill>
              </a:rPr>
              <a:t>50% ice - 50% </a:t>
            </a:r>
            <a:r>
              <a:rPr lang="en-GB" sz="1200" b="1" err="1">
                <a:solidFill>
                  <a:srgbClr val="F25A01"/>
                </a:solidFill>
              </a:rPr>
              <a:t>pyrrhotite</a:t>
            </a:r>
            <a:endParaRPr lang="en-GB" sz="1200" b="1">
              <a:solidFill>
                <a:srgbClr val="F25A01"/>
              </a:solidFill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0319638"/>
              </p:ext>
            </p:extLst>
          </p:nvPr>
        </p:nvGraphicFramePr>
        <p:xfrm>
          <a:off x="95492" y="1479378"/>
          <a:ext cx="2183015" cy="159717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83015"/>
              </a:tblGrid>
              <a:tr h="561934"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baseline="0" dirty="0" smtClean="0"/>
                        <a:t>Ice</a:t>
                      </a:r>
                      <a:r>
                        <a:rPr lang="is-IS" sz="1200" b="1" baseline="0" dirty="0" smtClean="0"/>
                        <a:t>(67±31 µm)</a:t>
                      </a:r>
                      <a:r>
                        <a:rPr lang="en-GB" sz="1200" b="1" baseline="0" dirty="0" smtClean="0"/>
                        <a:t>-</a:t>
                      </a:r>
                      <a:r>
                        <a:rPr lang="en-GB" sz="1200" b="1" baseline="0" dirty="0" err="1" smtClean="0"/>
                        <a:t>pyrrhotite</a:t>
                      </a:r>
                      <a:r>
                        <a:rPr lang="en-GB" sz="1200" b="1" baseline="0" dirty="0" smtClean="0"/>
                        <a:t> (25-50 µm) abundance [</a:t>
                      </a:r>
                      <a:r>
                        <a:rPr lang="en-GB" sz="1200" b="1" baseline="0" dirty="0" err="1" smtClean="0"/>
                        <a:t>wt</a:t>
                      </a:r>
                      <a:r>
                        <a:rPr lang="en-GB" sz="1200" b="1" baseline="0" dirty="0" smtClean="0"/>
                        <a:t>%]</a:t>
                      </a:r>
                      <a:endParaRPr lang="en-GB" sz="1200" b="1" dirty="0" smtClean="0"/>
                    </a:p>
                  </a:txBody>
                  <a:tcPr marL="162186" marR="162186" marT="81100" marB="811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080">
                <a:tc>
                  <a:txBody>
                    <a:bodyPr/>
                    <a:lstStyle/>
                    <a:p>
                      <a:pPr algn="ctr"/>
                      <a:r>
                        <a:rPr lang="en-GB" sz="1200" b="1" smtClean="0">
                          <a:solidFill>
                            <a:srgbClr val="8B70B9"/>
                          </a:solidFill>
                        </a:rPr>
                        <a:t>95-5 (54-46)</a:t>
                      </a:r>
                      <a:endParaRPr lang="en-GB" sz="1200" b="1">
                        <a:solidFill>
                          <a:srgbClr val="8B70B9"/>
                        </a:solidFill>
                      </a:endParaRPr>
                    </a:p>
                  </a:txBody>
                  <a:tcPr marL="162186" marR="162186" marT="81100" marB="811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45080">
                <a:tc>
                  <a:txBody>
                    <a:bodyPr/>
                    <a:lstStyle/>
                    <a:p>
                      <a:pPr algn="ctr"/>
                      <a:r>
                        <a:rPr lang="en-GB" sz="1200" b="1" smtClean="0">
                          <a:solidFill>
                            <a:srgbClr val="B39239"/>
                          </a:solidFill>
                        </a:rPr>
                        <a:t>75-25 (22-78)</a:t>
                      </a:r>
                      <a:endParaRPr lang="en-GB" sz="1200" b="1">
                        <a:solidFill>
                          <a:srgbClr val="B39239"/>
                        </a:solidFill>
                      </a:endParaRPr>
                    </a:p>
                  </a:txBody>
                  <a:tcPr marL="162186" marR="162186" marT="81100" marB="811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45080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>
                          <a:solidFill>
                            <a:srgbClr val="E3772D"/>
                          </a:solidFill>
                        </a:rPr>
                        <a:t>50-50 (6-94)</a:t>
                      </a:r>
                      <a:endParaRPr lang="en-GB" sz="1200" b="1" dirty="0">
                        <a:solidFill>
                          <a:srgbClr val="E3772D"/>
                        </a:solidFill>
                      </a:endParaRPr>
                    </a:p>
                  </a:txBody>
                  <a:tcPr marL="162186" marR="162186" marT="81100" marB="811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3495" y="3286165"/>
            <a:ext cx="254031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050"/>
              <a:t>-Values in parentheses are derived from </a:t>
            </a:r>
            <a:r>
              <a:rPr lang="en-GB" sz="1050" dirty="0" err="1"/>
              <a:t>Hapke</a:t>
            </a:r>
            <a:r>
              <a:rPr lang="en-GB" sz="1050" dirty="0"/>
              <a:t> model fitting.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96" y="3114455"/>
            <a:ext cx="26391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/>
              <a:t>-By assuming </a:t>
            </a:r>
            <a:r>
              <a:rPr lang="en-GB" sz="1050" err="1"/>
              <a:t>pyrrhotite</a:t>
            </a:r>
            <a:r>
              <a:rPr lang="en-GB" sz="1050"/>
              <a:t> grain size of 37.5 µm.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945" y="1503218"/>
            <a:ext cx="2267464" cy="17005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240" y="1525608"/>
            <a:ext cx="2231679" cy="167375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9794" y="3619127"/>
            <a:ext cx="74557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just">
              <a:buFont typeface="Arial" charset="0"/>
              <a:buChar char="•"/>
            </a:pPr>
            <a:r>
              <a:rPr lang="en-GB" dirty="0"/>
              <a:t>In SEM images, </a:t>
            </a:r>
            <a:r>
              <a:rPr lang="en-GB" dirty="0" err="1"/>
              <a:t>pyrrhotite</a:t>
            </a:r>
            <a:r>
              <a:rPr lang="en-GB" dirty="0"/>
              <a:t> grains appear as irregular and flattened. </a:t>
            </a:r>
          </a:p>
          <a:p>
            <a:pPr marL="214313" indent="-214313" algn="just">
              <a:buFont typeface="Arial" charset="0"/>
              <a:buChar char="•"/>
            </a:pPr>
            <a:r>
              <a:rPr lang="en-GB" dirty="0"/>
              <a:t>The assumption of </a:t>
            </a:r>
            <a:r>
              <a:rPr lang="en-GB" dirty="0" err="1"/>
              <a:t>sphericity</a:t>
            </a:r>
            <a:r>
              <a:rPr lang="en-GB" dirty="0"/>
              <a:t> in the model leads to large overestimation of </a:t>
            </a:r>
            <a:r>
              <a:rPr lang="en-GB" dirty="0" err="1"/>
              <a:t>pyrrhotite</a:t>
            </a:r>
            <a:r>
              <a:rPr lang="en-GB" dirty="0"/>
              <a:t> abundance.</a:t>
            </a:r>
          </a:p>
          <a:p>
            <a:pPr marL="214313" indent="-214313" algn="just">
              <a:buFont typeface="Arial" charset="0"/>
              <a:buChar char="•"/>
            </a:pPr>
            <a:r>
              <a:rPr lang="en-GB" b="1" dirty="0"/>
              <a:t>Abundance estimations of opaque end-members can be severely affected by shape effects in the case of irregular grains. </a:t>
            </a:r>
            <a:r>
              <a:rPr lang="en-GB" dirty="0"/>
              <a:t>The spectral output is sensitive to the particle cross-section (</a:t>
            </a:r>
            <a:r>
              <a:rPr lang="en-GB" dirty="0" err="1"/>
              <a:t>Hiroi</a:t>
            </a:r>
            <a:r>
              <a:rPr lang="en-GB" dirty="0"/>
              <a:t> et al., 1992; </a:t>
            </a:r>
            <a:r>
              <a:rPr lang="en-GB" dirty="0" err="1"/>
              <a:t>Yoldi</a:t>
            </a:r>
            <a:r>
              <a:rPr lang="en-GB" dirty="0"/>
              <a:t> et al., 2015). </a:t>
            </a:r>
            <a:endParaRPr lang="en-GB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435083" y="5410940"/>
                <a:ext cx="1778649" cy="59920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 charset="0"/>
                        </a:rPr>
                        <m:t>𝑤</m:t>
                      </m:r>
                      <m:r>
                        <a:rPr lang="it-IT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i="1">
                              <a:latin typeface="Cambria Math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bg-BG" i="1"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it-IT" i="1">
                                  <a:latin typeface="Cambria Math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it-IT" i="1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it-IT" i="1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bg-BG" i="1"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it-IT" i="1">
                                  <a:latin typeface="Cambria Math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it-IT" i="1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5083" y="5410940"/>
                <a:ext cx="1778649" cy="599203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2669261" y="2997370"/>
            <a:ext cx="354676" cy="169944"/>
          </a:xfrm>
          <a:prstGeom prst="rect">
            <a:avLst/>
          </a:prstGeom>
          <a:solidFill>
            <a:schemeClr val="tx1"/>
          </a:solidFill>
        </p:spPr>
        <p:txBody>
          <a:bodyPr wrap="square" lIns="0" tIns="54000" rIns="0" bIns="0" rtlCol="0">
            <a:spAutoFit/>
          </a:bodyPr>
          <a:lstStyle/>
          <a:p>
            <a:r>
              <a:rPr lang="en-GB" sz="750">
                <a:solidFill>
                  <a:schemeClr val="bg1"/>
                </a:solidFill>
              </a:rPr>
              <a:t>100 µm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701346" y="3022304"/>
            <a:ext cx="189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100958" y="3003750"/>
            <a:ext cx="354676" cy="169944"/>
          </a:xfrm>
          <a:prstGeom prst="rect">
            <a:avLst/>
          </a:prstGeom>
          <a:solidFill>
            <a:schemeClr val="tx1"/>
          </a:solidFill>
        </p:spPr>
        <p:txBody>
          <a:bodyPr wrap="square" lIns="0" tIns="54000" rIns="0" bIns="0" rtlCol="0">
            <a:spAutoFit/>
          </a:bodyPr>
          <a:lstStyle/>
          <a:p>
            <a:r>
              <a:rPr lang="en-GB" sz="750">
                <a:solidFill>
                  <a:schemeClr val="bg1"/>
                </a:solidFill>
              </a:rPr>
              <a:t>20 µm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5110408" y="3042881"/>
            <a:ext cx="81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2888915" y="5396141"/>
            <a:ext cx="822992" cy="838458"/>
          </a:xfrm>
          <a:prstGeom prst="ellipse">
            <a:avLst/>
          </a:prstGeom>
          <a:scene3d>
            <a:camera prst="isometricOffAxis1Left">
              <a:rot lat="1080000" lon="2400000" rev="0"/>
            </a:camera>
            <a:lightRig rig="threePt" dir="t"/>
          </a:scene3d>
          <a:sp3d prstMaterial="plastic">
            <a:bevelT w="165100" prst="coolSlant"/>
            <a:bevelB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7" name="Oval 26"/>
          <p:cNvSpPr/>
          <p:nvPr/>
        </p:nvSpPr>
        <p:spPr>
          <a:xfrm>
            <a:off x="1032617" y="4932177"/>
            <a:ext cx="952156" cy="857251"/>
          </a:xfrm>
          <a:prstGeom prst="ellipse">
            <a:avLst/>
          </a:prstGeom>
          <a:solidFill>
            <a:srgbClr val="0626CC"/>
          </a:solidFill>
          <a:ln>
            <a:noFill/>
          </a:ln>
          <a:scene3d>
            <a:camera prst="perspectiveRelaxed"/>
            <a:lightRig rig="brightRoom" dir="t"/>
          </a:scene3d>
          <a:sp3d prstMaterial="clear">
            <a:bevelT w="571500" h="571500"/>
            <a:bevelB w="571500" h="571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6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342900" y="6469669"/>
            <a:ext cx="1600200" cy="273844"/>
          </a:xfrm>
        </p:spPr>
        <p:txBody>
          <a:bodyPr/>
          <a:lstStyle/>
          <a:p>
            <a:pPr>
              <a:defRPr/>
            </a:pPr>
            <a:r>
              <a:rPr lang="it-IT" dirty="0"/>
              <a:t>IAPS 9-10/10/2019</a:t>
            </a:r>
            <a:endParaRPr lang="en-GB" dirty="0"/>
          </a:p>
        </p:txBody>
      </p:sp>
      <p:sp>
        <p:nvSpPr>
          <p:cNvPr id="2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943100" y="6456563"/>
            <a:ext cx="2171700" cy="273844"/>
          </a:xfrm>
        </p:spPr>
        <p:txBody>
          <a:bodyPr/>
          <a:lstStyle/>
          <a:p>
            <a:pPr>
              <a:defRPr/>
            </a:pPr>
            <a:r>
              <a:rPr lang="en-US" dirty="0"/>
              <a:t>JUICE - MAJIS – STM#5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891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71184"/>
            <a:ext cx="9144000" cy="392771"/>
          </a:xfrm>
        </p:spPr>
        <p:txBody>
          <a:bodyPr>
            <a:normAutofit fontScale="90000"/>
          </a:bodyPr>
          <a:lstStyle/>
          <a:p>
            <a:r>
              <a:rPr lang="en-GB" sz="3000" dirty="0"/>
              <a:t>Ice-</a:t>
            </a:r>
            <a:r>
              <a:rPr lang="en-GB" sz="3000" dirty="0" err="1"/>
              <a:t>pyrrhotite</a:t>
            </a:r>
            <a:r>
              <a:rPr lang="en-GB" sz="3000" dirty="0"/>
              <a:t> intimate mixtures: albedo variation</a:t>
            </a:r>
          </a:p>
        </p:txBody>
      </p:sp>
      <p:sp>
        <p:nvSpPr>
          <p:cNvPr id="5" name="Oval 4"/>
          <p:cNvSpPr>
            <a:spLocks noChangeAspect="1"/>
          </p:cNvSpPr>
          <p:nvPr/>
        </p:nvSpPr>
        <p:spPr>
          <a:xfrm>
            <a:off x="2632936" y="5712211"/>
            <a:ext cx="199800" cy="21517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" name="Oval 8"/>
          <p:cNvSpPr>
            <a:spLocks noChangeAspect="1"/>
          </p:cNvSpPr>
          <p:nvPr/>
        </p:nvSpPr>
        <p:spPr>
          <a:xfrm>
            <a:off x="2544992" y="6148004"/>
            <a:ext cx="199800" cy="21517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>
            <a:off x="3283371" y="5971273"/>
            <a:ext cx="199800" cy="21517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6" name="Freeform 15"/>
          <p:cNvSpPr/>
          <p:nvPr/>
        </p:nvSpPr>
        <p:spPr>
          <a:xfrm rot="1310680">
            <a:off x="360678" y="6224200"/>
            <a:ext cx="232913" cy="155276"/>
          </a:xfrm>
          <a:custGeom>
            <a:avLst/>
            <a:gdLst>
              <a:gd name="connsiteX0" fmla="*/ 11502 w 310551"/>
              <a:gd name="connsiteY0" fmla="*/ 74762 h 207034"/>
              <a:gd name="connsiteX1" fmla="*/ 132272 w 310551"/>
              <a:gd name="connsiteY1" fmla="*/ 207034 h 207034"/>
              <a:gd name="connsiteX2" fmla="*/ 270295 w 310551"/>
              <a:gd name="connsiteY2" fmla="*/ 149525 h 207034"/>
              <a:gd name="connsiteX3" fmla="*/ 310551 w 310551"/>
              <a:gd name="connsiteY3" fmla="*/ 115019 h 207034"/>
              <a:gd name="connsiteX4" fmla="*/ 264544 w 310551"/>
              <a:gd name="connsiteY4" fmla="*/ 28755 h 207034"/>
              <a:gd name="connsiteX5" fmla="*/ 132272 w 310551"/>
              <a:gd name="connsiteY5" fmla="*/ 0 h 207034"/>
              <a:gd name="connsiteX6" fmla="*/ 0 w 310551"/>
              <a:gd name="connsiteY6" fmla="*/ 5751 h 207034"/>
              <a:gd name="connsiteX7" fmla="*/ 11502 w 310551"/>
              <a:gd name="connsiteY7" fmla="*/ 74762 h 207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0551" h="207034">
                <a:moveTo>
                  <a:pt x="11502" y="74762"/>
                </a:moveTo>
                <a:lnTo>
                  <a:pt x="132272" y="207034"/>
                </a:lnTo>
                <a:lnTo>
                  <a:pt x="270295" y="149525"/>
                </a:lnTo>
                <a:lnTo>
                  <a:pt x="310551" y="115019"/>
                </a:lnTo>
                <a:lnTo>
                  <a:pt x="264544" y="28755"/>
                </a:lnTo>
                <a:lnTo>
                  <a:pt x="132272" y="0"/>
                </a:lnTo>
                <a:lnTo>
                  <a:pt x="0" y="5751"/>
                </a:lnTo>
                <a:lnTo>
                  <a:pt x="11502" y="747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7" name="Freeform 16"/>
          <p:cNvSpPr/>
          <p:nvPr/>
        </p:nvSpPr>
        <p:spPr>
          <a:xfrm rot="7174649">
            <a:off x="438379" y="5659980"/>
            <a:ext cx="232913" cy="155276"/>
          </a:xfrm>
          <a:custGeom>
            <a:avLst/>
            <a:gdLst>
              <a:gd name="connsiteX0" fmla="*/ 11502 w 310551"/>
              <a:gd name="connsiteY0" fmla="*/ 74762 h 207034"/>
              <a:gd name="connsiteX1" fmla="*/ 132272 w 310551"/>
              <a:gd name="connsiteY1" fmla="*/ 207034 h 207034"/>
              <a:gd name="connsiteX2" fmla="*/ 270295 w 310551"/>
              <a:gd name="connsiteY2" fmla="*/ 149525 h 207034"/>
              <a:gd name="connsiteX3" fmla="*/ 310551 w 310551"/>
              <a:gd name="connsiteY3" fmla="*/ 115019 h 207034"/>
              <a:gd name="connsiteX4" fmla="*/ 264544 w 310551"/>
              <a:gd name="connsiteY4" fmla="*/ 28755 h 207034"/>
              <a:gd name="connsiteX5" fmla="*/ 132272 w 310551"/>
              <a:gd name="connsiteY5" fmla="*/ 0 h 207034"/>
              <a:gd name="connsiteX6" fmla="*/ 0 w 310551"/>
              <a:gd name="connsiteY6" fmla="*/ 5751 h 207034"/>
              <a:gd name="connsiteX7" fmla="*/ 11502 w 310551"/>
              <a:gd name="connsiteY7" fmla="*/ 74762 h 207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0551" h="207034">
                <a:moveTo>
                  <a:pt x="11502" y="74762"/>
                </a:moveTo>
                <a:lnTo>
                  <a:pt x="132272" y="207034"/>
                </a:lnTo>
                <a:lnTo>
                  <a:pt x="270295" y="149525"/>
                </a:lnTo>
                <a:lnTo>
                  <a:pt x="310551" y="115019"/>
                </a:lnTo>
                <a:lnTo>
                  <a:pt x="264544" y="28755"/>
                </a:lnTo>
                <a:lnTo>
                  <a:pt x="132272" y="0"/>
                </a:lnTo>
                <a:lnTo>
                  <a:pt x="0" y="5751"/>
                </a:lnTo>
                <a:lnTo>
                  <a:pt x="11502" y="747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8" name="Freeform 17"/>
          <p:cNvSpPr/>
          <p:nvPr/>
        </p:nvSpPr>
        <p:spPr>
          <a:xfrm rot="19379223">
            <a:off x="547513" y="5969687"/>
            <a:ext cx="232913" cy="155276"/>
          </a:xfrm>
          <a:custGeom>
            <a:avLst/>
            <a:gdLst>
              <a:gd name="connsiteX0" fmla="*/ 11502 w 310551"/>
              <a:gd name="connsiteY0" fmla="*/ 74762 h 207034"/>
              <a:gd name="connsiteX1" fmla="*/ 132272 w 310551"/>
              <a:gd name="connsiteY1" fmla="*/ 207034 h 207034"/>
              <a:gd name="connsiteX2" fmla="*/ 270295 w 310551"/>
              <a:gd name="connsiteY2" fmla="*/ 149525 h 207034"/>
              <a:gd name="connsiteX3" fmla="*/ 310551 w 310551"/>
              <a:gd name="connsiteY3" fmla="*/ 115019 h 207034"/>
              <a:gd name="connsiteX4" fmla="*/ 264544 w 310551"/>
              <a:gd name="connsiteY4" fmla="*/ 28755 h 207034"/>
              <a:gd name="connsiteX5" fmla="*/ 132272 w 310551"/>
              <a:gd name="connsiteY5" fmla="*/ 0 h 207034"/>
              <a:gd name="connsiteX6" fmla="*/ 0 w 310551"/>
              <a:gd name="connsiteY6" fmla="*/ 5751 h 207034"/>
              <a:gd name="connsiteX7" fmla="*/ 11502 w 310551"/>
              <a:gd name="connsiteY7" fmla="*/ 74762 h 207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0551" h="207034">
                <a:moveTo>
                  <a:pt x="11502" y="74762"/>
                </a:moveTo>
                <a:lnTo>
                  <a:pt x="132272" y="207034"/>
                </a:lnTo>
                <a:lnTo>
                  <a:pt x="270295" y="149525"/>
                </a:lnTo>
                <a:lnTo>
                  <a:pt x="310551" y="115019"/>
                </a:lnTo>
                <a:lnTo>
                  <a:pt x="264544" y="28755"/>
                </a:lnTo>
                <a:lnTo>
                  <a:pt x="132272" y="0"/>
                </a:lnTo>
                <a:lnTo>
                  <a:pt x="0" y="5751"/>
                </a:lnTo>
                <a:lnTo>
                  <a:pt x="11502" y="747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9" name="Freeform 18"/>
          <p:cNvSpPr/>
          <p:nvPr/>
        </p:nvSpPr>
        <p:spPr>
          <a:xfrm rot="18946227">
            <a:off x="776509" y="5766059"/>
            <a:ext cx="232913" cy="155276"/>
          </a:xfrm>
          <a:custGeom>
            <a:avLst/>
            <a:gdLst>
              <a:gd name="connsiteX0" fmla="*/ 11502 w 310551"/>
              <a:gd name="connsiteY0" fmla="*/ 74762 h 207034"/>
              <a:gd name="connsiteX1" fmla="*/ 132272 w 310551"/>
              <a:gd name="connsiteY1" fmla="*/ 207034 h 207034"/>
              <a:gd name="connsiteX2" fmla="*/ 270295 w 310551"/>
              <a:gd name="connsiteY2" fmla="*/ 149525 h 207034"/>
              <a:gd name="connsiteX3" fmla="*/ 310551 w 310551"/>
              <a:gd name="connsiteY3" fmla="*/ 115019 h 207034"/>
              <a:gd name="connsiteX4" fmla="*/ 264544 w 310551"/>
              <a:gd name="connsiteY4" fmla="*/ 28755 h 207034"/>
              <a:gd name="connsiteX5" fmla="*/ 132272 w 310551"/>
              <a:gd name="connsiteY5" fmla="*/ 0 h 207034"/>
              <a:gd name="connsiteX6" fmla="*/ 0 w 310551"/>
              <a:gd name="connsiteY6" fmla="*/ 5751 h 207034"/>
              <a:gd name="connsiteX7" fmla="*/ 11502 w 310551"/>
              <a:gd name="connsiteY7" fmla="*/ 74762 h 207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0551" h="207034">
                <a:moveTo>
                  <a:pt x="11502" y="74762"/>
                </a:moveTo>
                <a:lnTo>
                  <a:pt x="132272" y="207034"/>
                </a:lnTo>
                <a:lnTo>
                  <a:pt x="270295" y="149525"/>
                </a:lnTo>
                <a:lnTo>
                  <a:pt x="310551" y="115019"/>
                </a:lnTo>
                <a:lnTo>
                  <a:pt x="264544" y="28755"/>
                </a:lnTo>
                <a:lnTo>
                  <a:pt x="132272" y="0"/>
                </a:lnTo>
                <a:lnTo>
                  <a:pt x="0" y="5751"/>
                </a:lnTo>
                <a:lnTo>
                  <a:pt x="11502" y="747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0" name="Freeform 19"/>
          <p:cNvSpPr/>
          <p:nvPr/>
        </p:nvSpPr>
        <p:spPr>
          <a:xfrm rot="601022">
            <a:off x="858016" y="6089337"/>
            <a:ext cx="232913" cy="155276"/>
          </a:xfrm>
          <a:custGeom>
            <a:avLst/>
            <a:gdLst>
              <a:gd name="connsiteX0" fmla="*/ 11502 w 310551"/>
              <a:gd name="connsiteY0" fmla="*/ 74762 h 207034"/>
              <a:gd name="connsiteX1" fmla="*/ 132272 w 310551"/>
              <a:gd name="connsiteY1" fmla="*/ 207034 h 207034"/>
              <a:gd name="connsiteX2" fmla="*/ 270295 w 310551"/>
              <a:gd name="connsiteY2" fmla="*/ 149525 h 207034"/>
              <a:gd name="connsiteX3" fmla="*/ 310551 w 310551"/>
              <a:gd name="connsiteY3" fmla="*/ 115019 h 207034"/>
              <a:gd name="connsiteX4" fmla="*/ 264544 w 310551"/>
              <a:gd name="connsiteY4" fmla="*/ 28755 h 207034"/>
              <a:gd name="connsiteX5" fmla="*/ 132272 w 310551"/>
              <a:gd name="connsiteY5" fmla="*/ 0 h 207034"/>
              <a:gd name="connsiteX6" fmla="*/ 0 w 310551"/>
              <a:gd name="connsiteY6" fmla="*/ 5751 h 207034"/>
              <a:gd name="connsiteX7" fmla="*/ 11502 w 310551"/>
              <a:gd name="connsiteY7" fmla="*/ 74762 h 207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0551" h="207034">
                <a:moveTo>
                  <a:pt x="11502" y="74762"/>
                </a:moveTo>
                <a:lnTo>
                  <a:pt x="132272" y="207034"/>
                </a:lnTo>
                <a:lnTo>
                  <a:pt x="270295" y="149525"/>
                </a:lnTo>
                <a:lnTo>
                  <a:pt x="310551" y="115019"/>
                </a:lnTo>
                <a:lnTo>
                  <a:pt x="264544" y="28755"/>
                </a:lnTo>
                <a:lnTo>
                  <a:pt x="132272" y="0"/>
                </a:lnTo>
                <a:lnTo>
                  <a:pt x="0" y="5751"/>
                </a:lnTo>
                <a:lnTo>
                  <a:pt x="11502" y="747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1" name="Freeform 20"/>
          <p:cNvSpPr/>
          <p:nvPr/>
        </p:nvSpPr>
        <p:spPr>
          <a:xfrm rot="3509230">
            <a:off x="982109" y="5697725"/>
            <a:ext cx="232913" cy="155276"/>
          </a:xfrm>
          <a:custGeom>
            <a:avLst/>
            <a:gdLst>
              <a:gd name="connsiteX0" fmla="*/ 11502 w 310551"/>
              <a:gd name="connsiteY0" fmla="*/ 74762 h 207034"/>
              <a:gd name="connsiteX1" fmla="*/ 132272 w 310551"/>
              <a:gd name="connsiteY1" fmla="*/ 207034 h 207034"/>
              <a:gd name="connsiteX2" fmla="*/ 270295 w 310551"/>
              <a:gd name="connsiteY2" fmla="*/ 149525 h 207034"/>
              <a:gd name="connsiteX3" fmla="*/ 310551 w 310551"/>
              <a:gd name="connsiteY3" fmla="*/ 115019 h 207034"/>
              <a:gd name="connsiteX4" fmla="*/ 264544 w 310551"/>
              <a:gd name="connsiteY4" fmla="*/ 28755 h 207034"/>
              <a:gd name="connsiteX5" fmla="*/ 132272 w 310551"/>
              <a:gd name="connsiteY5" fmla="*/ 0 h 207034"/>
              <a:gd name="connsiteX6" fmla="*/ 0 w 310551"/>
              <a:gd name="connsiteY6" fmla="*/ 5751 h 207034"/>
              <a:gd name="connsiteX7" fmla="*/ 11502 w 310551"/>
              <a:gd name="connsiteY7" fmla="*/ 74762 h 207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0551" h="207034">
                <a:moveTo>
                  <a:pt x="11502" y="74762"/>
                </a:moveTo>
                <a:lnTo>
                  <a:pt x="132272" y="207034"/>
                </a:lnTo>
                <a:lnTo>
                  <a:pt x="270295" y="149525"/>
                </a:lnTo>
                <a:lnTo>
                  <a:pt x="310551" y="115019"/>
                </a:lnTo>
                <a:lnTo>
                  <a:pt x="264544" y="28755"/>
                </a:lnTo>
                <a:lnTo>
                  <a:pt x="132272" y="0"/>
                </a:lnTo>
                <a:lnTo>
                  <a:pt x="0" y="5751"/>
                </a:lnTo>
                <a:lnTo>
                  <a:pt x="11502" y="747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2" name="Freeform 21"/>
          <p:cNvSpPr/>
          <p:nvPr/>
        </p:nvSpPr>
        <p:spPr>
          <a:xfrm>
            <a:off x="707311" y="6265067"/>
            <a:ext cx="232913" cy="155276"/>
          </a:xfrm>
          <a:custGeom>
            <a:avLst/>
            <a:gdLst>
              <a:gd name="connsiteX0" fmla="*/ 11502 w 310551"/>
              <a:gd name="connsiteY0" fmla="*/ 74762 h 207034"/>
              <a:gd name="connsiteX1" fmla="*/ 132272 w 310551"/>
              <a:gd name="connsiteY1" fmla="*/ 207034 h 207034"/>
              <a:gd name="connsiteX2" fmla="*/ 270295 w 310551"/>
              <a:gd name="connsiteY2" fmla="*/ 149525 h 207034"/>
              <a:gd name="connsiteX3" fmla="*/ 310551 w 310551"/>
              <a:gd name="connsiteY3" fmla="*/ 115019 h 207034"/>
              <a:gd name="connsiteX4" fmla="*/ 264544 w 310551"/>
              <a:gd name="connsiteY4" fmla="*/ 28755 h 207034"/>
              <a:gd name="connsiteX5" fmla="*/ 132272 w 310551"/>
              <a:gd name="connsiteY5" fmla="*/ 0 h 207034"/>
              <a:gd name="connsiteX6" fmla="*/ 0 w 310551"/>
              <a:gd name="connsiteY6" fmla="*/ 5751 h 207034"/>
              <a:gd name="connsiteX7" fmla="*/ 11502 w 310551"/>
              <a:gd name="connsiteY7" fmla="*/ 74762 h 207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0551" h="207034">
                <a:moveTo>
                  <a:pt x="11502" y="74762"/>
                </a:moveTo>
                <a:lnTo>
                  <a:pt x="132272" y="207034"/>
                </a:lnTo>
                <a:lnTo>
                  <a:pt x="270295" y="149525"/>
                </a:lnTo>
                <a:lnTo>
                  <a:pt x="310551" y="115019"/>
                </a:lnTo>
                <a:lnTo>
                  <a:pt x="264544" y="28755"/>
                </a:lnTo>
                <a:lnTo>
                  <a:pt x="132272" y="0"/>
                </a:lnTo>
                <a:lnTo>
                  <a:pt x="0" y="5751"/>
                </a:lnTo>
                <a:lnTo>
                  <a:pt x="11502" y="747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3" name="Freeform 22"/>
          <p:cNvSpPr/>
          <p:nvPr/>
        </p:nvSpPr>
        <p:spPr>
          <a:xfrm rot="1264992">
            <a:off x="1057431" y="5964056"/>
            <a:ext cx="232913" cy="155276"/>
          </a:xfrm>
          <a:custGeom>
            <a:avLst/>
            <a:gdLst>
              <a:gd name="connsiteX0" fmla="*/ 11502 w 310551"/>
              <a:gd name="connsiteY0" fmla="*/ 74762 h 207034"/>
              <a:gd name="connsiteX1" fmla="*/ 132272 w 310551"/>
              <a:gd name="connsiteY1" fmla="*/ 207034 h 207034"/>
              <a:gd name="connsiteX2" fmla="*/ 270295 w 310551"/>
              <a:gd name="connsiteY2" fmla="*/ 149525 h 207034"/>
              <a:gd name="connsiteX3" fmla="*/ 310551 w 310551"/>
              <a:gd name="connsiteY3" fmla="*/ 115019 h 207034"/>
              <a:gd name="connsiteX4" fmla="*/ 264544 w 310551"/>
              <a:gd name="connsiteY4" fmla="*/ 28755 h 207034"/>
              <a:gd name="connsiteX5" fmla="*/ 132272 w 310551"/>
              <a:gd name="connsiteY5" fmla="*/ 0 h 207034"/>
              <a:gd name="connsiteX6" fmla="*/ 0 w 310551"/>
              <a:gd name="connsiteY6" fmla="*/ 5751 h 207034"/>
              <a:gd name="connsiteX7" fmla="*/ 11502 w 310551"/>
              <a:gd name="connsiteY7" fmla="*/ 74762 h 207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0551" h="207034">
                <a:moveTo>
                  <a:pt x="11502" y="74762"/>
                </a:moveTo>
                <a:lnTo>
                  <a:pt x="132272" y="207034"/>
                </a:lnTo>
                <a:lnTo>
                  <a:pt x="270295" y="149525"/>
                </a:lnTo>
                <a:lnTo>
                  <a:pt x="310551" y="115019"/>
                </a:lnTo>
                <a:lnTo>
                  <a:pt x="264544" y="28755"/>
                </a:lnTo>
                <a:lnTo>
                  <a:pt x="132272" y="0"/>
                </a:lnTo>
                <a:lnTo>
                  <a:pt x="0" y="5751"/>
                </a:lnTo>
                <a:lnTo>
                  <a:pt x="11502" y="747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4" name="Freeform 23"/>
          <p:cNvSpPr/>
          <p:nvPr/>
        </p:nvSpPr>
        <p:spPr>
          <a:xfrm rot="18174280">
            <a:off x="1216204" y="6320882"/>
            <a:ext cx="232913" cy="155276"/>
          </a:xfrm>
          <a:custGeom>
            <a:avLst/>
            <a:gdLst>
              <a:gd name="connsiteX0" fmla="*/ 11502 w 310551"/>
              <a:gd name="connsiteY0" fmla="*/ 74762 h 207034"/>
              <a:gd name="connsiteX1" fmla="*/ 132272 w 310551"/>
              <a:gd name="connsiteY1" fmla="*/ 207034 h 207034"/>
              <a:gd name="connsiteX2" fmla="*/ 270295 w 310551"/>
              <a:gd name="connsiteY2" fmla="*/ 149525 h 207034"/>
              <a:gd name="connsiteX3" fmla="*/ 310551 w 310551"/>
              <a:gd name="connsiteY3" fmla="*/ 115019 h 207034"/>
              <a:gd name="connsiteX4" fmla="*/ 264544 w 310551"/>
              <a:gd name="connsiteY4" fmla="*/ 28755 h 207034"/>
              <a:gd name="connsiteX5" fmla="*/ 132272 w 310551"/>
              <a:gd name="connsiteY5" fmla="*/ 0 h 207034"/>
              <a:gd name="connsiteX6" fmla="*/ 0 w 310551"/>
              <a:gd name="connsiteY6" fmla="*/ 5751 h 207034"/>
              <a:gd name="connsiteX7" fmla="*/ 11502 w 310551"/>
              <a:gd name="connsiteY7" fmla="*/ 74762 h 207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0551" h="207034">
                <a:moveTo>
                  <a:pt x="11502" y="74762"/>
                </a:moveTo>
                <a:lnTo>
                  <a:pt x="132272" y="207034"/>
                </a:lnTo>
                <a:lnTo>
                  <a:pt x="270295" y="149525"/>
                </a:lnTo>
                <a:lnTo>
                  <a:pt x="310551" y="115019"/>
                </a:lnTo>
                <a:lnTo>
                  <a:pt x="264544" y="28755"/>
                </a:lnTo>
                <a:lnTo>
                  <a:pt x="132272" y="0"/>
                </a:lnTo>
                <a:lnTo>
                  <a:pt x="0" y="5751"/>
                </a:lnTo>
                <a:lnTo>
                  <a:pt x="11502" y="747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5" name="Freeform 24"/>
          <p:cNvSpPr/>
          <p:nvPr/>
        </p:nvSpPr>
        <p:spPr>
          <a:xfrm rot="7174649">
            <a:off x="1336978" y="5705115"/>
            <a:ext cx="232913" cy="155276"/>
          </a:xfrm>
          <a:custGeom>
            <a:avLst/>
            <a:gdLst>
              <a:gd name="connsiteX0" fmla="*/ 11502 w 310551"/>
              <a:gd name="connsiteY0" fmla="*/ 74762 h 207034"/>
              <a:gd name="connsiteX1" fmla="*/ 132272 w 310551"/>
              <a:gd name="connsiteY1" fmla="*/ 207034 h 207034"/>
              <a:gd name="connsiteX2" fmla="*/ 270295 w 310551"/>
              <a:gd name="connsiteY2" fmla="*/ 149525 h 207034"/>
              <a:gd name="connsiteX3" fmla="*/ 310551 w 310551"/>
              <a:gd name="connsiteY3" fmla="*/ 115019 h 207034"/>
              <a:gd name="connsiteX4" fmla="*/ 264544 w 310551"/>
              <a:gd name="connsiteY4" fmla="*/ 28755 h 207034"/>
              <a:gd name="connsiteX5" fmla="*/ 132272 w 310551"/>
              <a:gd name="connsiteY5" fmla="*/ 0 h 207034"/>
              <a:gd name="connsiteX6" fmla="*/ 0 w 310551"/>
              <a:gd name="connsiteY6" fmla="*/ 5751 h 207034"/>
              <a:gd name="connsiteX7" fmla="*/ 11502 w 310551"/>
              <a:gd name="connsiteY7" fmla="*/ 74762 h 207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0551" h="207034">
                <a:moveTo>
                  <a:pt x="11502" y="74762"/>
                </a:moveTo>
                <a:lnTo>
                  <a:pt x="132272" y="207034"/>
                </a:lnTo>
                <a:lnTo>
                  <a:pt x="270295" y="149525"/>
                </a:lnTo>
                <a:lnTo>
                  <a:pt x="310551" y="115019"/>
                </a:lnTo>
                <a:lnTo>
                  <a:pt x="264544" y="28755"/>
                </a:lnTo>
                <a:lnTo>
                  <a:pt x="132272" y="0"/>
                </a:lnTo>
                <a:lnTo>
                  <a:pt x="0" y="5751"/>
                </a:lnTo>
                <a:lnTo>
                  <a:pt x="11502" y="747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6" name="Freeform 25"/>
          <p:cNvSpPr/>
          <p:nvPr/>
        </p:nvSpPr>
        <p:spPr>
          <a:xfrm rot="19379223">
            <a:off x="1423730" y="6026777"/>
            <a:ext cx="232913" cy="155276"/>
          </a:xfrm>
          <a:custGeom>
            <a:avLst/>
            <a:gdLst>
              <a:gd name="connsiteX0" fmla="*/ 11502 w 310551"/>
              <a:gd name="connsiteY0" fmla="*/ 74762 h 207034"/>
              <a:gd name="connsiteX1" fmla="*/ 132272 w 310551"/>
              <a:gd name="connsiteY1" fmla="*/ 207034 h 207034"/>
              <a:gd name="connsiteX2" fmla="*/ 270295 w 310551"/>
              <a:gd name="connsiteY2" fmla="*/ 149525 h 207034"/>
              <a:gd name="connsiteX3" fmla="*/ 310551 w 310551"/>
              <a:gd name="connsiteY3" fmla="*/ 115019 h 207034"/>
              <a:gd name="connsiteX4" fmla="*/ 264544 w 310551"/>
              <a:gd name="connsiteY4" fmla="*/ 28755 h 207034"/>
              <a:gd name="connsiteX5" fmla="*/ 132272 w 310551"/>
              <a:gd name="connsiteY5" fmla="*/ 0 h 207034"/>
              <a:gd name="connsiteX6" fmla="*/ 0 w 310551"/>
              <a:gd name="connsiteY6" fmla="*/ 5751 h 207034"/>
              <a:gd name="connsiteX7" fmla="*/ 11502 w 310551"/>
              <a:gd name="connsiteY7" fmla="*/ 74762 h 207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0551" h="207034">
                <a:moveTo>
                  <a:pt x="11502" y="74762"/>
                </a:moveTo>
                <a:lnTo>
                  <a:pt x="132272" y="207034"/>
                </a:lnTo>
                <a:lnTo>
                  <a:pt x="270295" y="149525"/>
                </a:lnTo>
                <a:lnTo>
                  <a:pt x="310551" y="115019"/>
                </a:lnTo>
                <a:lnTo>
                  <a:pt x="264544" y="28755"/>
                </a:lnTo>
                <a:lnTo>
                  <a:pt x="132272" y="0"/>
                </a:lnTo>
                <a:lnTo>
                  <a:pt x="0" y="5751"/>
                </a:lnTo>
                <a:lnTo>
                  <a:pt x="11502" y="747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7" name="Freeform 26"/>
          <p:cNvSpPr/>
          <p:nvPr/>
        </p:nvSpPr>
        <p:spPr>
          <a:xfrm rot="601022">
            <a:off x="1615308" y="6260081"/>
            <a:ext cx="232913" cy="155276"/>
          </a:xfrm>
          <a:custGeom>
            <a:avLst/>
            <a:gdLst>
              <a:gd name="connsiteX0" fmla="*/ 11502 w 310551"/>
              <a:gd name="connsiteY0" fmla="*/ 74762 h 207034"/>
              <a:gd name="connsiteX1" fmla="*/ 132272 w 310551"/>
              <a:gd name="connsiteY1" fmla="*/ 207034 h 207034"/>
              <a:gd name="connsiteX2" fmla="*/ 270295 w 310551"/>
              <a:gd name="connsiteY2" fmla="*/ 149525 h 207034"/>
              <a:gd name="connsiteX3" fmla="*/ 310551 w 310551"/>
              <a:gd name="connsiteY3" fmla="*/ 115019 h 207034"/>
              <a:gd name="connsiteX4" fmla="*/ 264544 w 310551"/>
              <a:gd name="connsiteY4" fmla="*/ 28755 h 207034"/>
              <a:gd name="connsiteX5" fmla="*/ 132272 w 310551"/>
              <a:gd name="connsiteY5" fmla="*/ 0 h 207034"/>
              <a:gd name="connsiteX6" fmla="*/ 0 w 310551"/>
              <a:gd name="connsiteY6" fmla="*/ 5751 h 207034"/>
              <a:gd name="connsiteX7" fmla="*/ 11502 w 310551"/>
              <a:gd name="connsiteY7" fmla="*/ 74762 h 207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0551" h="207034">
                <a:moveTo>
                  <a:pt x="11502" y="74762"/>
                </a:moveTo>
                <a:lnTo>
                  <a:pt x="132272" y="207034"/>
                </a:lnTo>
                <a:lnTo>
                  <a:pt x="270295" y="149525"/>
                </a:lnTo>
                <a:lnTo>
                  <a:pt x="310551" y="115019"/>
                </a:lnTo>
                <a:lnTo>
                  <a:pt x="264544" y="28755"/>
                </a:lnTo>
                <a:lnTo>
                  <a:pt x="132272" y="0"/>
                </a:lnTo>
                <a:lnTo>
                  <a:pt x="0" y="5751"/>
                </a:lnTo>
                <a:lnTo>
                  <a:pt x="11502" y="747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8" name="Freeform 27"/>
          <p:cNvSpPr/>
          <p:nvPr/>
        </p:nvSpPr>
        <p:spPr>
          <a:xfrm rot="3509230">
            <a:off x="1625619" y="5809337"/>
            <a:ext cx="232913" cy="155276"/>
          </a:xfrm>
          <a:custGeom>
            <a:avLst/>
            <a:gdLst>
              <a:gd name="connsiteX0" fmla="*/ 11502 w 310551"/>
              <a:gd name="connsiteY0" fmla="*/ 74762 h 207034"/>
              <a:gd name="connsiteX1" fmla="*/ 132272 w 310551"/>
              <a:gd name="connsiteY1" fmla="*/ 207034 h 207034"/>
              <a:gd name="connsiteX2" fmla="*/ 270295 w 310551"/>
              <a:gd name="connsiteY2" fmla="*/ 149525 h 207034"/>
              <a:gd name="connsiteX3" fmla="*/ 310551 w 310551"/>
              <a:gd name="connsiteY3" fmla="*/ 115019 h 207034"/>
              <a:gd name="connsiteX4" fmla="*/ 264544 w 310551"/>
              <a:gd name="connsiteY4" fmla="*/ 28755 h 207034"/>
              <a:gd name="connsiteX5" fmla="*/ 132272 w 310551"/>
              <a:gd name="connsiteY5" fmla="*/ 0 h 207034"/>
              <a:gd name="connsiteX6" fmla="*/ 0 w 310551"/>
              <a:gd name="connsiteY6" fmla="*/ 5751 h 207034"/>
              <a:gd name="connsiteX7" fmla="*/ 11502 w 310551"/>
              <a:gd name="connsiteY7" fmla="*/ 74762 h 207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0551" h="207034">
                <a:moveTo>
                  <a:pt x="11502" y="74762"/>
                </a:moveTo>
                <a:lnTo>
                  <a:pt x="132272" y="207034"/>
                </a:lnTo>
                <a:lnTo>
                  <a:pt x="270295" y="149525"/>
                </a:lnTo>
                <a:lnTo>
                  <a:pt x="310551" y="115019"/>
                </a:lnTo>
                <a:lnTo>
                  <a:pt x="264544" y="28755"/>
                </a:lnTo>
                <a:lnTo>
                  <a:pt x="132272" y="0"/>
                </a:lnTo>
                <a:lnTo>
                  <a:pt x="0" y="5751"/>
                </a:lnTo>
                <a:lnTo>
                  <a:pt x="11502" y="747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9" name="Freeform 28"/>
          <p:cNvSpPr/>
          <p:nvPr/>
        </p:nvSpPr>
        <p:spPr>
          <a:xfrm rot="1310680">
            <a:off x="2234048" y="6212145"/>
            <a:ext cx="232913" cy="155276"/>
          </a:xfrm>
          <a:custGeom>
            <a:avLst/>
            <a:gdLst>
              <a:gd name="connsiteX0" fmla="*/ 11502 w 310551"/>
              <a:gd name="connsiteY0" fmla="*/ 74762 h 207034"/>
              <a:gd name="connsiteX1" fmla="*/ 132272 w 310551"/>
              <a:gd name="connsiteY1" fmla="*/ 207034 h 207034"/>
              <a:gd name="connsiteX2" fmla="*/ 270295 w 310551"/>
              <a:gd name="connsiteY2" fmla="*/ 149525 h 207034"/>
              <a:gd name="connsiteX3" fmla="*/ 310551 w 310551"/>
              <a:gd name="connsiteY3" fmla="*/ 115019 h 207034"/>
              <a:gd name="connsiteX4" fmla="*/ 264544 w 310551"/>
              <a:gd name="connsiteY4" fmla="*/ 28755 h 207034"/>
              <a:gd name="connsiteX5" fmla="*/ 132272 w 310551"/>
              <a:gd name="connsiteY5" fmla="*/ 0 h 207034"/>
              <a:gd name="connsiteX6" fmla="*/ 0 w 310551"/>
              <a:gd name="connsiteY6" fmla="*/ 5751 h 207034"/>
              <a:gd name="connsiteX7" fmla="*/ 11502 w 310551"/>
              <a:gd name="connsiteY7" fmla="*/ 74762 h 207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0551" h="207034">
                <a:moveTo>
                  <a:pt x="11502" y="74762"/>
                </a:moveTo>
                <a:lnTo>
                  <a:pt x="132272" y="207034"/>
                </a:lnTo>
                <a:lnTo>
                  <a:pt x="270295" y="149525"/>
                </a:lnTo>
                <a:lnTo>
                  <a:pt x="310551" y="115019"/>
                </a:lnTo>
                <a:lnTo>
                  <a:pt x="264544" y="28755"/>
                </a:lnTo>
                <a:lnTo>
                  <a:pt x="132272" y="0"/>
                </a:lnTo>
                <a:lnTo>
                  <a:pt x="0" y="5751"/>
                </a:lnTo>
                <a:lnTo>
                  <a:pt x="11502" y="747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0" name="Freeform 29"/>
          <p:cNvSpPr/>
          <p:nvPr/>
        </p:nvSpPr>
        <p:spPr>
          <a:xfrm rot="7174649">
            <a:off x="2281954" y="5672783"/>
            <a:ext cx="232913" cy="155276"/>
          </a:xfrm>
          <a:custGeom>
            <a:avLst/>
            <a:gdLst>
              <a:gd name="connsiteX0" fmla="*/ 11502 w 310551"/>
              <a:gd name="connsiteY0" fmla="*/ 74762 h 207034"/>
              <a:gd name="connsiteX1" fmla="*/ 132272 w 310551"/>
              <a:gd name="connsiteY1" fmla="*/ 207034 h 207034"/>
              <a:gd name="connsiteX2" fmla="*/ 270295 w 310551"/>
              <a:gd name="connsiteY2" fmla="*/ 149525 h 207034"/>
              <a:gd name="connsiteX3" fmla="*/ 310551 w 310551"/>
              <a:gd name="connsiteY3" fmla="*/ 115019 h 207034"/>
              <a:gd name="connsiteX4" fmla="*/ 264544 w 310551"/>
              <a:gd name="connsiteY4" fmla="*/ 28755 h 207034"/>
              <a:gd name="connsiteX5" fmla="*/ 132272 w 310551"/>
              <a:gd name="connsiteY5" fmla="*/ 0 h 207034"/>
              <a:gd name="connsiteX6" fmla="*/ 0 w 310551"/>
              <a:gd name="connsiteY6" fmla="*/ 5751 h 207034"/>
              <a:gd name="connsiteX7" fmla="*/ 11502 w 310551"/>
              <a:gd name="connsiteY7" fmla="*/ 74762 h 207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0551" h="207034">
                <a:moveTo>
                  <a:pt x="11502" y="74762"/>
                </a:moveTo>
                <a:lnTo>
                  <a:pt x="132272" y="207034"/>
                </a:lnTo>
                <a:lnTo>
                  <a:pt x="270295" y="149525"/>
                </a:lnTo>
                <a:lnTo>
                  <a:pt x="310551" y="115019"/>
                </a:lnTo>
                <a:lnTo>
                  <a:pt x="264544" y="28755"/>
                </a:lnTo>
                <a:lnTo>
                  <a:pt x="132272" y="0"/>
                </a:lnTo>
                <a:lnTo>
                  <a:pt x="0" y="5751"/>
                </a:lnTo>
                <a:lnTo>
                  <a:pt x="11502" y="747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1" name="Freeform 30"/>
          <p:cNvSpPr/>
          <p:nvPr/>
        </p:nvSpPr>
        <p:spPr>
          <a:xfrm rot="19379223">
            <a:off x="2408118" y="5957984"/>
            <a:ext cx="232913" cy="155276"/>
          </a:xfrm>
          <a:custGeom>
            <a:avLst/>
            <a:gdLst>
              <a:gd name="connsiteX0" fmla="*/ 11502 w 310551"/>
              <a:gd name="connsiteY0" fmla="*/ 74762 h 207034"/>
              <a:gd name="connsiteX1" fmla="*/ 132272 w 310551"/>
              <a:gd name="connsiteY1" fmla="*/ 207034 h 207034"/>
              <a:gd name="connsiteX2" fmla="*/ 270295 w 310551"/>
              <a:gd name="connsiteY2" fmla="*/ 149525 h 207034"/>
              <a:gd name="connsiteX3" fmla="*/ 310551 w 310551"/>
              <a:gd name="connsiteY3" fmla="*/ 115019 h 207034"/>
              <a:gd name="connsiteX4" fmla="*/ 264544 w 310551"/>
              <a:gd name="connsiteY4" fmla="*/ 28755 h 207034"/>
              <a:gd name="connsiteX5" fmla="*/ 132272 w 310551"/>
              <a:gd name="connsiteY5" fmla="*/ 0 h 207034"/>
              <a:gd name="connsiteX6" fmla="*/ 0 w 310551"/>
              <a:gd name="connsiteY6" fmla="*/ 5751 h 207034"/>
              <a:gd name="connsiteX7" fmla="*/ 11502 w 310551"/>
              <a:gd name="connsiteY7" fmla="*/ 74762 h 207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0551" h="207034">
                <a:moveTo>
                  <a:pt x="11502" y="74762"/>
                </a:moveTo>
                <a:lnTo>
                  <a:pt x="132272" y="207034"/>
                </a:lnTo>
                <a:lnTo>
                  <a:pt x="270295" y="149525"/>
                </a:lnTo>
                <a:lnTo>
                  <a:pt x="310551" y="115019"/>
                </a:lnTo>
                <a:lnTo>
                  <a:pt x="264544" y="28755"/>
                </a:lnTo>
                <a:lnTo>
                  <a:pt x="132272" y="0"/>
                </a:lnTo>
                <a:lnTo>
                  <a:pt x="0" y="5751"/>
                </a:lnTo>
                <a:lnTo>
                  <a:pt x="11502" y="747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3" name="Freeform 32"/>
          <p:cNvSpPr/>
          <p:nvPr/>
        </p:nvSpPr>
        <p:spPr>
          <a:xfrm rot="601022">
            <a:off x="2765103" y="6218972"/>
            <a:ext cx="232913" cy="155276"/>
          </a:xfrm>
          <a:custGeom>
            <a:avLst/>
            <a:gdLst>
              <a:gd name="connsiteX0" fmla="*/ 11502 w 310551"/>
              <a:gd name="connsiteY0" fmla="*/ 74762 h 207034"/>
              <a:gd name="connsiteX1" fmla="*/ 132272 w 310551"/>
              <a:gd name="connsiteY1" fmla="*/ 207034 h 207034"/>
              <a:gd name="connsiteX2" fmla="*/ 270295 w 310551"/>
              <a:gd name="connsiteY2" fmla="*/ 149525 h 207034"/>
              <a:gd name="connsiteX3" fmla="*/ 310551 w 310551"/>
              <a:gd name="connsiteY3" fmla="*/ 115019 h 207034"/>
              <a:gd name="connsiteX4" fmla="*/ 264544 w 310551"/>
              <a:gd name="connsiteY4" fmla="*/ 28755 h 207034"/>
              <a:gd name="connsiteX5" fmla="*/ 132272 w 310551"/>
              <a:gd name="connsiteY5" fmla="*/ 0 h 207034"/>
              <a:gd name="connsiteX6" fmla="*/ 0 w 310551"/>
              <a:gd name="connsiteY6" fmla="*/ 5751 h 207034"/>
              <a:gd name="connsiteX7" fmla="*/ 11502 w 310551"/>
              <a:gd name="connsiteY7" fmla="*/ 74762 h 207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0551" h="207034">
                <a:moveTo>
                  <a:pt x="11502" y="74762"/>
                </a:moveTo>
                <a:lnTo>
                  <a:pt x="132272" y="207034"/>
                </a:lnTo>
                <a:lnTo>
                  <a:pt x="270295" y="149525"/>
                </a:lnTo>
                <a:lnTo>
                  <a:pt x="310551" y="115019"/>
                </a:lnTo>
                <a:lnTo>
                  <a:pt x="264544" y="28755"/>
                </a:lnTo>
                <a:lnTo>
                  <a:pt x="132272" y="0"/>
                </a:lnTo>
                <a:lnTo>
                  <a:pt x="0" y="5751"/>
                </a:lnTo>
                <a:lnTo>
                  <a:pt x="11502" y="747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4" name="Freeform 33"/>
          <p:cNvSpPr/>
          <p:nvPr/>
        </p:nvSpPr>
        <p:spPr>
          <a:xfrm rot="6058679">
            <a:off x="2816238" y="5678837"/>
            <a:ext cx="232913" cy="155276"/>
          </a:xfrm>
          <a:custGeom>
            <a:avLst/>
            <a:gdLst>
              <a:gd name="connsiteX0" fmla="*/ 11502 w 310551"/>
              <a:gd name="connsiteY0" fmla="*/ 74762 h 207034"/>
              <a:gd name="connsiteX1" fmla="*/ 132272 w 310551"/>
              <a:gd name="connsiteY1" fmla="*/ 207034 h 207034"/>
              <a:gd name="connsiteX2" fmla="*/ 270295 w 310551"/>
              <a:gd name="connsiteY2" fmla="*/ 149525 h 207034"/>
              <a:gd name="connsiteX3" fmla="*/ 310551 w 310551"/>
              <a:gd name="connsiteY3" fmla="*/ 115019 h 207034"/>
              <a:gd name="connsiteX4" fmla="*/ 264544 w 310551"/>
              <a:gd name="connsiteY4" fmla="*/ 28755 h 207034"/>
              <a:gd name="connsiteX5" fmla="*/ 132272 w 310551"/>
              <a:gd name="connsiteY5" fmla="*/ 0 h 207034"/>
              <a:gd name="connsiteX6" fmla="*/ 0 w 310551"/>
              <a:gd name="connsiteY6" fmla="*/ 5751 h 207034"/>
              <a:gd name="connsiteX7" fmla="*/ 11502 w 310551"/>
              <a:gd name="connsiteY7" fmla="*/ 74762 h 207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0551" h="207034">
                <a:moveTo>
                  <a:pt x="11502" y="74762"/>
                </a:moveTo>
                <a:lnTo>
                  <a:pt x="132272" y="207034"/>
                </a:lnTo>
                <a:lnTo>
                  <a:pt x="270295" y="149525"/>
                </a:lnTo>
                <a:lnTo>
                  <a:pt x="310551" y="115019"/>
                </a:lnTo>
                <a:lnTo>
                  <a:pt x="264544" y="28755"/>
                </a:lnTo>
                <a:lnTo>
                  <a:pt x="132272" y="0"/>
                </a:lnTo>
                <a:lnTo>
                  <a:pt x="0" y="5751"/>
                </a:lnTo>
                <a:lnTo>
                  <a:pt x="11502" y="747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6" name="Freeform 35"/>
          <p:cNvSpPr/>
          <p:nvPr/>
        </p:nvSpPr>
        <p:spPr>
          <a:xfrm rot="2204721">
            <a:off x="3052334" y="5937745"/>
            <a:ext cx="232913" cy="147706"/>
          </a:xfrm>
          <a:custGeom>
            <a:avLst/>
            <a:gdLst>
              <a:gd name="connsiteX0" fmla="*/ 11502 w 310551"/>
              <a:gd name="connsiteY0" fmla="*/ 74762 h 207034"/>
              <a:gd name="connsiteX1" fmla="*/ 132272 w 310551"/>
              <a:gd name="connsiteY1" fmla="*/ 207034 h 207034"/>
              <a:gd name="connsiteX2" fmla="*/ 270295 w 310551"/>
              <a:gd name="connsiteY2" fmla="*/ 149525 h 207034"/>
              <a:gd name="connsiteX3" fmla="*/ 310551 w 310551"/>
              <a:gd name="connsiteY3" fmla="*/ 115019 h 207034"/>
              <a:gd name="connsiteX4" fmla="*/ 264544 w 310551"/>
              <a:gd name="connsiteY4" fmla="*/ 28755 h 207034"/>
              <a:gd name="connsiteX5" fmla="*/ 132272 w 310551"/>
              <a:gd name="connsiteY5" fmla="*/ 0 h 207034"/>
              <a:gd name="connsiteX6" fmla="*/ 0 w 310551"/>
              <a:gd name="connsiteY6" fmla="*/ 5751 h 207034"/>
              <a:gd name="connsiteX7" fmla="*/ 11502 w 310551"/>
              <a:gd name="connsiteY7" fmla="*/ 74762 h 207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0551" h="207034">
                <a:moveTo>
                  <a:pt x="11502" y="74762"/>
                </a:moveTo>
                <a:lnTo>
                  <a:pt x="132272" y="207034"/>
                </a:lnTo>
                <a:lnTo>
                  <a:pt x="270295" y="149525"/>
                </a:lnTo>
                <a:lnTo>
                  <a:pt x="310551" y="115019"/>
                </a:lnTo>
                <a:lnTo>
                  <a:pt x="264544" y="28755"/>
                </a:lnTo>
                <a:lnTo>
                  <a:pt x="132272" y="0"/>
                </a:lnTo>
                <a:lnTo>
                  <a:pt x="0" y="5751"/>
                </a:lnTo>
                <a:lnTo>
                  <a:pt x="11502" y="747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7" name="Freeform 36"/>
          <p:cNvSpPr/>
          <p:nvPr/>
        </p:nvSpPr>
        <p:spPr>
          <a:xfrm rot="18174280">
            <a:off x="3102685" y="6224199"/>
            <a:ext cx="232913" cy="155276"/>
          </a:xfrm>
          <a:custGeom>
            <a:avLst/>
            <a:gdLst>
              <a:gd name="connsiteX0" fmla="*/ 11502 w 310551"/>
              <a:gd name="connsiteY0" fmla="*/ 74762 h 207034"/>
              <a:gd name="connsiteX1" fmla="*/ 132272 w 310551"/>
              <a:gd name="connsiteY1" fmla="*/ 207034 h 207034"/>
              <a:gd name="connsiteX2" fmla="*/ 270295 w 310551"/>
              <a:gd name="connsiteY2" fmla="*/ 149525 h 207034"/>
              <a:gd name="connsiteX3" fmla="*/ 310551 w 310551"/>
              <a:gd name="connsiteY3" fmla="*/ 115019 h 207034"/>
              <a:gd name="connsiteX4" fmla="*/ 264544 w 310551"/>
              <a:gd name="connsiteY4" fmla="*/ 28755 h 207034"/>
              <a:gd name="connsiteX5" fmla="*/ 132272 w 310551"/>
              <a:gd name="connsiteY5" fmla="*/ 0 h 207034"/>
              <a:gd name="connsiteX6" fmla="*/ 0 w 310551"/>
              <a:gd name="connsiteY6" fmla="*/ 5751 h 207034"/>
              <a:gd name="connsiteX7" fmla="*/ 11502 w 310551"/>
              <a:gd name="connsiteY7" fmla="*/ 74762 h 207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0551" h="207034">
                <a:moveTo>
                  <a:pt x="11502" y="74762"/>
                </a:moveTo>
                <a:lnTo>
                  <a:pt x="132272" y="207034"/>
                </a:lnTo>
                <a:lnTo>
                  <a:pt x="270295" y="149525"/>
                </a:lnTo>
                <a:lnTo>
                  <a:pt x="310551" y="115019"/>
                </a:lnTo>
                <a:lnTo>
                  <a:pt x="264544" y="28755"/>
                </a:lnTo>
                <a:lnTo>
                  <a:pt x="132272" y="0"/>
                </a:lnTo>
                <a:lnTo>
                  <a:pt x="0" y="5751"/>
                </a:lnTo>
                <a:lnTo>
                  <a:pt x="11502" y="747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1" name="Freeform 40"/>
          <p:cNvSpPr/>
          <p:nvPr/>
        </p:nvSpPr>
        <p:spPr>
          <a:xfrm rot="3509230">
            <a:off x="3514003" y="5992799"/>
            <a:ext cx="232913" cy="155276"/>
          </a:xfrm>
          <a:custGeom>
            <a:avLst/>
            <a:gdLst>
              <a:gd name="connsiteX0" fmla="*/ 11502 w 310551"/>
              <a:gd name="connsiteY0" fmla="*/ 74762 h 207034"/>
              <a:gd name="connsiteX1" fmla="*/ 132272 w 310551"/>
              <a:gd name="connsiteY1" fmla="*/ 207034 h 207034"/>
              <a:gd name="connsiteX2" fmla="*/ 270295 w 310551"/>
              <a:gd name="connsiteY2" fmla="*/ 149525 h 207034"/>
              <a:gd name="connsiteX3" fmla="*/ 310551 w 310551"/>
              <a:gd name="connsiteY3" fmla="*/ 115019 h 207034"/>
              <a:gd name="connsiteX4" fmla="*/ 264544 w 310551"/>
              <a:gd name="connsiteY4" fmla="*/ 28755 h 207034"/>
              <a:gd name="connsiteX5" fmla="*/ 132272 w 310551"/>
              <a:gd name="connsiteY5" fmla="*/ 0 h 207034"/>
              <a:gd name="connsiteX6" fmla="*/ 0 w 310551"/>
              <a:gd name="connsiteY6" fmla="*/ 5751 h 207034"/>
              <a:gd name="connsiteX7" fmla="*/ 11502 w 310551"/>
              <a:gd name="connsiteY7" fmla="*/ 74762 h 207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0551" h="207034">
                <a:moveTo>
                  <a:pt x="11502" y="74762"/>
                </a:moveTo>
                <a:lnTo>
                  <a:pt x="132272" y="207034"/>
                </a:lnTo>
                <a:lnTo>
                  <a:pt x="270295" y="149525"/>
                </a:lnTo>
                <a:lnTo>
                  <a:pt x="310551" y="115019"/>
                </a:lnTo>
                <a:lnTo>
                  <a:pt x="264544" y="28755"/>
                </a:lnTo>
                <a:lnTo>
                  <a:pt x="132272" y="0"/>
                </a:lnTo>
                <a:lnTo>
                  <a:pt x="0" y="5751"/>
                </a:lnTo>
                <a:lnTo>
                  <a:pt x="11502" y="747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2" name="Down Arrow 41"/>
          <p:cNvSpPr/>
          <p:nvPr/>
        </p:nvSpPr>
        <p:spPr>
          <a:xfrm rot="20395863">
            <a:off x="713256" y="5204234"/>
            <a:ext cx="67881" cy="540000"/>
          </a:xfrm>
          <a:prstGeom prst="downArrow">
            <a:avLst/>
          </a:prstGeom>
          <a:solidFill>
            <a:srgbClr val="FFC000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3" name="Down Arrow 42"/>
          <p:cNvSpPr/>
          <p:nvPr/>
        </p:nvSpPr>
        <p:spPr>
          <a:xfrm rot="12300000">
            <a:off x="971249" y="5240565"/>
            <a:ext cx="67881" cy="540000"/>
          </a:xfrm>
          <a:prstGeom prst="downArrow">
            <a:avLst/>
          </a:prstGeom>
          <a:solidFill>
            <a:srgbClr val="F28849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4" name="Down Arrow 43"/>
          <p:cNvSpPr/>
          <p:nvPr/>
        </p:nvSpPr>
        <p:spPr>
          <a:xfrm rot="20395863">
            <a:off x="1384316" y="5169588"/>
            <a:ext cx="67881" cy="540000"/>
          </a:xfrm>
          <a:prstGeom prst="downArrow">
            <a:avLst/>
          </a:prstGeom>
          <a:solidFill>
            <a:srgbClr val="FFC000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5" name="Down Arrow 44"/>
          <p:cNvSpPr/>
          <p:nvPr/>
        </p:nvSpPr>
        <p:spPr>
          <a:xfrm rot="12300000">
            <a:off x="1637908" y="5154248"/>
            <a:ext cx="67881" cy="540000"/>
          </a:xfrm>
          <a:prstGeom prst="downArrow">
            <a:avLst/>
          </a:prstGeom>
          <a:solidFill>
            <a:srgbClr val="F28849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6" name="Down Arrow 45"/>
          <p:cNvSpPr/>
          <p:nvPr/>
        </p:nvSpPr>
        <p:spPr>
          <a:xfrm rot="20395863">
            <a:off x="2598995" y="5175624"/>
            <a:ext cx="67881" cy="540000"/>
          </a:xfrm>
          <a:prstGeom prst="downArrow">
            <a:avLst/>
          </a:prstGeom>
          <a:solidFill>
            <a:srgbClr val="FFC000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7" name="Down Arrow 46"/>
          <p:cNvSpPr/>
          <p:nvPr/>
        </p:nvSpPr>
        <p:spPr>
          <a:xfrm rot="21120000" flipH="1">
            <a:off x="2696586" y="5719843"/>
            <a:ext cx="81028" cy="216000"/>
          </a:xfrm>
          <a:prstGeom prst="downArrow">
            <a:avLst/>
          </a:prstGeom>
          <a:solidFill>
            <a:srgbClr val="FFC000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8" name="Down Arrow 47"/>
          <p:cNvSpPr/>
          <p:nvPr/>
        </p:nvSpPr>
        <p:spPr>
          <a:xfrm rot="20395863">
            <a:off x="2767158" y="5946497"/>
            <a:ext cx="76955" cy="261074"/>
          </a:xfrm>
          <a:prstGeom prst="downArrow">
            <a:avLst/>
          </a:prstGeom>
          <a:solidFill>
            <a:srgbClr val="FFC000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1" name="Down Arrow 50"/>
          <p:cNvSpPr/>
          <p:nvPr/>
        </p:nvSpPr>
        <p:spPr>
          <a:xfrm rot="13020000">
            <a:off x="2947581" y="5947567"/>
            <a:ext cx="71593" cy="270000"/>
          </a:xfrm>
          <a:prstGeom prst="downArrow">
            <a:avLst/>
          </a:prstGeom>
          <a:solidFill>
            <a:srgbClr val="F28849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2" name="Down Arrow 51"/>
          <p:cNvSpPr/>
          <p:nvPr/>
        </p:nvSpPr>
        <p:spPr>
          <a:xfrm rot="9900000">
            <a:off x="3021718" y="5802294"/>
            <a:ext cx="65602" cy="153963"/>
          </a:xfrm>
          <a:prstGeom prst="downArrow">
            <a:avLst/>
          </a:prstGeom>
          <a:solidFill>
            <a:srgbClr val="F25A01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3" name="Down Arrow 52"/>
          <p:cNvSpPr/>
          <p:nvPr/>
        </p:nvSpPr>
        <p:spPr>
          <a:xfrm rot="12300000">
            <a:off x="3118347" y="5199758"/>
            <a:ext cx="67881" cy="540000"/>
          </a:xfrm>
          <a:prstGeom prst="downArrow">
            <a:avLst/>
          </a:prstGeom>
          <a:solidFill>
            <a:srgbClr val="FF0000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4" name="Freeform 53"/>
          <p:cNvSpPr/>
          <p:nvPr/>
        </p:nvSpPr>
        <p:spPr>
          <a:xfrm rot="7174649">
            <a:off x="3123464" y="5678519"/>
            <a:ext cx="232913" cy="155276"/>
          </a:xfrm>
          <a:custGeom>
            <a:avLst/>
            <a:gdLst>
              <a:gd name="connsiteX0" fmla="*/ 11502 w 310551"/>
              <a:gd name="connsiteY0" fmla="*/ 74762 h 207034"/>
              <a:gd name="connsiteX1" fmla="*/ 132272 w 310551"/>
              <a:gd name="connsiteY1" fmla="*/ 207034 h 207034"/>
              <a:gd name="connsiteX2" fmla="*/ 270295 w 310551"/>
              <a:gd name="connsiteY2" fmla="*/ 149525 h 207034"/>
              <a:gd name="connsiteX3" fmla="*/ 310551 w 310551"/>
              <a:gd name="connsiteY3" fmla="*/ 115019 h 207034"/>
              <a:gd name="connsiteX4" fmla="*/ 264544 w 310551"/>
              <a:gd name="connsiteY4" fmla="*/ 28755 h 207034"/>
              <a:gd name="connsiteX5" fmla="*/ 132272 w 310551"/>
              <a:gd name="connsiteY5" fmla="*/ 0 h 207034"/>
              <a:gd name="connsiteX6" fmla="*/ 0 w 310551"/>
              <a:gd name="connsiteY6" fmla="*/ 5751 h 207034"/>
              <a:gd name="connsiteX7" fmla="*/ 11502 w 310551"/>
              <a:gd name="connsiteY7" fmla="*/ 74762 h 207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0551" h="207034">
                <a:moveTo>
                  <a:pt x="11502" y="74762"/>
                </a:moveTo>
                <a:lnTo>
                  <a:pt x="132272" y="207034"/>
                </a:lnTo>
                <a:lnTo>
                  <a:pt x="270295" y="149525"/>
                </a:lnTo>
                <a:lnTo>
                  <a:pt x="310551" y="115019"/>
                </a:lnTo>
                <a:lnTo>
                  <a:pt x="264544" y="28755"/>
                </a:lnTo>
                <a:lnTo>
                  <a:pt x="132272" y="0"/>
                </a:lnTo>
                <a:lnTo>
                  <a:pt x="0" y="5751"/>
                </a:lnTo>
                <a:lnTo>
                  <a:pt x="11502" y="747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5" name="Freeform 54"/>
          <p:cNvSpPr/>
          <p:nvPr/>
        </p:nvSpPr>
        <p:spPr>
          <a:xfrm rot="7174649">
            <a:off x="3309551" y="5766806"/>
            <a:ext cx="232913" cy="155276"/>
          </a:xfrm>
          <a:custGeom>
            <a:avLst/>
            <a:gdLst>
              <a:gd name="connsiteX0" fmla="*/ 11502 w 310551"/>
              <a:gd name="connsiteY0" fmla="*/ 74762 h 207034"/>
              <a:gd name="connsiteX1" fmla="*/ 132272 w 310551"/>
              <a:gd name="connsiteY1" fmla="*/ 207034 h 207034"/>
              <a:gd name="connsiteX2" fmla="*/ 270295 w 310551"/>
              <a:gd name="connsiteY2" fmla="*/ 149525 h 207034"/>
              <a:gd name="connsiteX3" fmla="*/ 310551 w 310551"/>
              <a:gd name="connsiteY3" fmla="*/ 115019 h 207034"/>
              <a:gd name="connsiteX4" fmla="*/ 264544 w 310551"/>
              <a:gd name="connsiteY4" fmla="*/ 28755 h 207034"/>
              <a:gd name="connsiteX5" fmla="*/ 132272 w 310551"/>
              <a:gd name="connsiteY5" fmla="*/ 0 h 207034"/>
              <a:gd name="connsiteX6" fmla="*/ 0 w 310551"/>
              <a:gd name="connsiteY6" fmla="*/ 5751 h 207034"/>
              <a:gd name="connsiteX7" fmla="*/ 11502 w 310551"/>
              <a:gd name="connsiteY7" fmla="*/ 74762 h 207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0551" h="207034">
                <a:moveTo>
                  <a:pt x="11502" y="74762"/>
                </a:moveTo>
                <a:lnTo>
                  <a:pt x="132272" y="207034"/>
                </a:lnTo>
                <a:lnTo>
                  <a:pt x="270295" y="149525"/>
                </a:lnTo>
                <a:lnTo>
                  <a:pt x="310551" y="115019"/>
                </a:lnTo>
                <a:lnTo>
                  <a:pt x="264544" y="28755"/>
                </a:lnTo>
                <a:lnTo>
                  <a:pt x="132272" y="0"/>
                </a:lnTo>
                <a:lnTo>
                  <a:pt x="0" y="5751"/>
                </a:lnTo>
                <a:lnTo>
                  <a:pt x="11502" y="747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6" name="Down Arrow 55"/>
          <p:cNvSpPr/>
          <p:nvPr/>
        </p:nvSpPr>
        <p:spPr>
          <a:xfrm rot="20395863">
            <a:off x="3159626" y="5144423"/>
            <a:ext cx="67881" cy="540000"/>
          </a:xfrm>
          <a:prstGeom prst="downArrow">
            <a:avLst/>
          </a:prstGeom>
          <a:solidFill>
            <a:srgbClr val="FFC000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7" name="Down Arrow 56"/>
          <p:cNvSpPr/>
          <p:nvPr/>
        </p:nvSpPr>
        <p:spPr>
          <a:xfrm rot="12300000">
            <a:off x="3400516" y="5156099"/>
            <a:ext cx="67881" cy="540000"/>
          </a:xfrm>
          <a:prstGeom prst="downArrow">
            <a:avLst/>
          </a:prstGeom>
          <a:solidFill>
            <a:srgbClr val="F28849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0185" y="1916167"/>
            <a:ext cx="2069304" cy="2558515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670870" y="1571268"/>
            <a:ext cx="274536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b="1"/>
              <a:t>Monte Carlo </a:t>
            </a:r>
            <a:r>
              <a:rPr lang="it-IT" sz="1350" b="1" err="1"/>
              <a:t>ray-tracing</a:t>
            </a:r>
            <a:r>
              <a:rPr lang="it-IT" sz="1350" b="1"/>
              <a:t> </a:t>
            </a:r>
            <a:r>
              <a:rPr lang="it-IT" sz="1350" b="1" err="1"/>
              <a:t>simulations</a:t>
            </a:r>
            <a:endParaRPr lang="en-GB" sz="1350" b="1"/>
          </a:p>
        </p:txBody>
      </p:sp>
      <p:sp>
        <p:nvSpPr>
          <p:cNvPr id="35" name="TextBox 34"/>
          <p:cNvSpPr txBox="1"/>
          <p:nvPr/>
        </p:nvSpPr>
        <p:spPr>
          <a:xfrm>
            <a:off x="6056544" y="1963290"/>
            <a:ext cx="840295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350" b="1"/>
              <a:t>SSA, p(</a:t>
            </a:r>
            <a:r>
              <a:rPr lang="el-GR" sz="1350" b="1"/>
              <a:t>α</a:t>
            </a:r>
            <a:r>
              <a:rPr lang="en-GB" sz="1350" b="1"/>
              <a:t>)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6" t="20477" r="15940" b="9628"/>
          <a:stretch/>
        </p:blipFill>
        <p:spPr>
          <a:xfrm>
            <a:off x="7407642" y="4773144"/>
            <a:ext cx="1741481" cy="125135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6" t="19486" r="15940" b="8885"/>
          <a:stretch/>
        </p:blipFill>
        <p:spPr>
          <a:xfrm>
            <a:off x="7459195" y="3303020"/>
            <a:ext cx="1720184" cy="129236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0" t="17681" r="14867" b="8199"/>
          <a:stretch/>
        </p:blipFill>
        <p:spPr>
          <a:xfrm>
            <a:off x="7463387" y="1789123"/>
            <a:ext cx="1777112" cy="1315037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7800709" y="1654603"/>
            <a:ext cx="114967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/>
              <a:t>90%-10% mixture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7830181" y="3147704"/>
            <a:ext cx="114967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/>
              <a:t>50%-50% mixture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753503" y="4580781"/>
            <a:ext cx="114967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/>
              <a:t>10%-90% mixture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270846" y="4638438"/>
            <a:ext cx="315254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500" dirty="0"/>
              <a:t>With MC ray-tracing we simulate the scattering process in an intimate mixture of particles characterized by different optical properties in terms of </a:t>
            </a:r>
            <a:r>
              <a:rPr lang="en-GB" sz="1500" i="1" dirty="0">
                <a:latin typeface="Times New Roman" charset="0"/>
                <a:ea typeface="Times New Roman" charset="0"/>
                <a:cs typeface="Times New Roman" charset="0"/>
              </a:rPr>
              <a:t>SSA</a:t>
            </a:r>
            <a:r>
              <a:rPr lang="en-GB" sz="1500" dirty="0"/>
              <a:t> and </a:t>
            </a:r>
            <a:r>
              <a:rPr lang="en-GB" sz="1500" i="1" dirty="0">
                <a:latin typeface="Times New Roman" charset="0"/>
                <a:ea typeface="Times New Roman" charset="0"/>
                <a:cs typeface="Times New Roman" charset="0"/>
              </a:rPr>
              <a:t>p(</a:t>
            </a:r>
            <a:r>
              <a:rPr lang="el-GR" sz="1500" i="1" dirty="0">
                <a:latin typeface="Times New Roman" charset="0"/>
                <a:ea typeface="Times New Roman" charset="0"/>
                <a:cs typeface="Times New Roman" charset="0"/>
              </a:rPr>
              <a:t>α</a:t>
            </a:r>
            <a:r>
              <a:rPr lang="en-GB" sz="1500" i="1" dirty="0">
                <a:latin typeface="Times New Roman" charset="0"/>
                <a:ea typeface="Times New Roman" charset="0"/>
                <a:cs typeface="Times New Roman" charset="0"/>
              </a:rPr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2602" y="1473146"/>
            <a:ext cx="43706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/>
              <a:t>Mixtures with minor amount of ice appear darker than pure </a:t>
            </a:r>
            <a:r>
              <a:rPr lang="en-GB" sz="1500" dirty="0" err="1"/>
              <a:t>pyrrhotite</a:t>
            </a:r>
            <a:r>
              <a:rPr lang="en-GB" sz="1500" dirty="0"/>
              <a:t> (minor effect also in </a:t>
            </a:r>
            <a:r>
              <a:rPr lang="en-GB" sz="1500" dirty="0" err="1"/>
              <a:t>kerite</a:t>
            </a:r>
            <a:r>
              <a:rPr lang="en-GB" sz="1500" dirty="0"/>
              <a:t>-ice mixtures): effect of forward scattering from transparent icy grains?</a:t>
            </a: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6" y="2713913"/>
            <a:ext cx="3900211" cy="2487789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2116929" y="2734968"/>
            <a:ext cx="2066920" cy="943650"/>
            <a:chOff x="2822571" y="1712219"/>
            <a:chExt cx="2755893" cy="1258201"/>
          </a:xfrm>
        </p:grpSpPr>
        <p:sp>
          <p:nvSpPr>
            <p:cNvPr id="50" name="Rectangle 49"/>
            <p:cNvSpPr/>
            <p:nvPr/>
          </p:nvSpPr>
          <p:spPr>
            <a:xfrm>
              <a:off x="2822571" y="1712219"/>
              <a:ext cx="900430" cy="7741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3110198" y="1770092"/>
              <a:ext cx="2468266" cy="120032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050" b="1">
                  <a:solidFill>
                    <a:srgbClr val="2A41F9"/>
                  </a:solidFill>
                </a:rPr>
                <a:t>100% ice</a:t>
              </a:r>
            </a:p>
            <a:p>
              <a:r>
                <a:rPr lang="en-GB" sz="1050" b="1">
                  <a:solidFill>
                    <a:srgbClr val="8A70B9"/>
                  </a:solidFill>
                </a:rPr>
                <a:t>95% ice – 5% </a:t>
              </a:r>
              <a:r>
                <a:rPr lang="en-GB" sz="1050" b="1" err="1">
                  <a:solidFill>
                    <a:srgbClr val="8A70B9"/>
                  </a:solidFill>
                </a:rPr>
                <a:t>pyrrhotite</a:t>
              </a:r>
              <a:endParaRPr lang="en-GB" sz="1050" b="1">
                <a:solidFill>
                  <a:srgbClr val="8A70B9"/>
                </a:solidFill>
              </a:endParaRPr>
            </a:p>
            <a:p>
              <a:r>
                <a:rPr lang="en-GB" sz="1050" b="1">
                  <a:solidFill>
                    <a:srgbClr val="B39239"/>
                  </a:solidFill>
                </a:rPr>
                <a:t>75 % ice -25% </a:t>
              </a:r>
              <a:r>
                <a:rPr lang="en-GB" sz="1050" b="1" err="1">
                  <a:solidFill>
                    <a:srgbClr val="B39239"/>
                  </a:solidFill>
                </a:rPr>
                <a:t>pyrrhotite</a:t>
              </a:r>
              <a:endParaRPr lang="en-GB" sz="1050" b="1">
                <a:solidFill>
                  <a:srgbClr val="B39239"/>
                </a:solidFill>
              </a:endParaRPr>
            </a:p>
            <a:p>
              <a:r>
                <a:rPr lang="en-GB" sz="1050" b="1">
                  <a:solidFill>
                    <a:srgbClr val="E3772D"/>
                  </a:solidFill>
                </a:rPr>
                <a:t>50% ice - 50 % </a:t>
              </a:r>
              <a:r>
                <a:rPr lang="en-GB" sz="1050" b="1" err="1">
                  <a:solidFill>
                    <a:srgbClr val="E3772D"/>
                  </a:solidFill>
                </a:rPr>
                <a:t>pyrrhotite</a:t>
              </a:r>
              <a:endParaRPr lang="en-GB" sz="1050" b="1">
                <a:solidFill>
                  <a:srgbClr val="E3772D"/>
                </a:solidFill>
              </a:endParaRPr>
            </a:p>
            <a:p>
              <a:r>
                <a:rPr lang="en-GB" sz="1050" b="1">
                  <a:solidFill>
                    <a:srgbClr val="FF2730"/>
                  </a:solidFill>
                </a:rPr>
                <a:t>100% </a:t>
              </a:r>
              <a:r>
                <a:rPr lang="en-GB" sz="1050" b="1" err="1">
                  <a:solidFill>
                    <a:srgbClr val="FF2730"/>
                  </a:solidFill>
                </a:rPr>
                <a:t>pyrrhotite</a:t>
              </a:r>
              <a:endParaRPr lang="en-GB" sz="1050" b="1">
                <a:solidFill>
                  <a:srgbClr val="FF2730"/>
                </a:solidFill>
              </a:endParaRPr>
            </a:p>
          </p:txBody>
        </p:sp>
      </p:grpSp>
      <p:sp>
        <p:nvSpPr>
          <p:cNvPr id="68" name="Rectangle 67"/>
          <p:cNvSpPr/>
          <p:nvPr/>
        </p:nvSpPr>
        <p:spPr>
          <a:xfrm>
            <a:off x="2389883" y="4025161"/>
            <a:ext cx="183684" cy="812054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bg1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89953" y="2738514"/>
            <a:ext cx="6503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b="1"/>
              <a:t>ZOOM</a:t>
            </a:r>
          </a:p>
        </p:txBody>
      </p:sp>
      <p:sp>
        <p:nvSpPr>
          <p:cNvPr id="59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342900" y="6469669"/>
            <a:ext cx="1600200" cy="273844"/>
          </a:xfrm>
        </p:spPr>
        <p:txBody>
          <a:bodyPr/>
          <a:lstStyle/>
          <a:p>
            <a:pPr>
              <a:defRPr/>
            </a:pPr>
            <a:r>
              <a:rPr lang="it-IT" dirty="0"/>
              <a:t>IAPS 9-10/10/2019</a:t>
            </a:r>
            <a:endParaRPr lang="en-GB" dirty="0"/>
          </a:p>
        </p:txBody>
      </p:sp>
      <p:sp>
        <p:nvSpPr>
          <p:cNvPr id="60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943100" y="6456563"/>
            <a:ext cx="2171700" cy="273844"/>
          </a:xfrm>
        </p:spPr>
        <p:txBody>
          <a:bodyPr/>
          <a:lstStyle/>
          <a:p>
            <a:pPr>
              <a:defRPr/>
            </a:pPr>
            <a:r>
              <a:rPr lang="en-US" dirty="0"/>
              <a:t>JUICE - MAJIS – STM#5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94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47" y="2185978"/>
            <a:ext cx="3900211" cy="24877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52838"/>
            <a:ext cx="9144000" cy="397557"/>
          </a:xfrm>
        </p:spPr>
        <p:txBody>
          <a:bodyPr/>
          <a:lstStyle/>
          <a:p>
            <a:r>
              <a:rPr lang="en-GB" sz="2100" dirty="0"/>
              <a:t>Ice-</a:t>
            </a:r>
            <a:r>
              <a:rPr lang="en-GB" sz="2100" dirty="0" err="1"/>
              <a:t>pyrrhotite</a:t>
            </a:r>
            <a:r>
              <a:rPr lang="en-GB" sz="2100" dirty="0"/>
              <a:t> </a:t>
            </a:r>
            <a:r>
              <a:rPr lang="en-GB" sz="2100" dirty="0" smtClean="0"/>
              <a:t>intimate mixtures: albedo variation</a:t>
            </a:r>
            <a:endParaRPr lang="en-GB" sz="2100" dirty="0"/>
          </a:p>
        </p:txBody>
      </p:sp>
      <p:pic>
        <p:nvPicPr>
          <p:cNvPr id="58" name="Content Placeholder 5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019" y="2033794"/>
            <a:ext cx="3524170" cy="2818277"/>
          </a:xfrm>
          <a:ln>
            <a:noFill/>
          </a:ln>
        </p:spPr>
      </p:pic>
      <p:sp>
        <p:nvSpPr>
          <p:cNvPr id="5" name="Oval 4"/>
          <p:cNvSpPr>
            <a:spLocks noChangeAspect="1"/>
          </p:cNvSpPr>
          <p:nvPr/>
        </p:nvSpPr>
        <p:spPr>
          <a:xfrm>
            <a:off x="2632936" y="5263035"/>
            <a:ext cx="199800" cy="21517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" name="Oval 8"/>
          <p:cNvSpPr>
            <a:spLocks noChangeAspect="1"/>
          </p:cNvSpPr>
          <p:nvPr/>
        </p:nvSpPr>
        <p:spPr>
          <a:xfrm>
            <a:off x="2544992" y="5698828"/>
            <a:ext cx="199800" cy="21517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>
            <a:off x="3283371" y="5522097"/>
            <a:ext cx="199800" cy="21517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6" name="Freeform 15"/>
          <p:cNvSpPr/>
          <p:nvPr/>
        </p:nvSpPr>
        <p:spPr>
          <a:xfrm rot="1310680">
            <a:off x="360678" y="5775024"/>
            <a:ext cx="232913" cy="155276"/>
          </a:xfrm>
          <a:custGeom>
            <a:avLst/>
            <a:gdLst>
              <a:gd name="connsiteX0" fmla="*/ 11502 w 310551"/>
              <a:gd name="connsiteY0" fmla="*/ 74762 h 207034"/>
              <a:gd name="connsiteX1" fmla="*/ 132272 w 310551"/>
              <a:gd name="connsiteY1" fmla="*/ 207034 h 207034"/>
              <a:gd name="connsiteX2" fmla="*/ 270295 w 310551"/>
              <a:gd name="connsiteY2" fmla="*/ 149525 h 207034"/>
              <a:gd name="connsiteX3" fmla="*/ 310551 w 310551"/>
              <a:gd name="connsiteY3" fmla="*/ 115019 h 207034"/>
              <a:gd name="connsiteX4" fmla="*/ 264544 w 310551"/>
              <a:gd name="connsiteY4" fmla="*/ 28755 h 207034"/>
              <a:gd name="connsiteX5" fmla="*/ 132272 w 310551"/>
              <a:gd name="connsiteY5" fmla="*/ 0 h 207034"/>
              <a:gd name="connsiteX6" fmla="*/ 0 w 310551"/>
              <a:gd name="connsiteY6" fmla="*/ 5751 h 207034"/>
              <a:gd name="connsiteX7" fmla="*/ 11502 w 310551"/>
              <a:gd name="connsiteY7" fmla="*/ 74762 h 207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0551" h="207034">
                <a:moveTo>
                  <a:pt x="11502" y="74762"/>
                </a:moveTo>
                <a:lnTo>
                  <a:pt x="132272" y="207034"/>
                </a:lnTo>
                <a:lnTo>
                  <a:pt x="270295" y="149525"/>
                </a:lnTo>
                <a:lnTo>
                  <a:pt x="310551" y="115019"/>
                </a:lnTo>
                <a:lnTo>
                  <a:pt x="264544" y="28755"/>
                </a:lnTo>
                <a:lnTo>
                  <a:pt x="132272" y="0"/>
                </a:lnTo>
                <a:lnTo>
                  <a:pt x="0" y="5751"/>
                </a:lnTo>
                <a:lnTo>
                  <a:pt x="11502" y="747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7" name="Freeform 16"/>
          <p:cNvSpPr/>
          <p:nvPr/>
        </p:nvSpPr>
        <p:spPr>
          <a:xfrm rot="7174649">
            <a:off x="438379" y="5210804"/>
            <a:ext cx="232913" cy="155276"/>
          </a:xfrm>
          <a:custGeom>
            <a:avLst/>
            <a:gdLst>
              <a:gd name="connsiteX0" fmla="*/ 11502 w 310551"/>
              <a:gd name="connsiteY0" fmla="*/ 74762 h 207034"/>
              <a:gd name="connsiteX1" fmla="*/ 132272 w 310551"/>
              <a:gd name="connsiteY1" fmla="*/ 207034 h 207034"/>
              <a:gd name="connsiteX2" fmla="*/ 270295 w 310551"/>
              <a:gd name="connsiteY2" fmla="*/ 149525 h 207034"/>
              <a:gd name="connsiteX3" fmla="*/ 310551 w 310551"/>
              <a:gd name="connsiteY3" fmla="*/ 115019 h 207034"/>
              <a:gd name="connsiteX4" fmla="*/ 264544 w 310551"/>
              <a:gd name="connsiteY4" fmla="*/ 28755 h 207034"/>
              <a:gd name="connsiteX5" fmla="*/ 132272 w 310551"/>
              <a:gd name="connsiteY5" fmla="*/ 0 h 207034"/>
              <a:gd name="connsiteX6" fmla="*/ 0 w 310551"/>
              <a:gd name="connsiteY6" fmla="*/ 5751 h 207034"/>
              <a:gd name="connsiteX7" fmla="*/ 11502 w 310551"/>
              <a:gd name="connsiteY7" fmla="*/ 74762 h 207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0551" h="207034">
                <a:moveTo>
                  <a:pt x="11502" y="74762"/>
                </a:moveTo>
                <a:lnTo>
                  <a:pt x="132272" y="207034"/>
                </a:lnTo>
                <a:lnTo>
                  <a:pt x="270295" y="149525"/>
                </a:lnTo>
                <a:lnTo>
                  <a:pt x="310551" y="115019"/>
                </a:lnTo>
                <a:lnTo>
                  <a:pt x="264544" y="28755"/>
                </a:lnTo>
                <a:lnTo>
                  <a:pt x="132272" y="0"/>
                </a:lnTo>
                <a:lnTo>
                  <a:pt x="0" y="5751"/>
                </a:lnTo>
                <a:lnTo>
                  <a:pt x="11502" y="747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8" name="Freeform 17"/>
          <p:cNvSpPr/>
          <p:nvPr/>
        </p:nvSpPr>
        <p:spPr>
          <a:xfrm rot="19379223">
            <a:off x="547513" y="5520511"/>
            <a:ext cx="232913" cy="155276"/>
          </a:xfrm>
          <a:custGeom>
            <a:avLst/>
            <a:gdLst>
              <a:gd name="connsiteX0" fmla="*/ 11502 w 310551"/>
              <a:gd name="connsiteY0" fmla="*/ 74762 h 207034"/>
              <a:gd name="connsiteX1" fmla="*/ 132272 w 310551"/>
              <a:gd name="connsiteY1" fmla="*/ 207034 h 207034"/>
              <a:gd name="connsiteX2" fmla="*/ 270295 w 310551"/>
              <a:gd name="connsiteY2" fmla="*/ 149525 h 207034"/>
              <a:gd name="connsiteX3" fmla="*/ 310551 w 310551"/>
              <a:gd name="connsiteY3" fmla="*/ 115019 h 207034"/>
              <a:gd name="connsiteX4" fmla="*/ 264544 w 310551"/>
              <a:gd name="connsiteY4" fmla="*/ 28755 h 207034"/>
              <a:gd name="connsiteX5" fmla="*/ 132272 w 310551"/>
              <a:gd name="connsiteY5" fmla="*/ 0 h 207034"/>
              <a:gd name="connsiteX6" fmla="*/ 0 w 310551"/>
              <a:gd name="connsiteY6" fmla="*/ 5751 h 207034"/>
              <a:gd name="connsiteX7" fmla="*/ 11502 w 310551"/>
              <a:gd name="connsiteY7" fmla="*/ 74762 h 207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0551" h="207034">
                <a:moveTo>
                  <a:pt x="11502" y="74762"/>
                </a:moveTo>
                <a:lnTo>
                  <a:pt x="132272" y="207034"/>
                </a:lnTo>
                <a:lnTo>
                  <a:pt x="270295" y="149525"/>
                </a:lnTo>
                <a:lnTo>
                  <a:pt x="310551" y="115019"/>
                </a:lnTo>
                <a:lnTo>
                  <a:pt x="264544" y="28755"/>
                </a:lnTo>
                <a:lnTo>
                  <a:pt x="132272" y="0"/>
                </a:lnTo>
                <a:lnTo>
                  <a:pt x="0" y="5751"/>
                </a:lnTo>
                <a:lnTo>
                  <a:pt x="11502" y="747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9" name="Freeform 18"/>
          <p:cNvSpPr/>
          <p:nvPr/>
        </p:nvSpPr>
        <p:spPr>
          <a:xfrm rot="18946227">
            <a:off x="776509" y="5316883"/>
            <a:ext cx="232913" cy="155276"/>
          </a:xfrm>
          <a:custGeom>
            <a:avLst/>
            <a:gdLst>
              <a:gd name="connsiteX0" fmla="*/ 11502 w 310551"/>
              <a:gd name="connsiteY0" fmla="*/ 74762 h 207034"/>
              <a:gd name="connsiteX1" fmla="*/ 132272 w 310551"/>
              <a:gd name="connsiteY1" fmla="*/ 207034 h 207034"/>
              <a:gd name="connsiteX2" fmla="*/ 270295 w 310551"/>
              <a:gd name="connsiteY2" fmla="*/ 149525 h 207034"/>
              <a:gd name="connsiteX3" fmla="*/ 310551 w 310551"/>
              <a:gd name="connsiteY3" fmla="*/ 115019 h 207034"/>
              <a:gd name="connsiteX4" fmla="*/ 264544 w 310551"/>
              <a:gd name="connsiteY4" fmla="*/ 28755 h 207034"/>
              <a:gd name="connsiteX5" fmla="*/ 132272 w 310551"/>
              <a:gd name="connsiteY5" fmla="*/ 0 h 207034"/>
              <a:gd name="connsiteX6" fmla="*/ 0 w 310551"/>
              <a:gd name="connsiteY6" fmla="*/ 5751 h 207034"/>
              <a:gd name="connsiteX7" fmla="*/ 11502 w 310551"/>
              <a:gd name="connsiteY7" fmla="*/ 74762 h 207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0551" h="207034">
                <a:moveTo>
                  <a:pt x="11502" y="74762"/>
                </a:moveTo>
                <a:lnTo>
                  <a:pt x="132272" y="207034"/>
                </a:lnTo>
                <a:lnTo>
                  <a:pt x="270295" y="149525"/>
                </a:lnTo>
                <a:lnTo>
                  <a:pt x="310551" y="115019"/>
                </a:lnTo>
                <a:lnTo>
                  <a:pt x="264544" y="28755"/>
                </a:lnTo>
                <a:lnTo>
                  <a:pt x="132272" y="0"/>
                </a:lnTo>
                <a:lnTo>
                  <a:pt x="0" y="5751"/>
                </a:lnTo>
                <a:lnTo>
                  <a:pt x="11502" y="747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0" name="Freeform 19"/>
          <p:cNvSpPr/>
          <p:nvPr/>
        </p:nvSpPr>
        <p:spPr>
          <a:xfrm rot="601022">
            <a:off x="858016" y="5640161"/>
            <a:ext cx="232913" cy="155276"/>
          </a:xfrm>
          <a:custGeom>
            <a:avLst/>
            <a:gdLst>
              <a:gd name="connsiteX0" fmla="*/ 11502 w 310551"/>
              <a:gd name="connsiteY0" fmla="*/ 74762 h 207034"/>
              <a:gd name="connsiteX1" fmla="*/ 132272 w 310551"/>
              <a:gd name="connsiteY1" fmla="*/ 207034 h 207034"/>
              <a:gd name="connsiteX2" fmla="*/ 270295 w 310551"/>
              <a:gd name="connsiteY2" fmla="*/ 149525 h 207034"/>
              <a:gd name="connsiteX3" fmla="*/ 310551 w 310551"/>
              <a:gd name="connsiteY3" fmla="*/ 115019 h 207034"/>
              <a:gd name="connsiteX4" fmla="*/ 264544 w 310551"/>
              <a:gd name="connsiteY4" fmla="*/ 28755 h 207034"/>
              <a:gd name="connsiteX5" fmla="*/ 132272 w 310551"/>
              <a:gd name="connsiteY5" fmla="*/ 0 h 207034"/>
              <a:gd name="connsiteX6" fmla="*/ 0 w 310551"/>
              <a:gd name="connsiteY6" fmla="*/ 5751 h 207034"/>
              <a:gd name="connsiteX7" fmla="*/ 11502 w 310551"/>
              <a:gd name="connsiteY7" fmla="*/ 74762 h 207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0551" h="207034">
                <a:moveTo>
                  <a:pt x="11502" y="74762"/>
                </a:moveTo>
                <a:lnTo>
                  <a:pt x="132272" y="207034"/>
                </a:lnTo>
                <a:lnTo>
                  <a:pt x="270295" y="149525"/>
                </a:lnTo>
                <a:lnTo>
                  <a:pt x="310551" y="115019"/>
                </a:lnTo>
                <a:lnTo>
                  <a:pt x="264544" y="28755"/>
                </a:lnTo>
                <a:lnTo>
                  <a:pt x="132272" y="0"/>
                </a:lnTo>
                <a:lnTo>
                  <a:pt x="0" y="5751"/>
                </a:lnTo>
                <a:lnTo>
                  <a:pt x="11502" y="747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1" name="Freeform 20"/>
          <p:cNvSpPr/>
          <p:nvPr/>
        </p:nvSpPr>
        <p:spPr>
          <a:xfrm rot="3509230">
            <a:off x="982109" y="5248549"/>
            <a:ext cx="232913" cy="155276"/>
          </a:xfrm>
          <a:custGeom>
            <a:avLst/>
            <a:gdLst>
              <a:gd name="connsiteX0" fmla="*/ 11502 w 310551"/>
              <a:gd name="connsiteY0" fmla="*/ 74762 h 207034"/>
              <a:gd name="connsiteX1" fmla="*/ 132272 w 310551"/>
              <a:gd name="connsiteY1" fmla="*/ 207034 h 207034"/>
              <a:gd name="connsiteX2" fmla="*/ 270295 w 310551"/>
              <a:gd name="connsiteY2" fmla="*/ 149525 h 207034"/>
              <a:gd name="connsiteX3" fmla="*/ 310551 w 310551"/>
              <a:gd name="connsiteY3" fmla="*/ 115019 h 207034"/>
              <a:gd name="connsiteX4" fmla="*/ 264544 w 310551"/>
              <a:gd name="connsiteY4" fmla="*/ 28755 h 207034"/>
              <a:gd name="connsiteX5" fmla="*/ 132272 w 310551"/>
              <a:gd name="connsiteY5" fmla="*/ 0 h 207034"/>
              <a:gd name="connsiteX6" fmla="*/ 0 w 310551"/>
              <a:gd name="connsiteY6" fmla="*/ 5751 h 207034"/>
              <a:gd name="connsiteX7" fmla="*/ 11502 w 310551"/>
              <a:gd name="connsiteY7" fmla="*/ 74762 h 207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0551" h="207034">
                <a:moveTo>
                  <a:pt x="11502" y="74762"/>
                </a:moveTo>
                <a:lnTo>
                  <a:pt x="132272" y="207034"/>
                </a:lnTo>
                <a:lnTo>
                  <a:pt x="270295" y="149525"/>
                </a:lnTo>
                <a:lnTo>
                  <a:pt x="310551" y="115019"/>
                </a:lnTo>
                <a:lnTo>
                  <a:pt x="264544" y="28755"/>
                </a:lnTo>
                <a:lnTo>
                  <a:pt x="132272" y="0"/>
                </a:lnTo>
                <a:lnTo>
                  <a:pt x="0" y="5751"/>
                </a:lnTo>
                <a:lnTo>
                  <a:pt x="11502" y="747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2" name="Freeform 21"/>
          <p:cNvSpPr/>
          <p:nvPr/>
        </p:nvSpPr>
        <p:spPr>
          <a:xfrm>
            <a:off x="707311" y="5815891"/>
            <a:ext cx="232913" cy="155276"/>
          </a:xfrm>
          <a:custGeom>
            <a:avLst/>
            <a:gdLst>
              <a:gd name="connsiteX0" fmla="*/ 11502 w 310551"/>
              <a:gd name="connsiteY0" fmla="*/ 74762 h 207034"/>
              <a:gd name="connsiteX1" fmla="*/ 132272 w 310551"/>
              <a:gd name="connsiteY1" fmla="*/ 207034 h 207034"/>
              <a:gd name="connsiteX2" fmla="*/ 270295 w 310551"/>
              <a:gd name="connsiteY2" fmla="*/ 149525 h 207034"/>
              <a:gd name="connsiteX3" fmla="*/ 310551 w 310551"/>
              <a:gd name="connsiteY3" fmla="*/ 115019 h 207034"/>
              <a:gd name="connsiteX4" fmla="*/ 264544 w 310551"/>
              <a:gd name="connsiteY4" fmla="*/ 28755 h 207034"/>
              <a:gd name="connsiteX5" fmla="*/ 132272 w 310551"/>
              <a:gd name="connsiteY5" fmla="*/ 0 h 207034"/>
              <a:gd name="connsiteX6" fmla="*/ 0 w 310551"/>
              <a:gd name="connsiteY6" fmla="*/ 5751 h 207034"/>
              <a:gd name="connsiteX7" fmla="*/ 11502 w 310551"/>
              <a:gd name="connsiteY7" fmla="*/ 74762 h 207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0551" h="207034">
                <a:moveTo>
                  <a:pt x="11502" y="74762"/>
                </a:moveTo>
                <a:lnTo>
                  <a:pt x="132272" y="207034"/>
                </a:lnTo>
                <a:lnTo>
                  <a:pt x="270295" y="149525"/>
                </a:lnTo>
                <a:lnTo>
                  <a:pt x="310551" y="115019"/>
                </a:lnTo>
                <a:lnTo>
                  <a:pt x="264544" y="28755"/>
                </a:lnTo>
                <a:lnTo>
                  <a:pt x="132272" y="0"/>
                </a:lnTo>
                <a:lnTo>
                  <a:pt x="0" y="5751"/>
                </a:lnTo>
                <a:lnTo>
                  <a:pt x="11502" y="747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3" name="Freeform 22"/>
          <p:cNvSpPr/>
          <p:nvPr/>
        </p:nvSpPr>
        <p:spPr>
          <a:xfrm rot="1264992">
            <a:off x="1057431" y="5514880"/>
            <a:ext cx="232913" cy="155276"/>
          </a:xfrm>
          <a:custGeom>
            <a:avLst/>
            <a:gdLst>
              <a:gd name="connsiteX0" fmla="*/ 11502 w 310551"/>
              <a:gd name="connsiteY0" fmla="*/ 74762 h 207034"/>
              <a:gd name="connsiteX1" fmla="*/ 132272 w 310551"/>
              <a:gd name="connsiteY1" fmla="*/ 207034 h 207034"/>
              <a:gd name="connsiteX2" fmla="*/ 270295 w 310551"/>
              <a:gd name="connsiteY2" fmla="*/ 149525 h 207034"/>
              <a:gd name="connsiteX3" fmla="*/ 310551 w 310551"/>
              <a:gd name="connsiteY3" fmla="*/ 115019 h 207034"/>
              <a:gd name="connsiteX4" fmla="*/ 264544 w 310551"/>
              <a:gd name="connsiteY4" fmla="*/ 28755 h 207034"/>
              <a:gd name="connsiteX5" fmla="*/ 132272 w 310551"/>
              <a:gd name="connsiteY5" fmla="*/ 0 h 207034"/>
              <a:gd name="connsiteX6" fmla="*/ 0 w 310551"/>
              <a:gd name="connsiteY6" fmla="*/ 5751 h 207034"/>
              <a:gd name="connsiteX7" fmla="*/ 11502 w 310551"/>
              <a:gd name="connsiteY7" fmla="*/ 74762 h 207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0551" h="207034">
                <a:moveTo>
                  <a:pt x="11502" y="74762"/>
                </a:moveTo>
                <a:lnTo>
                  <a:pt x="132272" y="207034"/>
                </a:lnTo>
                <a:lnTo>
                  <a:pt x="270295" y="149525"/>
                </a:lnTo>
                <a:lnTo>
                  <a:pt x="310551" y="115019"/>
                </a:lnTo>
                <a:lnTo>
                  <a:pt x="264544" y="28755"/>
                </a:lnTo>
                <a:lnTo>
                  <a:pt x="132272" y="0"/>
                </a:lnTo>
                <a:lnTo>
                  <a:pt x="0" y="5751"/>
                </a:lnTo>
                <a:lnTo>
                  <a:pt x="11502" y="747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4" name="Freeform 23"/>
          <p:cNvSpPr/>
          <p:nvPr/>
        </p:nvSpPr>
        <p:spPr>
          <a:xfrm rot="18174280">
            <a:off x="1216204" y="5871706"/>
            <a:ext cx="232913" cy="155276"/>
          </a:xfrm>
          <a:custGeom>
            <a:avLst/>
            <a:gdLst>
              <a:gd name="connsiteX0" fmla="*/ 11502 w 310551"/>
              <a:gd name="connsiteY0" fmla="*/ 74762 h 207034"/>
              <a:gd name="connsiteX1" fmla="*/ 132272 w 310551"/>
              <a:gd name="connsiteY1" fmla="*/ 207034 h 207034"/>
              <a:gd name="connsiteX2" fmla="*/ 270295 w 310551"/>
              <a:gd name="connsiteY2" fmla="*/ 149525 h 207034"/>
              <a:gd name="connsiteX3" fmla="*/ 310551 w 310551"/>
              <a:gd name="connsiteY3" fmla="*/ 115019 h 207034"/>
              <a:gd name="connsiteX4" fmla="*/ 264544 w 310551"/>
              <a:gd name="connsiteY4" fmla="*/ 28755 h 207034"/>
              <a:gd name="connsiteX5" fmla="*/ 132272 w 310551"/>
              <a:gd name="connsiteY5" fmla="*/ 0 h 207034"/>
              <a:gd name="connsiteX6" fmla="*/ 0 w 310551"/>
              <a:gd name="connsiteY6" fmla="*/ 5751 h 207034"/>
              <a:gd name="connsiteX7" fmla="*/ 11502 w 310551"/>
              <a:gd name="connsiteY7" fmla="*/ 74762 h 207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0551" h="207034">
                <a:moveTo>
                  <a:pt x="11502" y="74762"/>
                </a:moveTo>
                <a:lnTo>
                  <a:pt x="132272" y="207034"/>
                </a:lnTo>
                <a:lnTo>
                  <a:pt x="270295" y="149525"/>
                </a:lnTo>
                <a:lnTo>
                  <a:pt x="310551" y="115019"/>
                </a:lnTo>
                <a:lnTo>
                  <a:pt x="264544" y="28755"/>
                </a:lnTo>
                <a:lnTo>
                  <a:pt x="132272" y="0"/>
                </a:lnTo>
                <a:lnTo>
                  <a:pt x="0" y="5751"/>
                </a:lnTo>
                <a:lnTo>
                  <a:pt x="11502" y="747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5" name="Freeform 24"/>
          <p:cNvSpPr/>
          <p:nvPr/>
        </p:nvSpPr>
        <p:spPr>
          <a:xfrm rot="7174649">
            <a:off x="1336978" y="5255939"/>
            <a:ext cx="232913" cy="155276"/>
          </a:xfrm>
          <a:custGeom>
            <a:avLst/>
            <a:gdLst>
              <a:gd name="connsiteX0" fmla="*/ 11502 w 310551"/>
              <a:gd name="connsiteY0" fmla="*/ 74762 h 207034"/>
              <a:gd name="connsiteX1" fmla="*/ 132272 w 310551"/>
              <a:gd name="connsiteY1" fmla="*/ 207034 h 207034"/>
              <a:gd name="connsiteX2" fmla="*/ 270295 w 310551"/>
              <a:gd name="connsiteY2" fmla="*/ 149525 h 207034"/>
              <a:gd name="connsiteX3" fmla="*/ 310551 w 310551"/>
              <a:gd name="connsiteY3" fmla="*/ 115019 h 207034"/>
              <a:gd name="connsiteX4" fmla="*/ 264544 w 310551"/>
              <a:gd name="connsiteY4" fmla="*/ 28755 h 207034"/>
              <a:gd name="connsiteX5" fmla="*/ 132272 w 310551"/>
              <a:gd name="connsiteY5" fmla="*/ 0 h 207034"/>
              <a:gd name="connsiteX6" fmla="*/ 0 w 310551"/>
              <a:gd name="connsiteY6" fmla="*/ 5751 h 207034"/>
              <a:gd name="connsiteX7" fmla="*/ 11502 w 310551"/>
              <a:gd name="connsiteY7" fmla="*/ 74762 h 207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0551" h="207034">
                <a:moveTo>
                  <a:pt x="11502" y="74762"/>
                </a:moveTo>
                <a:lnTo>
                  <a:pt x="132272" y="207034"/>
                </a:lnTo>
                <a:lnTo>
                  <a:pt x="270295" y="149525"/>
                </a:lnTo>
                <a:lnTo>
                  <a:pt x="310551" y="115019"/>
                </a:lnTo>
                <a:lnTo>
                  <a:pt x="264544" y="28755"/>
                </a:lnTo>
                <a:lnTo>
                  <a:pt x="132272" y="0"/>
                </a:lnTo>
                <a:lnTo>
                  <a:pt x="0" y="5751"/>
                </a:lnTo>
                <a:lnTo>
                  <a:pt x="11502" y="747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6" name="Freeform 25"/>
          <p:cNvSpPr/>
          <p:nvPr/>
        </p:nvSpPr>
        <p:spPr>
          <a:xfrm rot="19379223">
            <a:off x="1423730" y="5577601"/>
            <a:ext cx="232913" cy="155276"/>
          </a:xfrm>
          <a:custGeom>
            <a:avLst/>
            <a:gdLst>
              <a:gd name="connsiteX0" fmla="*/ 11502 w 310551"/>
              <a:gd name="connsiteY0" fmla="*/ 74762 h 207034"/>
              <a:gd name="connsiteX1" fmla="*/ 132272 w 310551"/>
              <a:gd name="connsiteY1" fmla="*/ 207034 h 207034"/>
              <a:gd name="connsiteX2" fmla="*/ 270295 w 310551"/>
              <a:gd name="connsiteY2" fmla="*/ 149525 h 207034"/>
              <a:gd name="connsiteX3" fmla="*/ 310551 w 310551"/>
              <a:gd name="connsiteY3" fmla="*/ 115019 h 207034"/>
              <a:gd name="connsiteX4" fmla="*/ 264544 w 310551"/>
              <a:gd name="connsiteY4" fmla="*/ 28755 h 207034"/>
              <a:gd name="connsiteX5" fmla="*/ 132272 w 310551"/>
              <a:gd name="connsiteY5" fmla="*/ 0 h 207034"/>
              <a:gd name="connsiteX6" fmla="*/ 0 w 310551"/>
              <a:gd name="connsiteY6" fmla="*/ 5751 h 207034"/>
              <a:gd name="connsiteX7" fmla="*/ 11502 w 310551"/>
              <a:gd name="connsiteY7" fmla="*/ 74762 h 207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0551" h="207034">
                <a:moveTo>
                  <a:pt x="11502" y="74762"/>
                </a:moveTo>
                <a:lnTo>
                  <a:pt x="132272" y="207034"/>
                </a:lnTo>
                <a:lnTo>
                  <a:pt x="270295" y="149525"/>
                </a:lnTo>
                <a:lnTo>
                  <a:pt x="310551" y="115019"/>
                </a:lnTo>
                <a:lnTo>
                  <a:pt x="264544" y="28755"/>
                </a:lnTo>
                <a:lnTo>
                  <a:pt x="132272" y="0"/>
                </a:lnTo>
                <a:lnTo>
                  <a:pt x="0" y="5751"/>
                </a:lnTo>
                <a:lnTo>
                  <a:pt x="11502" y="747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7" name="Freeform 26"/>
          <p:cNvSpPr/>
          <p:nvPr/>
        </p:nvSpPr>
        <p:spPr>
          <a:xfrm rot="601022">
            <a:off x="1615308" y="5810905"/>
            <a:ext cx="232913" cy="155276"/>
          </a:xfrm>
          <a:custGeom>
            <a:avLst/>
            <a:gdLst>
              <a:gd name="connsiteX0" fmla="*/ 11502 w 310551"/>
              <a:gd name="connsiteY0" fmla="*/ 74762 h 207034"/>
              <a:gd name="connsiteX1" fmla="*/ 132272 w 310551"/>
              <a:gd name="connsiteY1" fmla="*/ 207034 h 207034"/>
              <a:gd name="connsiteX2" fmla="*/ 270295 w 310551"/>
              <a:gd name="connsiteY2" fmla="*/ 149525 h 207034"/>
              <a:gd name="connsiteX3" fmla="*/ 310551 w 310551"/>
              <a:gd name="connsiteY3" fmla="*/ 115019 h 207034"/>
              <a:gd name="connsiteX4" fmla="*/ 264544 w 310551"/>
              <a:gd name="connsiteY4" fmla="*/ 28755 h 207034"/>
              <a:gd name="connsiteX5" fmla="*/ 132272 w 310551"/>
              <a:gd name="connsiteY5" fmla="*/ 0 h 207034"/>
              <a:gd name="connsiteX6" fmla="*/ 0 w 310551"/>
              <a:gd name="connsiteY6" fmla="*/ 5751 h 207034"/>
              <a:gd name="connsiteX7" fmla="*/ 11502 w 310551"/>
              <a:gd name="connsiteY7" fmla="*/ 74762 h 207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0551" h="207034">
                <a:moveTo>
                  <a:pt x="11502" y="74762"/>
                </a:moveTo>
                <a:lnTo>
                  <a:pt x="132272" y="207034"/>
                </a:lnTo>
                <a:lnTo>
                  <a:pt x="270295" y="149525"/>
                </a:lnTo>
                <a:lnTo>
                  <a:pt x="310551" y="115019"/>
                </a:lnTo>
                <a:lnTo>
                  <a:pt x="264544" y="28755"/>
                </a:lnTo>
                <a:lnTo>
                  <a:pt x="132272" y="0"/>
                </a:lnTo>
                <a:lnTo>
                  <a:pt x="0" y="5751"/>
                </a:lnTo>
                <a:lnTo>
                  <a:pt x="11502" y="747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8" name="Freeform 27"/>
          <p:cNvSpPr/>
          <p:nvPr/>
        </p:nvSpPr>
        <p:spPr>
          <a:xfrm rot="3509230">
            <a:off x="1625619" y="5360161"/>
            <a:ext cx="232913" cy="155276"/>
          </a:xfrm>
          <a:custGeom>
            <a:avLst/>
            <a:gdLst>
              <a:gd name="connsiteX0" fmla="*/ 11502 w 310551"/>
              <a:gd name="connsiteY0" fmla="*/ 74762 h 207034"/>
              <a:gd name="connsiteX1" fmla="*/ 132272 w 310551"/>
              <a:gd name="connsiteY1" fmla="*/ 207034 h 207034"/>
              <a:gd name="connsiteX2" fmla="*/ 270295 w 310551"/>
              <a:gd name="connsiteY2" fmla="*/ 149525 h 207034"/>
              <a:gd name="connsiteX3" fmla="*/ 310551 w 310551"/>
              <a:gd name="connsiteY3" fmla="*/ 115019 h 207034"/>
              <a:gd name="connsiteX4" fmla="*/ 264544 w 310551"/>
              <a:gd name="connsiteY4" fmla="*/ 28755 h 207034"/>
              <a:gd name="connsiteX5" fmla="*/ 132272 w 310551"/>
              <a:gd name="connsiteY5" fmla="*/ 0 h 207034"/>
              <a:gd name="connsiteX6" fmla="*/ 0 w 310551"/>
              <a:gd name="connsiteY6" fmla="*/ 5751 h 207034"/>
              <a:gd name="connsiteX7" fmla="*/ 11502 w 310551"/>
              <a:gd name="connsiteY7" fmla="*/ 74762 h 207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0551" h="207034">
                <a:moveTo>
                  <a:pt x="11502" y="74762"/>
                </a:moveTo>
                <a:lnTo>
                  <a:pt x="132272" y="207034"/>
                </a:lnTo>
                <a:lnTo>
                  <a:pt x="270295" y="149525"/>
                </a:lnTo>
                <a:lnTo>
                  <a:pt x="310551" y="115019"/>
                </a:lnTo>
                <a:lnTo>
                  <a:pt x="264544" y="28755"/>
                </a:lnTo>
                <a:lnTo>
                  <a:pt x="132272" y="0"/>
                </a:lnTo>
                <a:lnTo>
                  <a:pt x="0" y="5751"/>
                </a:lnTo>
                <a:lnTo>
                  <a:pt x="11502" y="747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9" name="Freeform 28"/>
          <p:cNvSpPr/>
          <p:nvPr/>
        </p:nvSpPr>
        <p:spPr>
          <a:xfrm rot="1310680">
            <a:off x="2234048" y="5762969"/>
            <a:ext cx="232913" cy="155276"/>
          </a:xfrm>
          <a:custGeom>
            <a:avLst/>
            <a:gdLst>
              <a:gd name="connsiteX0" fmla="*/ 11502 w 310551"/>
              <a:gd name="connsiteY0" fmla="*/ 74762 h 207034"/>
              <a:gd name="connsiteX1" fmla="*/ 132272 w 310551"/>
              <a:gd name="connsiteY1" fmla="*/ 207034 h 207034"/>
              <a:gd name="connsiteX2" fmla="*/ 270295 w 310551"/>
              <a:gd name="connsiteY2" fmla="*/ 149525 h 207034"/>
              <a:gd name="connsiteX3" fmla="*/ 310551 w 310551"/>
              <a:gd name="connsiteY3" fmla="*/ 115019 h 207034"/>
              <a:gd name="connsiteX4" fmla="*/ 264544 w 310551"/>
              <a:gd name="connsiteY4" fmla="*/ 28755 h 207034"/>
              <a:gd name="connsiteX5" fmla="*/ 132272 w 310551"/>
              <a:gd name="connsiteY5" fmla="*/ 0 h 207034"/>
              <a:gd name="connsiteX6" fmla="*/ 0 w 310551"/>
              <a:gd name="connsiteY6" fmla="*/ 5751 h 207034"/>
              <a:gd name="connsiteX7" fmla="*/ 11502 w 310551"/>
              <a:gd name="connsiteY7" fmla="*/ 74762 h 207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0551" h="207034">
                <a:moveTo>
                  <a:pt x="11502" y="74762"/>
                </a:moveTo>
                <a:lnTo>
                  <a:pt x="132272" y="207034"/>
                </a:lnTo>
                <a:lnTo>
                  <a:pt x="270295" y="149525"/>
                </a:lnTo>
                <a:lnTo>
                  <a:pt x="310551" y="115019"/>
                </a:lnTo>
                <a:lnTo>
                  <a:pt x="264544" y="28755"/>
                </a:lnTo>
                <a:lnTo>
                  <a:pt x="132272" y="0"/>
                </a:lnTo>
                <a:lnTo>
                  <a:pt x="0" y="5751"/>
                </a:lnTo>
                <a:lnTo>
                  <a:pt x="11502" y="747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0" name="Freeform 29"/>
          <p:cNvSpPr/>
          <p:nvPr/>
        </p:nvSpPr>
        <p:spPr>
          <a:xfrm rot="7174649">
            <a:off x="2281954" y="5223607"/>
            <a:ext cx="232913" cy="155276"/>
          </a:xfrm>
          <a:custGeom>
            <a:avLst/>
            <a:gdLst>
              <a:gd name="connsiteX0" fmla="*/ 11502 w 310551"/>
              <a:gd name="connsiteY0" fmla="*/ 74762 h 207034"/>
              <a:gd name="connsiteX1" fmla="*/ 132272 w 310551"/>
              <a:gd name="connsiteY1" fmla="*/ 207034 h 207034"/>
              <a:gd name="connsiteX2" fmla="*/ 270295 w 310551"/>
              <a:gd name="connsiteY2" fmla="*/ 149525 h 207034"/>
              <a:gd name="connsiteX3" fmla="*/ 310551 w 310551"/>
              <a:gd name="connsiteY3" fmla="*/ 115019 h 207034"/>
              <a:gd name="connsiteX4" fmla="*/ 264544 w 310551"/>
              <a:gd name="connsiteY4" fmla="*/ 28755 h 207034"/>
              <a:gd name="connsiteX5" fmla="*/ 132272 w 310551"/>
              <a:gd name="connsiteY5" fmla="*/ 0 h 207034"/>
              <a:gd name="connsiteX6" fmla="*/ 0 w 310551"/>
              <a:gd name="connsiteY6" fmla="*/ 5751 h 207034"/>
              <a:gd name="connsiteX7" fmla="*/ 11502 w 310551"/>
              <a:gd name="connsiteY7" fmla="*/ 74762 h 207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0551" h="207034">
                <a:moveTo>
                  <a:pt x="11502" y="74762"/>
                </a:moveTo>
                <a:lnTo>
                  <a:pt x="132272" y="207034"/>
                </a:lnTo>
                <a:lnTo>
                  <a:pt x="270295" y="149525"/>
                </a:lnTo>
                <a:lnTo>
                  <a:pt x="310551" y="115019"/>
                </a:lnTo>
                <a:lnTo>
                  <a:pt x="264544" y="28755"/>
                </a:lnTo>
                <a:lnTo>
                  <a:pt x="132272" y="0"/>
                </a:lnTo>
                <a:lnTo>
                  <a:pt x="0" y="5751"/>
                </a:lnTo>
                <a:lnTo>
                  <a:pt x="11502" y="747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1" name="Freeform 30"/>
          <p:cNvSpPr/>
          <p:nvPr/>
        </p:nvSpPr>
        <p:spPr>
          <a:xfrm rot="19379223">
            <a:off x="2408118" y="5508808"/>
            <a:ext cx="232913" cy="155276"/>
          </a:xfrm>
          <a:custGeom>
            <a:avLst/>
            <a:gdLst>
              <a:gd name="connsiteX0" fmla="*/ 11502 w 310551"/>
              <a:gd name="connsiteY0" fmla="*/ 74762 h 207034"/>
              <a:gd name="connsiteX1" fmla="*/ 132272 w 310551"/>
              <a:gd name="connsiteY1" fmla="*/ 207034 h 207034"/>
              <a:gd name="connsiteX2" fmla="*/ 270295 w 310551"/>
              <a:gd name="connsiteY2" fmla="*/ 149525 h 207034"/>
              <a:gd name="connsiteX3" fmla="*/ 310551 w 310551"/>
              <a:gd name="connsiteY3" fmla="*/ 115019 h 207034"/>
              <a:gd name="connsiteX4" fmla="*/ 264544 w 310551"/>
              <a:gd name="connsiteY4" fmla="*/ 28755 h 207034"/>
              <a:gd name="connsiteX5" fmla="*/ 132272 w 310551"/>
              <a:gd name="connsiteY5" fmla="*/ 0 h 207034"/>
              <a:gd name="connsiteX6" fmla="*/ 0 w 310551"/>
              <a:gd name="connsiteY6" fmla="*/ 5751 h 207034"/>
              <a:gd name="connsiteX7" fmla="*/ 11502 w 310551"/>
              <a:gd name="connsiteY7" fmla="*/ 74762 h 207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0551" h="207034">
                <a:moveTo>
                  <a:pt x="11502" y="74762"/>
                </a:moveTo>
                <a:lnTo>
                  <a:pt x="132272" y="207034"/>
                </a:lnTo>
                <a:lnTo>
                  <a:pt x="270295" y="149525"/>
                </a:lnTo>
                <a:lnTo>
                  <a:pt x="310551" y="115019"/>
                </a:lnTo>
                <a:lnTo>
                  <a:pt x="264544" y="28755"/>
                </a:lnTo>
                <a:lnTo>
                  <a:pt x="132272" y="0"/>
                </a:lnTo>
                <a:lnTo>
                  <a:pt x="0" y="5751"/>
                </a:lnTo>
                <a:lnTo>
                  <a:pt x="11502" y="747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3" name="Freeform 32"/>
          <p:cNvSpPr/>
          <p:nvPr/>
        </p:nvSpPr>
        <p:spPr>
          <a:xfrm rot="601022">
            <a:off x="2765103" y="5769796"/>
            <a:ext cx="232913" cy="155276"/>
          </a:xfrm>
          <a:custGeom>
            <a:avLst/>
            <a:gdLst>
              <a:gd name="connsiteX0" fmla="*/ 11502 w 310551"/>
              <a:gd name="connsiteY0" fmla="*/ 74762 h 207034"/>
              <a:gd name="connsiteX1" fmla="*/ 132272 w 310551"/>
              <a:gd name="connsiteY1" fmla="*/ 207034 h 207034"/>
              <a:gd name="connsiteX2" fmla="*/ 270295 w 310551"/>
              <a:gd name="connsiteY2" fmla="*/ 149525 h 207034"/>
              <a:gd name="connsiteX3" fmla="*/ 310551 w 310551"/>
              <a:gd name="connsiteY3" fmla="*/ 115019 h 207034"/>
              <a:gd name="connsiteX4" fmla="*/ 264544 w 310551"/>
              <a:gd name="connsiteY4" fmla="*/ 28755 h 207034"/>
              <a:gd name="connsiteX5" fmla="*/ 132272 w 310551"/>
              <a:gd name="connsiteY5" fmla="*/ 0 h 207034"/>
              <a:gd name="connsiteX6" fmla="*/ 0 w 310551"/>
              <a:gd name="connsiteY6" fmla="*/ 5751 h 207034"/>
              <a:gd name="connsiteX7" fmla="*/ 11502 w 310551"/>
              <a:gd name="connsiteY7" fmla="*/ 74762 h 207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0551" h="207034">
                <a:moveTo>
                  <a:pt x="11502" y="74762"/>
                </a:moveTo>
                <a:lnTo>
                  <a:pt x="132272" y="207034"/>
                </a:lnTo>
                <a:lnTo>
                  <a:pt x="270295" y="149525"/>
                </a:lnTo>
                <a:lnTo>
                  <a:pt x="310551" y="115019"/>
                </a:lnTo>
                <a:lnTo>
                  <a:pt x="264544" y="28755"/>
                </a:lnTo>
                <a:lnTo>
                  <a:pt x="132272" y="0"/>
                </a:lnTo>
                <a:lnTo>
                  <a:pt x="0" y="5751"/>
                </a:lnTo>
                <a:lnTo>
                  <a:pt x="11502" y="747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4" name="Freeform 33"/>
          <p:cNvSpPr/>
          <p:nvPr/>
        </p:nvSpPr>
        <p:spPr>
          <a:xfrm rot="6058679">
            <a:off x="2816238" y="5229661"/>
            <a:ext cx="232913" cy="155276"/>
          </a:xfrm>
          <a:custGeom>
            <a:avLst/>
            <a:gdLst>
              <a:gd name="connsiteX0" fmla="*/ 11502 w 310551"/>
              <a:gd name="connsiteY0" fmla="*/ 74762 h 207034"/>
              <a:gd name="connsiteX1" fmla="*/ 132272 w 310551"/>
              <a:gd name="connsiteY1" fmla="*/ 207034 h 207034"/>
              <a:gd name="connsiteX2" fmla="*/ 270295 w 310551"/>
              <a:gd name="connsiteY2" fmla="*/ 149525 h 207034"/>
              <a:gd name="connsiteX3" fmla="*/ 310551 w 310551"/>
              <a:gd name="connsiteY3" fmla="*/ 115019 h 207034"/>
              <a:gd name="connsiteX4" fmla="*/ 264544 w 310551"/>
              <a:gd name="connsiteY4" fmla="*/ 28755 h 207034"/>
              <a:gd name="connsiteX5" fmla="*/ 132272 w 310551"/>
              <a:gd name="connsiteY5" fmla="*/ 0 h 207034"/>
              <a:gd name="connsiteX6" fmla="*/ 0 w 310551"/>
              <a:gd name="connsiteY6" fmla="*/ 5751 h 207034"/>
              <a:gd name="connsiteX7" fmla="*/ 11502 w 310551"/>
              <a:gd name="connsiteY7" fmla="*/ 74762 h 207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0551" h="207034">
                <a:moveTo>
                  <a:pt x="11502" y="74762"/>
                </a:moveTo>
                <a:lnTo>
                  <a:pt x="132272" y="207034"/>
                </a:lnTo>
                <a:lnTo>
                  <a:pt x="270295" y="149525"/>
                </a:lnTo>
                <a:lnTo>
                  <a:pt x="310551" y="115019"/>
                </a:lnTo>
                <a:lnTo>
                  <a:pt x="264544" y="28755"/>
                </a:lnTo>
                <a:lnTo>
                  <a:pt x="132272" y="0"/>
                </a:lnTo>
                <a:lnTo>
                  <a:pt x="0" y="5751"/>
                </a:lnTo>
                <a:lnTo>
                  <a:pt x="11502" y="747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6" name="Freeform 35"/>
          <p:cNvSpPr/>
          <p:nvPr/>
        </p:nvSpPr>
        <p:spPr>
          <a:xfrm rot="2204721">
            <a:off x="3052334" y="5488569"/>
            <a:ext cx="232913" cy="147706"/>
          </a:xfrm>
          <a:custGeom>
            <a:avLst/>
            <a:gdLst>
              <a:gd name="connsiteX0" fmla="*/ 11502 w 310551"/>
              <a:gd name="connsiteY0" fmla="*/ 74762 h 207034"/>
              <a:gd name="connsiteX1" fmla="*/ 132272 w 310551"/>
              <a:gd name="connsiteY1" fmla="*/ 207034 h 207034"/>
              <a:gd name="connsiteX2" fmla="*/ 270295 w 310551"/>
              <a:gd name="connsiteY2" fmla="*/ 149525 h 207034"/>
              <a:gd name="connsiteX3" fmla="*/ 310551 w 310551"/>
              <a:gd name="connsiteY3" fmla="*/ 115019 h 207034"/>
              <a:gd name="connsiteX4" fmla="*/ 264544 w 310551"/>
              <a:gd name="connsiteY4" fmla="*/ 28755 h 207034"/>
              <a:gd name="connsiteX5" fmla="*/ 132272 w 310551"/>
              <a:gd name="connsiteY5" fmla="*/ 0 h 207034"/>
              <a:gd name="connsiteX6" fmla="*/ 0 w 310551"/>
              <a:gd name="connsiteY6" fmla="*/ 5751 h 207034"/>
              <a:gd name="connsiteX7" fmla="*/ 11502 w 310551"/>
              <a:gd name="connsiteY7" fmla="*/ 74762 h 207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0551" h="207034">
                <a:moveTo>
                  <a:pt x="11502" y="74762"/>
                </a:moveTo>
                <a:lnTo>
                  <a:pt x="132272" y="207034"/>
                </a:lnTo>
                <a:lnTo>
                  <a:pt x="270295" y="149525"/>
                </a:lnTo>
                <a:lnTo>
                  <a:pt x="310551" y="115019"/>
                </a:lnTo>
                <a:lnTo>
                  <a:pt x="264544" y="28755"/>
                </a:lnTo>
                <a:lnTo>
                  <a:pt x="132272" y="0"/>
                </a:lnTo>
                <a:lnTo>
                  <a:pt x="0" y="5751"/>
                </a:lnTo>
                <a:lnTo>
                  <a:pt x="11502" y="747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7" name="Freeform 36"/>
          <p:cNvSpPr/>
          <p:nvPr/>
        </p:nvSpPr>
        <p:spPr>
          <a:xfrm rot="18174280">
            <a:off x="3102685" y="5775023"/>
            <a:ext cx="232913" cy="155276"/>
          </a:xfrm>
          <a:custGeom>
            <a:avLst/>
            <a:gdLst>
              <a:gd name="connsiteX0" fmla="*/ 11502 w 310551"/>
              <a:gd name="connsiteY0" fmla="*/ 74762 h 207034"/>
              <a:gd name="connsiteX1" fmla="*/ 132272 w 310551"/>
              <a:gd name="connsiteY1" fmla="*/ 207034 h 207034"/>
              <a:gd name="connsiteX2" fmla="*/ 270295 w 310551"/>
              <a:gd name="connsiteY2" fmla="*/ 149525 h 207034"/>
              <a:gd name="connsiteX3" fmla="*/ 310551 w 310551"/>
              <a:gd name="connsiteY3" fmla="*/ 115019 h 207034"/>
              <a:gd name="connsiteX4" fmla="*/ 264544 w 310551"/>
              <a:gd name="connsiteY4" fmla="*/ 28755 h 207034"/>
              <a:gd name="connsiteX5" fmla="*/ 132272 w 310551"/>
              <a:gd name="connsiteY5" fmla="*/ 0 h 207034"/>
              <a:gd name="connsiteX6" fmla="*/ 0 w 310551"/>
              <a:gd name="connsiteY6" fmla="*/ 5751 h 207034"/>
              <a:gd name="connsiteX7" fmla="*/ 11502 w 310551"/>
              <a:gd name="connsiteY7" fmla="*/ 74762 h 207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0551" h="207034">
                <a:moveTo>
                  <a:pt x="11502" y="74762"/>
                </a:moveTo>
                <a:lnTo>
                  <a:pt x="132272" y="207034"/>
                </a:lnTo>
                <a:lnTo>
                  <a:pt x="270295" y="149525"/>
                </a:lnTo>
                <a:lnTo>
                  <a:pt x="310551" y="115019"/>
                </a:lnTo>
                <a:lnTo>
                  <a:pt x="264544" y="28755"/>
                </a:lnTo>
                <a:lnTo>
                  <a:pt x="132272" y="0"/>
                </a:lnTo>
                <a:lnTo>
                  <a:pt x="0" y="5751"/>
                </a:lnTo>
                <a:lnTo>
                  <a:pt x="11502" y="747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1" name="Freeform 40"/>
          <p:cNvSpPr/>
          <p:nvPr/>
        </p:nvSpPr>
        <p:spPr>
          <a:xfrm rot="3509230">
            <a:off x="3514003" y="5543623"/>
            <a:ext cx="232913" cy="155276"/>
          </a:xfrm>
          <a:custGeom>
            <a:avLst/>
            <a:gdLst>
              <a:gd name="connsiteX0" fmla="*/ 11502 w 310551"/>
              <a:gd name="connsiteY0" fmla="*/ 74762 h 207034"/>
              <a:gd name="connsiteX1" fmla="*/ 132272 w 310551"/>
              <a:gd name="connsiteY1" fmla="*/ 207034 h 207034"/>
              <a:gd name="connsiteX2" fmla="*/ 270295 w 310551"/>
              <a:gd name="connsiteY2" fmla="*/ 149525 h 207034"/>
              <a:gd name="connsiteX3" fmla="*/ 310551 w 310551"/>
              <a:gd name="connsiteY3" fmla="*/ 115019 h 207034"/>
              <a:gd name="connsiteX4" fmla="*/ 264544 w 310551"/>
              <a:gd name="connsiteY4" fmla="*/ 28755 h 207034"/>
              <a:gd name="connsiteX5" fmla="*/ 132272 w 310551"/>
              <a:gd name="connsiteY5" fmla="*/ 0 h 207034"/>
              <a:gd name="connsiteX6" fmla="*/ 0 w 310551"/>
              <a:gd name="connsiteY6" fmla="*/ 5751 h 207034"/>
              <a:gd name="connsiteX7" fmla="*/ 11502 w 310551"/>
              <a:gd name="connsiteY7" fmla="*/ 74762 h 207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0551" h="207034">
                <a:moveTo>
                  <a:pt x="11502" y="74762"/>
                </a:moveTo>
                <a:lnTo>
                  <a:pt x="132272" y="207034"/>
                </a:lnTo>
                <a:lnTo>
                  <a:pt x="270295" y="149525"/>
                </a:lnTo>
                <a:lnTo>
                  <a:pt x="310551" y="115019"/>
                </a:lnTo>
                <a:lnTo>
                  <a:pt x="264544" y="28755"/>
                </a:lnTo>
                <a:lnTo>
                  <a:pt x="132272" y="0"/>
                </a:lnTo>
                <a:lnTo>
                  <a:pt x="0" y="5751"/>
                </a:lnTo>
                <a:lnTo>
                  <a:pt x="11502" y="747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2" name="Down Arrow 41"/>
          <p:cNvSpPr/>
          <p:nvPr/>
        </p:nvSpPr>
        <p:spPr>
          <a:xfrm rot="20395863">
            <a:off x="713256" y="4755058"/>
            <a:ext cx="67881" cy="540000"/>
          </a:xfrm>
          <a:prstGeom prst="downArrow">
            <a:avLst/>
          </a:prstGeom>
          <a:solidFill>
            <a:srgbClr val="FFC000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3" name="Down Arrow 42"/>
          <p:cNvSpPr/>
          <p:nvPr/>
        </p:nvSpPr>
        <p:spPr>
          <a:xfrm rot="12300000">
            <a:off x="971249" y="4791389"/>
            <a:ext cx="67881" cy="540000"/>
          </a:xfrm>
          <a:prstGeom prst="downArrow">
            <a:avLst/>
          </a:prstGeom>
          <a:solidFill>
            <a:srgbClr val="F28849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4" name="Down Arrow 43"/>
          <p:cNvSpPr/>
          <p:nvPr/>
        </p:nvSpPr>
        <p:spPr>
          <a:xfrm rot="20395863">
            <a:off x="1384316" y="4720412"/>
            <a:ext cx="67881" cy="540000"/>
          </a:xfrm>
          <a:prstGeom prst="downArrow">
            <a:avLst/>
          </a:prstGeom>
          <a:solidFill>
            <a:srgbClr val="FFC000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5" name="Down Arrow 44"/>
          <p:cNvSpPr/>
          <p:nvPr/>
        </p:nvSpPr>
        <p:spPr>
          <a:xfrm rot="12300000">
            <a:off x="1637908" y="4705072"/>
            <a:ext cx="67881" cy="540000"/>
          </a:xfrm>
          <a:prstGeom prst="downArrow">
            <a:avLst/>
          </a:prstGeom>
          <a:solidFill>
            <a:srgbClr val="F28849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6" name="Down Arrow 45"/>
          <p:cNvSpPr/>
          <p:nvPr/>
        </p:nvSpPr>
        <p:spPr>
          <a:xfrm rot="20395863">
            <a:off x="2598995" y="4726448"/>
            <a:ext cx="67881" cy="540000"/>
          </a:xfrm>
          <a:prstGeom prst="downArrow">
            <a:avLst/>
          </a:prstGeom>
          <a:solidFill>
            <a:srgbClr val="FFC000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7" name="Down Arrow 46"/>
          <p:cNvSpPr/>
          <p:nvPr/>
        </p:nvSpPr>
        <p:spPr>
          <a:xfrm rot="21120000" flipH="1">
            <a:off x="2696586" y="5270667"/>
            <a:ext cx="81028" cy="216000"/>
          </a:xfrm>
          <a:prstGeom prst="downArrow">
            <a:avLst/>
          </a:prstGeom>
          <a:solidFill>
            <a:srgbClr val="FFC000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8" name="Down Arrow 47"/>
          <p:cNvSpPr/>
          <p:nvPr/>
        </p:nvSpPr>
        <p:spPr>
          <a:xfrm rot="20395863">
            <a:off x="2767158" y="5497321"/>
            <a:ext cx="76955" cy="261074"/>
          </a:xfrm>
          <a:prstGeom prst="downArrow">
            <a:avLst/>
          </a:prstGeom>
          <a:solidFill>
            <a:srgbClr val="FFC000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1" name="Down Arrow 50"/>
          <p:cNvSpPr/>
          <p:nvPr/>
        </p:nvSpPr>
        <p:spPr>
          <a:xfrm rot="13020000">
            <a:off x="2947581" y="5498391"/>
            <a:ext cx="71593" cy="270000"/>
          </a:xfrm>
          <a:prstGeom prst="downArrow">
            <a:avLst/>
          </a:prstGeom>
          <a:solidFill>
            <a:srgbClr val="F28849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2" name="Down Arrow 51"/>
          <p:cNvSpPr/>
          <p:nvPr/>
        </p:nvSpPr>
        <p:spPr>
          <a:xfrm rot="9900000">
            <a:off x="3021718" y="5353118"/>
            <a:ext cx="65602" cy="153963"/>
          </a:xfrm>
          <a:prstGeom prst="downArrow">
            <a:avLst/>
          </a:prstGeom>
          <a:solidFill>
            <a:srgbClr val="F25A01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3" name="Down Arrow 52"/>
          <p:cNvSpPr/>
          <p:nvPr/>
        </p:nvSpPr>
        <p:spPr>
          <a:xfrm rot="12300000">
            <a:off x="3118347" y="4750582"/>
            <a:ext cx="67881" cy="540000"/>
          </a:xfrm>
          <a:prstGeom prst="downArrow">
            <a:avLst/>
          </a:prstGeom>
          <a:solidFill>
            <a:srgbClr val="FF0000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4" name="Freeform 53"/>
          <p:cNvSpPr/>
          <p:nvPr/>
        </p:nvSpPr>
        <p:spPr>
          <a:xfrm rot="7174649">
            <a:off x="3123464" y="5229343"/>
            <a:ext cx="232913" cy="155276"/>
          </a:xfrm>
          <a:custGeom>
            <a:avLst/>
            <a:gdLst>
              <a:gd name="connsiteX0" fmla="*/ 11502 w 310551"/>
              <a:gd name="connsiteY0" fmla="*/ 74762 h 207034"/>
              <a:gd name="connsiteX1" fmla="*/ 132272 w 310551"/>
              <a:gd name="connsiteY1" fmla="*/ 207034 h 207034"/>
              <a:gd name="connsiteX2" fmla="*/ 270295 w 310551"/>
              <a:gd name="connsiteY2" fmla="*/ 149525 h 207034"/>
              <a:gd name="connsiteX3" fmla="*/ 310551 w 310551"/>
              <a:gd name="connsiteY3" fmla="*/ 115019 h 207034"/>
              <a:gd name="connsiteX4" fmla="*/ 264544 w 310551"/>
              <a:gd name="connsiteY4" fmla="*/ 28755 h 207034"/>
              <a:gd name="connsiteX5" fmla="*/ 132272 w 310551"/>
              <a:gd name="connsiteY5" fmla="*/ 0 h 207034"/>
              <a:gd name="connsiteX6" fmla="*/ 0 w 310551"/>
              <a:gd name="connsiteY6" fmla="*/ 5751 h 207034"/>
              <a:gd name="connsiteX7" fmla="*/ 11502 w 310551"/>
              <a:gd name="connsiteY7" fmla="*/ 74762 h 207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0551" h="207034">
                <a:moveTo>
                  <a:pt x="11502" y="74762"/>
                </a:moveTo>
                <a:lnTo>
                  <a:pt x="132272" y="207034"/>
                </a:lnTo>
                <a:lnTo>
                  <a:pt x="270295" y="149525"/>
                </a:lnTo>
                <a:lnTo>
                  <a:pt x="310551" y="115019"/>
                </a:lnTo>
                <a:lnTo>
                  <a:pt x="264544" y="28755"/>
                </a:lnTo>
                <a:lnTo>
                  <a:pt x="132272" y="0"/>
                </a:lnTo>
                <a:lnTo>
                  <a:pt x="0" y="5751"/>
                </a:lnTo>
                <a:lnTo>
                  <a:pt x="11502" y="747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5" name="Freeform 54"/>
          <p:cNvSpPr/>
          <p:nvPr/>
        </p:nvSpPr>
        <p:spPr>
          <a:xfrm rot="7174649">
            <a:off x="3309551" y="5317630"/>
            <a:ext cx="232913" cy="155276"/>
          </a:xfrm>
          <a:custGeom>
            <a:avLst/>
            <a:gdLst>
              <a:gd name="connsiteX0" fmla="*/ 11502 w 310551"/>
              <a:gd name="connsiteY0" fmla="*/ 74762 h 207034"/>
              <a:gd name="connsiteX1" fmla="*/ 132272 w 310551"/>
              <a:gd name="connsiteY1" fmla="*/ 207034 h 207034"/>
              <a:gd name="connsiteX2" fmla="*/ 270295 w 310551"/>
              <a:gd name="connsiteY2" fmla="*/ 149525 h 207034"/>
              <a:gd name="connsiteX3" fmla="*/ 310551 w 310551"/>
              <a:gd name="connsiteY3" fmla="*/ 115019 h 207034"/>
              <a:gd name="connsiteX4" fmla="*/ 264544 w 310551"/>
              <a:gd name="connsiteY4" fmla="*/ 28755 h 207034"/>
              <a:gd name="connsiteX5" fmla="*/ 132272 w 310551"/>
              <a:gd name="connsiteY5" fmla="*/ 0 h 207034"/>
              <a:gd name="connsiteX6" fmla="*/ 0 w 310551"/>
              <a:gd name="connsiteY6" fmla="*/ 5751 h 207034"/>
              <a:gd name="connsiteX7" fmla="*/ 11502 w 310551"/>
              <a:gd name="connsiteY7" fmla="*/ 74762 h 207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0551" h="207034">
                <a:moveTo>
                  <a:pt x="11502" y="74762"/>
                </a:moveTo>
                <a:lnTo>
                  <a:pt x="132272" y="207034"/>
                </a:lnTo>
                <a:lnTo>
                  <a:pt x="270295" y="149525"/>
                </a:lnTo>
                <a:lnTo>
                  <a:pt x="310551" y="115019"/>
                </a:lnTo>
                <a:lnTo>
                  <a:pt x="264544" y="28755"/>
                </a:lnTo>
                <a:lnTo>
                  <a:pt x="132272" y="0"/>
                </a:lnTo>
                <a:lnTo>
                  <a:pt x="0" y="5751"/>
                </a:lnTo>
                <a:lnTo>
                  <a:pt x="11502" y="747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6" name="Down Arrow 55"/>
          <p:cNvSpPr/>
          <p:nvPr/>
        </p:nvSpPr>
        <p:spPr>
          <a:xfrm rot="20395863">
            <a:off x="3159626" y="4695247"/>
            <a:ext cx="67881" cy="540000"/>
          </a:xfrm>
          <a:prstGeom prst="downArrow">
            <a:avLst/>
          </a:prstGeom>
          <a:solidFill>
            <a:srgbClr val="FFC000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7" name="Down Arrow 56"/>
          <p:cNvSpPr/>
          <p:nvPr/>
        </p:nvSpPr>
        <p:spPr>
          <a:xfrm rot="12300000">
            <a:off x="3400516" y="4706923"/>
            <a:ext cx="67881" cy="540000"/>
          </a:xfrm>
          <a:prstGeom prst="downArrow">
            <a:avLst/>
          </a:prstGeom>
          <a:solidFill>
            <a:srgbClr val="F28849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0" name="TextBox 59"/>
          <p:cNvSpPr txBox="1"/>
          <p:nvPr/>
        </p:nvSpPr>
        <p:spPr>
          <a:xfrm>
            <a:off x="4262718" y="1460073"/>
            <a:ext cx="50560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MC ray-tracing simulations (Ciarniello, et al., 2014)</a:t>
            </a:r>
          </a:p>
          <a:p>
            <a:r>
              <a:rPr lang="en-GB" b="1"/>
              <a:t>Back-scattering </a:t>
            </a:r>
            <a:r>
              <a:rPr lang="en-GB" b="1" err="1"/>
              <a:t>pyrrhotite</a:t>
            </a:r>
            <a:r>
              <a:rPr lang="en-GB" b="1"/>
              <a:t>-like grains </a:t>
            </a:r>
            <a:r>
              <a:rPr lang="en-GB"/>
              <a:t>+ </a:t>
            </a:r>
            <a:r>
              <a:rPr lang="en-GB" b="1">
                <a:solidFill>
                  <a:schemeClr val="accent1">
                    <a:lumMod val="75000"/>
                  </a:schemeClr>
                </a:solidFill>
              </a:rPr>
              <a:t>Forward-scattering ice-like grains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746996" y="4668172"/>
            <a:ext cx="55377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GB" sz="1500" dirty="0"/>
              <a:t>Transparent (forward-scattering) water ice particles push light deeper into the medium. </a:t>
            </a:r>
          </a:p>
          <a:p>
            <a:pPr marL="214313" indent="-214313">
              <a:buFont typeface="Arial" charset="0"/>
              <a:buChar char="•"/>
            </a:pPr>
            <a:r>
              <a:rPr lang="en-GB" sz="1500" dirty="0"/>
              <a:t>This may provide a reduction of the overall reflectance with increasing amount of water ice</a:t>
            </a:r>
          </a:p>
          <a:p>
            <a:pPr marL="214313" indent="-214313">
              <a:buFont typeface="Arial" charset="0"/>
              <a:buChar char="•"/>
            </a:pPr>
            <a:r>
              <a:rPr lang="en-GB" sz="1500" dirty="0"/>
              <a:t>This trend eventually reverses for larger amount of ice in the mixture</a:t>
            </a:r>
          </a:p>
          <a:p>
            <a:pPr marL="214313" indent="-214313">
              <a:buFont typeface="Arial" charset="0"/>
              <a:buChar char="•"/>
            </a:pPr>
            <a:r>
              <a:rPr lang="en-GB" sz="1500" b="1" dirty="0"/>
              <a:t>VIS albedo </a:t>
            </a:r>
            <a:r>
              <a:rPr lang="en-GB" sz="1500" b="1" dirty="0" smtClean="0"/>
              <a:t>is not necessarily  </a:t>
            </a:r>
            <a:r>
              <a:rPr lang="en-GB" sz="1500" b="1" dirty="0"/>
              <a:t>a good proxy for water ice abundance estimation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89953" y="2160751"/>
            <a:ext cx="6503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b="1"/>
              <a:t>ZOOM</a:t>
            </a:r>
          </a:p>
        </p:txBody>
      </p:sp>
      <p:sp>
        <p:nvSpPr>
          <p:cNvPr id="63" name="Rectangle 62"/>
          <p:cNvSpPr/>
          <p:nvPr/>
        </p:nvSpPr>
        <p:spPr>
          <a:xfrm>
            <a:off x="2142051" y="2213126"/>
            <a:ext cx="675323" cy="5806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4" name="TextBox 63"/>
          <p:cNvSpPr txBox="1"/>
          <p:nvPr/>
        </p:nvSpPr>
        <p:spPr>
          <a:xfrm>
            <a:off x="2357771" y="2187706"/>
            <a:ext cx="1851200" cy="9002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050" b="1">
                <a:solidFill>
                  <a:srgbClr val="2A41F9"/>
                </a:solidFill>
              </a:rPr>
              <a:t>100% ice</a:t>
            </a:r>
          </a:p>
          <a:p>
            <a:r>
              <a:rPr lang="en-GB" sz="1050" b="1">
                <a:solidFill>
                  <a:srgbClr val="8A70B9"/>
                </a:solidFill>
              </a:rPr>
              <a:t>95% ice – 5% </a:t>
            </a:r>
            <a:r>
              <a:rPr lang="en-GB" sz="1050" b="1" err="1">
                <a:solidFill>
                  <a:srgbClr val="8A70B9"/>
                </a:solidFill>
              </a:rPr>
              <a:t>pyrrhotite</a:t>
            </a:r>
            <a:endParaRPr lang="en-GB" sz="1050" b="1">
              <a:solidFill>
                <a:srgbClr val="8A70B9"/>
              </a:solidFill>
            </a:endParaRPr>
          </a:p>
          <a:p>
            <a:r>
              <a:rPr lang="en-GB" sz="1050" b="1">
                <a:solidFill>
                  <a:srgbClr val="B39239"/>
                </a:solidFill>
              </a:rPr>
              <a:t>75 % ice -25% </a:t>
            </a:r>
            <a:r>
              <a:rPr lang="en-GB" sz="1050" b="1" err="1">
                <a:solidFill>
                  <a:srgbClr val="B39239"/>
                </a:solidFill>
              </a:rPr>
              <a:t>pyrrhotite</a:t>
            </a:r>
            <a:endParaRPr lang="en-GB" sz="1050" b="1">
              <a:solidFill>
                <a:srgbClr val="B39239"/>
              </a:solidFill>
            </a:endParaRPr>
          </a:p>
          <a:p>
            <a:r>
              <a:rPr lang="en-GB" sz="1050" b="1">
                <a:solidFill>
                  <a:srgbClr val="E3772D"/>
                </a:solidFill>
              </a:rPr>
              <a:t>50% ice - 50 % </a:t>
            </a:r>
            <a:r>
              <a:rPr lang="en-GB" sz="1050" b="1" err="1">
                <a:solidFill>
                  <a:srgbClr val="E3772D"/>
                </a:solidFill>
              </a:rPr>
              <a:t>pyrrhotite</a:t>
            </a:r>
            <a:endParaRPr lang="en-GB" sz="1050" b="1">
              <a:solidFill>
                <a:srgbClr val="E3772D"/>
              </a:solidFill>
            </a:endParaRPr>
          </a:p>
          <a:p>
            <a:r>
              <a:rPr lang="en-GB" sz="1050" b="1">
                <a:solidFill>
                  <a:srgbClr val="FF2730"/>
                </a:solidFill>
              </a:rPr>
              <a:t>100% </a:t>
            </a:r>
            <a:r>
              <a:rPr lang="en-GB" sz="1050" b="1" err="1">
                <a:solidFill>
                  <a:srgbClr val="FF2730"/>
                </a:solidFill>
              </a:rPr>
              <a:t>pyrrhotite</a:t>
            </a:r>
            <a:endParaRPr lang="en-GB" sz="1050" b="1">
              <a:solidFill>
                <a:srgbClr val="FF2730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2389883" y="3575985"/>
            <a:ext cx="183684" cy="812054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bg1"/>
              </a:solidFill>
            </a:endParaRPr>
          </a:p>
        </p:txBody>
      </p:sp>
      <p:sp>
        <p:nvSpPr>
          <p:cNvPr id="65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342900" y="6469669"/>
            <a:ext cx="1600200" cy="273844"/>
          </a:xfrm>
        </p:spPr>
        <p:txBody>
          <a:bodyPr/>
          <a:lstStyle/>
          <a:p>
            <a:pPr>
              <a:defRPr/>
            </a:pPr>
            <a:r>
              <a:rPr lang="it-IT" dirty="0"/>
              <a:t>IAPS 9-10/10/2019</a:t>
            </a:r>
            <a:endParaRPr lang="en-GB" dirty="0"/>
          </a:p>
        </p:txBody>
      </p:sp>
      <p:sp>
        <p:nvSpPr>
          <p:cNvPr id="66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943100" y="6456563"/>
            <a:ext cx="2171700" cy="273844"/>
          </a:xfrm>
        </p:spPr>
        <p:txBody>
          <a:bodyPr/>
          <a:lstStyle/>
          <a:p>
            <a:pPr>
              <a:defRPr/>
            </a:pPr>
            <a:r>
              <a:rPr lang="en-US" dirty="0"/>
              <a:t>JUICE - MAJIS – STM#5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583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08128"/>
            <a:ext cx="9130397" cy="494740"/>
          </a:xfrm>
        </p:spPr>
        <p:txBody>
          <a:bodyPr/>
          <a:lstStyle/>
          <a:p>
            <a:r>
              <a:rPr lang="en-GB" sz="2100" dirty="0" smtClean="0"/>
              <a:t>Intra-particle mixtures</a:t>
            </a:r>
            <a:endParaRPr lang="en-GB" sz="2100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1" y="1589273"/>
            <a:ext cx="4628722" cy="3003663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599879" y="1484491"/>
            <a:ext cx="3369009" cy="8771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75" b="1" dirty="0">
                <a:solidFill>
                  <a:srgbClr val="45A5EA"/>
                </a:solidFill>
              </a:rPr>
              <a:t>99.5% ice – 0.5% </a:t>
            </a:r>
            <a:r>
              <a:rPr lang="en-GB" sz="1275" b="1" dirty="0" err="1">
                <a:solidFill>
                  <a:srgbClr val="45A5EA"/>
                </a:solidFill>
              </a:rPr>
              <a:t>pyrrhotite</a:t>
            </a:r>
            <a:r>
              <a:rPr lang="en-GB" sz="1275" b="1" dirty="0">
                <a:solidFill>
                  <a:srgbClr val="45A5EA"/>
                </a:solidFill>
              </a:rPr>
              <a:t> (intra-part.)</a:t>
            </a:r>
          </a:p>
          <a:p>
            <a:r>
              <a:rPr lang="en-GB" sz="1275" b="1" dirty="0">
                <a:solidFill>
                  <a:srgbClr val="C745FC"/>
                </a:solidFill>
              </a:rPr>
              <a:t>99 % ice -1% </a:t>
            </a:r>
            <a:r>
              <a:rPr lang="en-GB" sz="1275" b="1" dirty="0" err="1">
                <a:solidFill>
                  <a:srgbClr val="C745FC"/>
                </a:solidFill>
              </a:rPr>
              <a:t>pyrrhotite</a:t>
            </a:r>
            <a:r>
              <a:rPr lang="en-GB" sz="1275" b="1" dirty="0">
                <a:solidFill>
                  <a:srgbClr val="C745FC"/>
                </a:solidFill>
              </a:rPr>
              <a:t> (intra-part.)</a:t>
            </a:r>
          </a:p>
          <a:p>
            <a:r>
              <a:rPr lang="en-GB" sz="1275" b="1" dirty="0">
                <a:solidFill>
                  <a:srgbClr val="1127CE"/>
                </a:solidFill>
              </a:rPr>
              <a:t>95% ice - 5 % </a:t>
            </a:r>
            <a:r>
              <a:rPr lang="en-GB" sz="1275" b="1" dirty="0" err="1">
                <a:solidFill>
                  <a:srgbClr val="1127CE"/>
                </a:solidFill>
              </a:rPr>
              <a:t>pyrrhotite</a:t>
            </a:r>
            <a:r>
              <a:rPr lang="en-GB" sz="1275" b="1" dirty="0">
                <a:solidFill>
                  <a:srgbClr val="1127CE"/>
                </a:solidFill>
              </a:rPr>
              <a:t> (intra-part.)</a:t>
            </a:r>
          </a:p>
          <a:p>
            <a:r>
              <a:rPr lang="en-GB" sz="1275" b="1" dirty="0"/>
              <a:t>100% fine grained </a:t>
            </a:r>
            <a:r>
              <a:rPr lang="en-GB" sz="1275" b="1" dirty="0" err="1"/>
              <a:t>pyrrhotite</a:t>
            </a:r>
            <a:endParaRPr lang="en-GB" sz="1275" b="1" dirty="0"/>
          </a:p>
        </p:txBody>
      </p:sp>
      <p:sp>
        <p:nvSpPr>
          <p:cNvPr id="2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342900" y="6469669"/>
            <a:ext cx="1600200" cy="273844"/>
          </a:xfrm>
        </p:spPr>
        <p:txBody>
          <a:bodyPr/>
          <a:lstStyle/>
          <a:p>
            <a:pPr>
              <a:defRPr/>
            </a:pPr>
            <a:r>
              <a:rPr lang="it-IT" dirty="0"/>
              <a:t>IAPS 9-10/10/2019</a:t>
            </a:r>
            <a:endParaRPr lang="en-GB" dirty="0"/>
          </a:p>
        </p:txBody>
      </p:sp>
      <p:sp>
        <p:nvSpPr>
          <p:cNvPr id="26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943100" y="6456563"/>
            <a:ext cx="2171700" cy="273844"/>
          </a:xfrm>
        </p:spPr>
        <p:txBody>
          <a:bodyPr/>
          <a:lstStyle/>
          <a:p>
            <a:pPr>
              <a:defRPr/>
            </a:pPr>
            <a:r>
              <a:rPr lang="en-US" dirty="0"/>
              <a:t>JUICE - MAJIS – STM#5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763" y="1557188"/>
            <a:ext cx="4985879" cy="3003663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482186" y="1928895"/>
            <a:ext cx="6503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b="1"/>
              <a:t>ZOOM</a:t>
            </a:r>
          </a:p>
        </p:txBody>
      </p:sp>
      <p:pic>
        <p:nvPicPr>
          <p:cNvPr id="23" name="Picture 22" descr="../Pictures/Intra_pyrrh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492" y="920921"/>
            <a:ext cx="891305" cy="798433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0" y="4977304"/>
            <a:ext cx="90237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dirty="0" smtClean="0"/>
              <a:t>Fine </a:t>
            </a:r>
            <a:r>
              <a:rPr lang="en-GB" dirty="0" err="1" smtClean="0"/>
              <a:t>pyrrhotite</a:t>
            </a:r>
            <a:r>
              <a:rPr lang="en-GB" dirty="0" smtClean="0"/>
              <a:t> grains are mixed with water. </a:t>
            </a:r>
            <a:r>
              <a:rPr lang="en-GB" dirty="0"/>
              <a:t>W</a:t>
            </a:r>
            <a:r>
              <a:rPr lang="en-GB" smtClean="0"/>
              <a:t>ater-</a:t>
            </a:r>
            <a:r>
              <a:rPr lang="en-GB" dirty="0" err="1" smtClean="0"/>
              <a:t>pyrrhotite</a:t>
            </a:r>
            <a:r>
              <a:rPr lang="en-GB" dirty="0" smtClean="0"/>
              <a:t> droplets are frozen in liquid N</a:t>
            </a:r>
            <a:r>
              <a:rPr lang="en-GB" baseline="-25000" dirty="0" smtClean="0"/>
              <a:t>2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/>
              <a:t>Extremely effective darkening: 1% </a:t>
            </a:r>
            <a:r>
              <a:rPr lang="en-GB" dirty="0" err="1" smtClean="0"/>
              <a:t>pyrrhotite</a:t>
            </a:r>
            <a:r>
              <a:rPr lang="en-GB" dirty="0" smtClean="0"/>
              <a:t> reduces water ice reflectance at VIS wavelengths by a factor </a:t>
            </a:r>
            <a:r>
              <a:rPr lang="it-IT" dirty="0"/>
              <a:t>~</a:t>
            </a:r>
            <a:r>
              <a:rPr lang="en-GB" dirty="0" smtClean="0"/>
              <a:t>15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/>
              <a:t>Fresnel peak is nearly not affected by the presence of </a:t>
            </a:r>
            <a:r>
              <a:rPr lang="en-GB" dirty="0" err="1" smtClean="0"/>
              <a:t>pyrrhotite</a:t>
            </a:r>
            <a:r>
              <a:rPr lang="en-GB" dirty="0" smtClean="0"/>
              <a:t>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91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69588"/>
            <a:ext cx="9144000" cy="446079"/>
          </a:xfrm>
        </p:spPr>
        <p:txBody>
          <a:bodyPr/>
          <a:lstStyle/>
          <a:p>
            <a:r>
              <a:rPr lang="en-GB" sz="2100" dirty="0" err="1"/>
              <a:t>Intraparticle</a:t>
            </a:r>
            <a:r>
              <a:rPr lang="en-GB" sz="2100" dirty="0"/>
              <a:t> mixtures: models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1912" y="2878339"/>
            <a:ext cx="477981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en-GB" b="1"/>
              <a:t>Heterogeneous particle at scale &lt;&lt;</a:t>
            </a:r>
            <a:r>
              <a:rPr lang="el-GR" b="1"/>
              <a:t>λ</a:t>
            </a:r>
            <a:r>
              <a:rPr lang="en-GB"/>
              <a:t>: </a:t>
            </a:r>
            <a:r>
              <a:rPr lang="it-IT" err="1"/>
              <a:t>homogenous</a:t>
            </a:r>
            <a:r>
              <a:rPr lang="it-IT"/>
              <a:t> </a:t>
            </a:r>
            <a:r>
              <a:rPr lang="it-IT" err="1"/>
              <a:t>grain</a:t>
            </a:r>
            <a:r>
              <a:rPr lang="it-IT"/>
              <a:t> with </a:t>
            </a:r>
            <a:r>
              <a:rPr lang="it-IT" err="1"/>
              <a:t>effective</a:t>
            </a:r>
            <a:r>
              <a:rPr lang="it-IT"/>
              <a:t> </a:t>
            </a:r>
            <a:r>
              <a:rPr lang="it-IT" err="1"/>
              <a:t>optical</a:t>
            </a:r>
            <a:r>
              <a:rPr lang="it-IT"/>
              <a:t> </a:t>
            </a:r>
            <a:r>
              <a:rPr lang="it-IT" err="1"/>
              <a:t>constants</a:t>
            </a:r>
            <a:endParaRPr lang="it-IT"/>
          </a:p>
          <a:p>
            <a:pPr marL="385763" indent="-385763">
              <a:buFont typeface="+mj-lt"/>
              <a:buAutoNum type="arabicPeriod"/>
            </a:pPr>
            <a:endParaRPr lang="it-IT"/>
          </a:p>
          <a:p>
            <a:pPr marL="385763" indent="-385763">
              <a:buFont typeface="+mj-lt"/>
              <a:buAutoNum type="arabicPeriod"/>
            </a:pPr>
            <a:endParaRPr lang="en-GB"/>
          </a:p>
          <a:p>
            <a:pPr marL="385763" indent="-385763">
              <a:buFont typeface="+mj-lt"/>
              <a:buAutoNum type="arabicPeriod"/>
            </a:pPr>
            <a:endParaRPr lang="en-GB" sz="2400"/>
          </a:p>
          <a:p>
            <a:pPr marL="385763" indent="-385763">
              <a:buFont typeface="+mj-lt"/>
              <a:buAutoNum type="arabicPeriod"/>
            </a:pPr>
            <a:endParaRPr lang="en-GB" sz="2400"/>
          </a:p>
          <a:p>
            <a:pPr marL="385763" indent="-385763">
              <a:buFont typeface="+mj-lt"/>
              <a:buAutoNum type="arabicPeriod"/>
            </a:pPr>
            <a:endParaRPr lang="en-GB" sz="24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065" y="3959170"/>
            <a:ext cx="3654377" cy="6715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2406" y="3613810"/>
            <a:ext cx="1564268" cy="419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72829" y="2574923"/>
            <a:ext cx="47798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5763" indent="-385763">
              <a:buFont typeface="+mj-lt"/>
              <a:buAutoNum type="arabicPeriod" startAt="2"/>
            </a:pPr>
            <a:endParaRPr lang="en-GB" dirty="0"/>
          </a:p>
          <a:p>
            <a:pPr marL="385763" indent="-385763">
              <a:buFont typeface="+mj-lt"/>
              <a:buAutoNum type="arabicPeriod" startAt="2"/>
            </a:pPr>
            <a:r>
              <a:rPr lang="en-GB" b="1" dirty="0"/>
              <a:t>Homogenous particle with inclusions of finite size</a:t>
            </a:r>
            <a:r>
              <a:rPr lang="en-GB" dirty="0"/>
              <a:t>: add absorption of inclusions from Mie theory </a:t>
            </a:r>
            <a:r>
              <a:rPr lang="en-GB" dirty="0" smtClean="0"/>
              <a:t>(</a:t>
            </a:r>
            <a:r>
              <a:rPr lang="en-GB" b="1" dirty="0" smtClean="0"/>
              <a:t>Lucey </a:t>
            </a:r>
            <a:r>
              <a:rPr lang="en-GB" b="1" dirty="0"/>
              <a:t>&amp; </a:t>
            </a:r>
            <a:r>
              <a:rPr lang="en-GB" b="1" dirty="0" err="1"/>
              <a:t>Riner</a:t>
            </a:r>
            <a:r>
              <a:rPr lang="en-GB" b="1" dirty="0"/>
              <a:t> 2011, LR11)</a:t>
            </a:r>
            <a:endParaRPr lang="en-GB" sz="2400" dirty="0"/>
          </a:p>
          <a:p>
            <a:r>
              <a:rPr lang="en-GB" sz="2400" dirty="0"/>
              <a:t>                </a:t>
            </a:r>
          </a:p>
          <a:p>
            <a:endParaRPr lang="en-GB" sz="2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0194" y="4483900"/>
            <a:ext cx="1104072" cy="993665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 flipV="1">
            <a:off x="7500656" y="4972924"/>
            <a:ext cx="468514" cy="690906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927833" y="5680807"/>
            <a:ext cx="287450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/>
              <a:t>Absorption efficiency from Mie theory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8150306" y="5215456"/>
            <a:ext cx="178730" cy="363382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805465" y="5590015"/>
            <a:ext cx="13719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/>
              <a:t>Size of inclusions</a:t>
            </a: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226012" y="4651015"/>
            <a:ext cx="4341246" cy="867200"/>
            <a:chOff x="402015" y="4983191"/>
            <a:chExt cx="7528155" cy="1503812"/>
          </a:xfrm>
        </p:grpSpPr>
        <p:sp>
          <p:nvSpPr>
            <p:cNvPr id="7" name="Oval 6"/>
            <p:cNvSpPr>
              <a:spLocks/>
            </p:cNvSpPr>
            <p:nvPr/>
          </p:nvSpPr>
          <p:spPr>
            <a:xfrm>
              <a:off x="402015" y="5037977"/>
              <a:ext cx="1407599" cy="1407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" name="Oval 9"/>
            <p:cNvSpPr/>
            <p:nvPr/>
          </p:nvSpPr>
          <p:spPr>
            <a:xfrm>
              <a:off x="4863980" y="4983191"/>
              <a:ext cx="1407599" cy="1407600"/>
            </a:xfrm>
            <a:prstGeom prst="ellipse">
              <a:avLst/>
            </a:prstGeom>
            <a:solidFill>
              <a:schemeClr val="accent2">
                <a:alpha val="71000"/>
              </a:schemeClr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854683" y="5126029"/>
              <a:ext cx="6075487" cy="13609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500" b="1"/>
                <a:t>+        =</a:t>
              </a:r>
            </a:p>
          </p:txBody>
        </p:sp>
        <p:sp>
          <p:nvSpPr>
            <p:cNvPr id="32" name="Oval 31"/>
            <p:cNvSpPr>
              <a:spLocks/>
            </p:cNvSpPr>
            <p:nvPr/>
          </p:nvSpPr>
          <p:spPr>
            <a:xfrm>
              <a:off x="2670468" y="4992713"/>
              <a:ext cx="1407599" cy="1407599"/>
            </a:xfrm>
            <a:prstGeom prst="ellipse">
              <a:avLst/>
            </a:prstGeom>
            <a:gradFill flip="none" rotWithShape="1">
              <a:gsLst>
                <a:gs pos="36000">
                  <a:srgbClr val="F3A370"/>
                </a:gs>
                <a:gs pos="78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01912" y="5677015"/>
            <a:ext cx="476810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/>
              <a:t>Maxwell-Garnett (MG) equation (Maxwell &amp; Garnett 1904)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32438" y="1947137"/>
            <a:ext cx="4844596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i="1">
                <a:latin typeface="Times New Roman" charset="0"/>
                <a:ea typeface="Times New Roman" charset="0"/>
                <a:cs typeface="Times New Roman" charset="0"/>
              </a:rPr>
              <a:t>S</a:t>
            </a:r>
            <a:r>
              <a:rPr lang="en-GB" sz="1350" i="1" baseline="-25000">
                <a:latin typeface="Times New Roman" charset="0"/>
                <a:ea typeface="Times New Roman" charset="0"/>
                <a:cs typeface="Times New Roman" charset="0"/>
              </a:rPr>
              <a:t>E</a:t>
            </a:r>
            <a:r>
              <a:rPr lang="en-GB" sz="1350" i="1">
                <a:latin typeface="Times New Roman" charset="0"/>
                <a:ea typeface="Times New Roman" charset="0"/>
                <a:cs typeface="Times New Roman" charset="0"/>
              </a:rPr>
              <a:t>: External scattering, function optical constants (</a:t>
            </a:r>
            <a:r>
              <a:rPr lang="en-GB" sz="1350" i="1" err="1">
                <a:latin typeface="Times New Roman" charset="0"/>
                <a:ea typeface="Times New Roman" charset="0"/>
                <a:cs typeface="Times New Roman" charset="0"/>
              </a:rPr>
              <a:t>n,k</a:t>
            </a:r>
            <a:r>
              <a:rPr lang="en-GB" sz="1350" i="1">
                <a:latin typeface="Times New Roman" charset="0"/>
                <a:ea typeface="Times New Roman" charset="0"/>
                <a:cs typeface="Times New Roman" charset="0"/>
              </a:rPr>
              <a:t>)	 </a:t>
            </a:r>
          </a:p>
          <a:p>
            <a:r>
              <a:rPr lang="en-GB" sz="1350" i="1">
                <a:latin typeface="Times New Roman" charset="0"/>
                <a:ea typeface="Times New Roman" charset="0"/>
                <a:cs typeface="Times New Roman" charset="0"/>
              </a:rPr>
              <a:t>S</a:t>
            </a:r>
            <a:r>
              <a:rPr lang="en-GB" sz="1350" i="1" baseline="-25000">
                <a:latin typeface="Times New Roman" charset="0"/>
                <a:ea typeface="Times New Roman" charset="0"/>
                <a:cs typeface="Times New Roman" charset="0"/>
              </a:rPr>
              <a:t>I</a:t>
            </a:r>
            <a:r>
              <a:rPr lang="en-GB" sz="1350" i="1">
                <a:latin typeface="Times New Roman" charset="0"/>
                <a:ea typeface="Times New Roman" charset="0"/>
                <a:cs typeface="Times New Roman" charset="0"/>
              </a:rPr>
              <a:t>: Internal scattering, function of optical constants (</a:t>
            </a:r>
            <a:r>
              <a:rPr lang="en-GB" sz="1350" i="1" err="1">
                <a:latin typeface="Times New Roman" charset="0"/>
                <a:ea typeface="Times New Roman" charset="0"/>
                <a:cs typeface="Times New Roman" charset="0"/>
              </a:rPr>
              <a:t>n,k</a:t>
            </a:r>
            <a:r>
              <a:rPr lang="en-GB" sz="1350" i="1">
                <a:latin typeface="Times New Roman" charset="0"/>
                <a:ea typeface="Times New Roman" charset="0"/>
                <a:cs typeface="Times New Roman" charset="0"/>
              </a:rPr>
              <a:t>)</a:t>
            </a:r>
          </a:p>
          <a:p>
            <a:r>
              <a:rPr lang="el-GR" sz="1350" i="1">
                <a:latin typeface="Times New Roman" charset="0"/>
                <a:ea typeface="Times New Roman" charset="0"/>
                <a:cs typeface="Times New Roman" charset="0"/>
              </a:rPr>
              <a:t>α</a:t>
            </a:r>
            <a:r>
              <a:rPr lang="it-IT" sz="1350" i="1" baseline="-25000">
                <a:latin typeface="Times New Roman" charset="0"/>
                <a:ea typeface="Times New Roman" charset="0"/>
                <a:cs typeface="Times New Roman" charset="0"/>
              </a:rPr>
              <a:t>m</a:t>
            </a:r>
            <a:r>
              <a:rPr lang="en-GB" sz="1350" i="1">
                <a:latin typeface="Times New Roman" charset="0"/>
                <a:ea typeface="Times New Roman" charset="0"/>
                <a:cs typeface="Times New Roman" charset="0"/>
              </a:rPr>
              <a:t>: absorption in the particle (function of k)</a:t>
            </a:r>
          </a:p>
          <a:p>
            <a:r>
              <a:rPr lang="it-IT" sz="1350" i="1">
                <a:latin typeface="Times New Roman" charset="0"/>
                <a:ea typeface="Times New Roman" charset="0"/>
                <a:cs typeface="Times New Roman" charset="0"/>
              </a:rPr>
              <a:t>D: </a:t>
            </a:r>
            <a:r>
              <a:rPr lang="it-IT" sz="1350" i="1" err="1">
                <a:latin typeface="Times New Roman" charset="0"/>
                <a:ea typeface="Times New Roman" charset="0"/>
                <a:cs typeface="Times New Roman" charset="0"/>
              </a:rPr>
              <a:t>grain</a:t>
            </a:r>
            <a:r>
              <a:rPr lang="it-IT" sz="1350" i="1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sz="1350" i="1" err="1">
                <a:latin typeface="Times New Roman" charset="0"/>
                <a:ea typeface="Times New Roman" charset="0"/>
                <a:cs typeface="Times New Roman" charset="0"/>
              </a:rPr>
              <a:t>size</a:t>
            </a:r>
            <a:endParaRPr lang="en-GB" sz="1350" i="1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GB" sz="135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8685" y="4755237"/>
            <a:ext cx="1941925" cy="450994"/>
          </a:xfrm>
          <a:prstGeom prst="rect">
            <a:avLst/>
          </a:prstGeom>
        </p:spPr>
      </p:pic>
      <p:pic>
        <p:nvPicPr>
          <p:cNvPr id="23" name="Picture 22" descr="../Pictures/Intra_pyrrho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957" y="1134034"/>
            <a:ext cx="891305" cy="798433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58064" y="1998310"/>
                <a:ext cx="3445302" cy="6323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>
                          <a:latin typeface="Cambria Math" charset="0"/>
                        </a:rPr>
                        <m:t>w</m:t>
                      </m:r>
                      <m:r>
                        <a:rPr lang="it-IT" i="1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charset="0"/>
                            </a:rPr>
                            <m:t>𝑆</m:t>
                          </m:r>
                        </m:e>
                        <m:sub>
                          <m:r>
                            <a:rPr lang="it-IT" i="1">
                              <a:latin typeface="Cambria Math" charset="0"/>
                            </a:rPr>
                            <m:t>𝐸</m:t>
                          </m:r>
                        </m:sub>
                      </m:sSub>
                      <m:r>
                        <a:rPr lang="it-IT" i="1">
                          <a:latin typeface="Cambria Math" charset="0"/>
                        </a:rPr>
                        <m:t>+</m:t>
                      </m:r>
                      <m:f>
                        <m:fPr>
                          <m:ctrlPr>
                            <a:rPr lang="bg-BG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it-IT" i="1">
                              <a:latin typeface="Cambria Math" charset="0"/>
                            </a:rPr>
                            <m:t>(1−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it-IT" i="1">
                                  <a:latin typeface="Cambria Math" charset="0"/>
                                </a:rPr>
                                <m:t>𝐸</m:t>
                              </m:r>
                            </m:sub>
                          </m:sSub>
                          <m:r>
                            <a:rPr lang="it-IT" i="1">
                              <a:latin typeface="Cambria Math" charset="0"/>
                            </a:rPr>
                            <m:t>)(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charset="0"/>
                                </a:rPr>
                                <m:t>1−</m:t>
                              </m:r>
                              <m:r>
                                <a:rPr lang="it-IT" i="1">
                                  <a:latin typeface="Cambria Math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it-IT" i="1">
                                  <a:latin typeface="Cambria Math" charset="0"/>
                                </a:rPr>
                                <m:t>𝐼</m:t>
                              </m:r>
                            </m:sub>
                          </m:sSub>
                          <m:r>
                            <a:rPr lang="it-IT" i="1">
                              <a:latin typeface="Cambria Math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i="1">
                                  <a:latin typeface="Cambria Math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it-IT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i="1">
                                          <a:latin typeface="Cambria Math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it-IT" i="1">
                                          <a:latin typeface="Cambria Math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it-IT" i="1">
                                  <a:latin typeface="Cambria Math" charset="0"/>
                                </a:rPr>
                                <m:t>𝐷</m:t>
                              </m:r>
                            </m:sup>
                          </m:sSup>
                        </m:num>
                        <m:den>
                          <m:r>
                            <a:rPr lang="it-IT" i="1">
                              <a:latin typeface="Cambria Math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it-IT" i="1">
                                  <a:latin typeface="Cambria Math" charset="0"/>
                                </a:rPr>
                                <m:t>𝐼</m:t>
                              </m:r>
                            </m:sub>
                          </m:sSub>
                          <m:sSup>
                            <m:sSupPr>
                              <m:ctrlPr>
                                <a:rPr lang="it-IT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i="1">
                                  <a:latin typeface="Cambria Math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it-IT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i="1">
                                          <a:latin typeface="Cambria Math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it-IT" i="1">
                                          <a:latin typeface="Cambria Math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it-IT" i="1">
                                  <a:latin typeface="Cambria Math" charset="0"/>
                                </a:rPr>
                                <m:t>𝐷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419" y="1521413"/>
                <a:ext cx="4590103" cy="843501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/>
          <p:cNvSpPr txBox="1"/>
          <p:nvPr/>
        </p:nvSpPr>
        <p:spPr>
          <a:xfrm>
            <a:off x="3494154" y="2475473"/>
            <a:ext cx="11666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/>
              <a:t>(</a:t>
            </a:r>
            <a:r>
              <a:rPr lang="en-GB" sz="1350" err="1"/>
              <a:t>Hapke</a:t>
            </a:r>
            <a:r>
              <a:rPr lang="en-GB" sz="1350"/>
              <a:t>, 2012)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71769" y="1513983"/>
            <a:ext cx="7972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 </a:t>
            </a:r>
            <a:r>
              <a:rPr lang="en-GB" dirty="0" err="1"/>
              <a:t>Hapke</a:t>
            </a:r>
            <a:r>
              <a:rPr lang="en-GB" dirty="0"/>
              <a:t> </a:t>
            </a:r>
            <a:r>
              <a:rPr lang="en-GB" dirty="0" smtClean="0"/>
              <a:t>theory the SSA (</a:t>
            </a:r>
            <a:r>
              <a:rPr lang="en-GB" dirty="0" smtClean="0">
                <a:latin typeface="Times New Roman" charset="0"/>
                <a:ea typeface="Times New Roman" charset="0"/>
                <a:cs typeface="Times New Roman" charset="0"/>
              </a:rPr>
              <a:t>w</a:t>
            </a:r>
            <a:r>
              <a:rPr lang="en-GB" dirty="0" smtClean="0"/>
              <a:t>) </a:t>
            </a:r>
            <a:r>
              <a:rPr lang="en-GB" dirty="0"/>
              <a:t>is a function of </a:t>
            </a:r>
            <a:r>
              <a:rPr lang="en-GB" dirty="0" smtClean="0"/>
              <a:t>the optical constants and grain size 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4927833" y="3885322"/>
                <a:ext cx="3794052" cy="7080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>
                          <a:latin typeface="Cambria Math" charset="0"/>
                        </a:rPr>
                        <m:t>w</m:t>
                      </m:r>
                      <m:r>
                        <a:rPr lang="it-IT" i="1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charset="0"/>
                            </a:rPr>
                            <m:t>𝑆</m:t>
                          </m:r>
                        </m:e>
                        <m:sub>
                          <m:r>
                            <a:rPr lang="it-IT" i="1">
                              <a:latin typeface="Cambria Math" charset="0"/>
                            </a:rPr>
                            <m:t>𝐸</m:t>
                          </m:r>
                        </m:sub>
                      </m:sSub>
                      <m:r>
                        <a:rPr lang="it-IT" i="1">
                          <a:latin typeface="Cambria Math" charset="0"/>
                        </a:rPr>
                        <m:t>+</m:t>
                      </m:r>
                      <m:f>
                        <m:fPr>
                          <m:ctrlPr>
                            <a:rPr lang="bg-BG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it-IT" i="1">
                              <a:latin typeface="Cambria Math" charset="0"/>
                            </a:rPr>
                            <m:t>(1−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it-IT" i="1">
                                  <a:latin typeface="Cambria Math" charset="0"/>
                                </a:rPr>
                                <m:t>𝐸</m:t>
                              </m:r>
                            </m:sub>
                          </m:sSub>
                          <m:r>
                            <a:rPr lang="it-IT" i="1">
                              <a:latin typeface="Cambria Math" charset="0"/>
                            </a:rPr>
                            <m:t>)(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charset="0"/>
                                </a:rPr>
                                <m:t>1−</m:t>
                              </m:r>
                              <m:r>
                                <a:rPr lang="it-IT" i="1">
                                  <a:latin typeface="Cambria Math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it-IT" i="1">
                                  <a:latin typeface="Cambria Math" charset="0"/>
                                </a:rPr>
                                <m:t>𝐼</m:t>
                              </m:r>
                            </m:sub>
                          </m:sSub>
                          <m:r>
                            <a:rPr lang="it-IT" i="1">
                              <a:latin typeface="Cambria Math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i="1">
                                  <a:latin typeface="Cambria Math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it-IT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i="1">
                                          <a:latin typeface="Cambria Math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it-IT" i="1">
                                          <a:latin typeface="Cambria Math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i="1">
                                          <a:latin typeface="Cambria Math" charset="0"/>
                                        </a:rPr>
                                        <m:t>+</m:t>
                                      </m:r>
                                      <m:r>
                                        <a:rPr lang="el-GR" i="1">
                                          <a:latin typeface="Cambria Math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it-IT" i="1">
                                          <a:latin typeface="Cambria Math" charset="0"/>
                                        </a:rPr>
                                        <m:t>𝑔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it-IT" i="1">
                                  <a:latin typeface="Cambria Math" charset="0"/>
                                </a:rPr>
                                <m:t>𝐷</m:t>
                              </m:r>
                            </m:sup>
                          </m:sSup>
                        </m:num>
                        <m:den>
                          <m:r>
                            <a:rPr lang="it-IT" i="1">
                              <a:latin typeface="Cambria Math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it-IT" i="1">
                                  <a:latin typeface="Cambria Math" charset="0"/>
                                </a:rPr>
                                <m:t>𝐼</m:t>
                              </m:r>
                            </m:sub>
                          </m:sSub>
                          <m:sSup>
                            <m:sSupPr>
                              <m:ctrlPr>
                                <a:rPr lang="it-IT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i="1">
                                  <a:latin typeface="Cambria Math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it-IT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i="1">
                                          <a:latin typeface="Cambria Math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it-IT" i="1">
                                          <a:latin typeface="Cambria Math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i="1">
                                          <a:latin typeface="Cambria Math" charset="0"/>
                                        </a:rPr>
                                        <m:t>+</m:t>
                                      </m:r>
                                      <m:r>
                                        <a:rPr lang="el-GR" i="1">
                                          <a:latin typeface="Cambria Math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it-IT" i="1">
                                          <a:latin typeface="Cambria Math" charset="0"/>
                                        </a:rPr>
                                        <m:t>𝑔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it-IT" i="1">
                                  <a:latin typeface="Cambria Math" charset="0"/>
                                </a:rPr>
                                <m:t>𝐷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0443" y="4037429"/>
                <a:ext cx="5055615" cy="944618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/>
          <p:cNvCxnSpPr>
            <a:cxnSpLocks noChangeAspect="1"/>
          </p:cNvCxnSpPr>
          <p:nvPr/>
        </p:nvCxnSpPr>
        <p:spPr>
          <a:xfrm flipH="1">
            <a:off x="8349508" y="3707723"/>
            <a:ext cx="208343" cy="24300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cxnSpLocks noChangeAspect="1"/>
          </p:cNvCxnSpPr>
          <p:nvPr/>
        </p:nvCxnSpPr>
        <p:spPr>
          <a:xfrm rot="5400000" flipH="1">
            <a:off x="7968129" y="4500994"/>
            <a:ext cx="162229" cy="189213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342900" y="6469669"/>
            <a:ext cx="1600200" cy="273844"/>
          </a:xfrm>
        </p:spPr>
        <p:txBody>
          <a:bodyPr/>
          <a:lstStyle/>
          <a:p>
            <a:pPr>
              <a:defRPr/>
            </a:pPr>
            <a:r>
              <a:rPr lang="it-IT" dirty="0"/>
              <a:t>IAPS 9-10/10/2019</a:t>
            </a:r>
            <a:endParaRPr lang="en-GB" dirty="0"/>
          </a:p>
        </p:txBody>
      </p:sp>
      <p:sp>
        <p:nvSpPr>
          <p:cNvPr id="30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943100" y="6456563"/>
            <a:ext cx="2171700" cy="273844"/>
          </a:xfrm>
        </p:spPr>
        <p:txBody>
          <a:bodyPr/>
          <a:lstStyle/>
          <a:p>
            <a:pPr>
              <a:defRPr/>
            </a:pPr>
            <a:r>
              <a:rPr lang="en-US" dirty="0"/>
              <a:t>JUICE - MAJIS – STM#5</a:t>
            </a:r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2798789" y="4653951"/>
            <a:ext cx="819738" cy="811718"/>
            <a:chOff x="2337852" y="6743513"/>
            <a:chExt cx="819738" cy="811718"/>
          </a:xfrm>
        </p:grpSpPr>
        <p:sp>
          <p:nvSpPr>
            <p:cNvPr id="31" name="Oval 30"/>
            <p:cNvSpPr>
              <a:spLocks/>
            </p:cNvSpPr>
            <p:nvPr/>
          </p:nvSpPr>
          <p:spPr>
            <a:xfrm>
              <a:off x="2345873" y="6743513"/>
              <a:ext cx="811717" cy="8117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6" name="Oval 35"/>
            <p:cNvSpPr>
              <a:spLocks/>
            </p:cNvSpPr>
            <p:nvPr/>
          </p:nvSpPr>
          <p:spPr>
            <a:xfrm>
              <a:off x="2337852" y="6743514"/>
              <a:ext cx="811717" cy="811717"/>
            </a:xfrm>
            <a:prstGeom prst="ellipse">
              <a:avLst/>
            </a:prstGeom>
            <a:solidFill>
              <a:srgbClr val="E3772D">
                <a:alpha val="6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</p:spTree>
    <p:extLst>
      <p:ext uri="{BB962C8B-B14F-4D97-AF65-F5344CB8AC3E}">
        <p14:creationId xmlns:p14="http://schemas.microsoft.com/office/powerpoint/2010/main" val="60417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006" y="827541"/>
            <a:ext cx="9025993" cy="454785"/>
          </a:xfrm>
        </p:spPr>
        <p:txBody>
          <a:bodyPr/>
          <a:lstStyle/>
          <a:p>
            <a:pPr algn="l"/>
            <a:r>
              <a:rPr lang="en-GB" sz="2100" dirty="0" smtClean="0"/>
              <a:t>Ice-</a:t>
            </a:r>
            <a:r>
              <a:rPr lang="en-GB" sz="2100" dirty="0" err="1" smtClean="0"/>
              <a:t>pyrrhotite</a:t>
            </a:r>
            <a:r>
              <a:rPr lang="en-GB" sz="2100" dirty="0" smtClean="0"/>
              <a:t> </a:t>
            </a:r>
            <a:r>
              <a:rPr lang="en-GB" sz="2100" dirty="0" err="1" smtClean="0"/>
              <a:t>Intraparticle</a:t>
            </a:r>
            <a:r>
              <a:rPr lang="en-GB" sz="2100" dirty="0" smtClean="0"/>
              <a:t> mixtures: fit with </a:t>
            </a:r>
            <a:r>
              <a:rPr lang="en-GB" sz="2100" dirty="0" err="1" smtClean="0"/>
              <a:t>Hapke</a:t>
            </a:r>
            <a:r>
              <a:rPr lang="en-GB" sz="2100" dirty="0" smtClean="0"/>
              <a:t> model + MG</a:t>
            </a:r>
            <a:endParaRPr lang="en-GB" sz="2100" dirty="0"/>
          </a:p>
        </p:txBody>
      </p:sp>
      <p:pic>
        <p:nvPicPr>
          <p:cNvPr id="6" name="Picture 5" descr="../Pictures/Intra_pyrrh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707" y="835974"/>
            <a:ext cx="1043162" cy="934466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0" name="TextBox 102"/>
          <p:cNvSpPr txBox="1">
            <a:spLocks noChangeArrowheads="1"/>
          </p:cNvSpPr>
          <p:nvPr/>
        </p:nvSpPr>
        <p:spPr bwMode="auto">
          <a:xfrm>
            <a:off x="10202819" y="2278933"/>
            <a:ext cx="31206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69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sz="69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sz="69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sz="69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sz="69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3506788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3506788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3506788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3506788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just" eaLnBrk="1" hangingPunct="1"/>
            <a:r>
              <a:rPr lang="en-GB" altLang="x-none" sz="1500"/>
              <a:t>Figure. 13. Appearance of the ice-</a:t>
            </a:r>
            <a:r>
              <a:rPr lang="en-GB" altLang="x-none" sz="1500" err="1"/>
              <a:t>pyrrhotite</a:t>
            </a:r>
            <a:r>
              <a:rPr lang="en-GB" altLang="x-none" sz="1500"/>
              <a:t> intra-mixtures. Left: 99.5% ice -0.5% </a:t>
            </a:r>
            <a:r>
              <a:rPr lang="en-GB" altLang="x-none" sz="1500" err="1"/>
              <a:t>pyrrhotite</a:t>
            </a:r>
            <a:r>
              <a:rPr lang="en-GB" altLang="x-none" sz="1500"/>
              <a:t>. Right 95% ice – 5% </a:t>
            </a:r>
            <a:r>
              <a:rPr lang="en-GB" altLang="x-none" sz="1500" err="1"/>
              <a:t>pyrrhotite</a:t>
            </a:r>
            <a:r>
              <a:rPr lang="en-GB" altLang="x-none" sz="1500"/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685" y="5072487"/>
            <a:ext cx="914400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GB" sz="1700" dirty="0"/>
              <a:t>Fine grained </a:t>
            </a:r>
            <a:r>
              <a:rPr lang="en-GB" sz="1700" dirty="0" err="1"/>
              <a:t>pyrrhotite</a:t>
            </a:r>
            <a:r>
              <a:rPr lang="en-GB" sz="1700" dirty="0"/>
              <a:t> in </a:t>
            </a:r>
            <a:r>
              <a:rPr lang="en-GB" sz="1700" dirty="0" err="1"/>
              <a:t>intraparticle</a:t>
            </a:r>
            <a:r>
              <a:rPr lang="en-GB" sz="1700" dirty="0"/>
              <a:t> mixing dramatically reduces water ice albedo  </a:t>
            </a:r>
          </a:p>
          <a:p>
            <a:pPr marL="214313" indent="-214313">
              <a:buFont typeface="Arial" charset="0"/>
              <a:buChar char="•"/>
            </a:pPr>
            <a:r>
              <a:rPr lang="en-GB" sz="1700" dirty="0"/>
              <a:t>The Maxwell-Garnett (MG) theory is not able to properly account for the effect of the </a:t>
            </a:r>
            <a:r>
              <a:rPr lang="en-GB" sz="1700" dirty="0" err="1"/>
              <a:t>pyrrhotite</a:t>
            </a:r>
            <a:r>
              <a:rPr lang="en-GB" sz="1700" dirty="0"/>
              <a:t> inclusion</a:t>
            </a:r>
          </a:p>
          <a:p>
            <a:pPr marL="214313" indent="-214313">
              <a:buFont typeface="Arial" charset="0"/>
              <a:buChar char="•"/>
            </a:pPr>
            <a:r>
              <a:rPr lang="en-GB" sz="1700" dirty="0" err="1"/>
              <a:t>Pyrrhotite</a:t>
            </a:r>
            <a:r>
              <a:rPr lang="en-GB" sz="1700" dirty="0"/>
              <a:t> grains are likely </a:t>
            </a:r>
            <a:r>
              <a:rPr lang="en-GB" sz="1700" dirty="0" smtClean="0"/>
              <a:t>characterized </a:t>
            </a:r>
            <a:r>
              <a:rPr lang="en-GB" sz="1700" dirty="0"/>
              <a:t>by a finite size and the ice-</a:t>
            </a:r>
            <a:r>
              <a:rPr lang="en-GB" sz="1700" dirty="0" err="1"/>
              <a:t>pyrrhotite</a:t>
            </a:r>
            <a:r>
              <a:rPr lang="en-GB" sz="1700" dirty="0"/>
              <a:t> grains cannot be considered as homogeneous at the scale of the wavelength</a:t>
            </a:r>
          </a:p>
        </p:txBody>
      </p:sp>
      <p:pic>
        <p:nvPicPr>
          <p:cNvPr id="8" name="Picture 164" descr="https://lh6.googleusercontent.com/M9Mhp7qliMu9oDz2Q7tx2y1pdAzTc3vdL3_5pGc5lYEfO1kfD3_S2N4a1h42FE_s-q_uq_8uY7LMoDWwHW_o5NjwWxSUQpJ9MEiclajjaE3noxpk-HoOljVnGmAMcSzf-FTd3ME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75" r="18943" b="14517"/>
          <a:stretch/>
        </p:blipFill>
        <p:spPr bwMode="auto">
          <a:xfrm>
            <a:off x="7556407" y="1781134"/>
            <a:ext cx="1436404" cy="1402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70" descr="https://lh5.googleusercontent.com/PXrDdgy8MjxwUOs1UVBXMt9llFf4LY8r7Rv2vRNyFzW5z4xNlbM0bmXt1A-sutMNDakkD3qPqswH_vf-E5RRAJPVJxsHeI5Mf5YAndiO6cJ37Zn8uDSVZ3AlX1uLSkNrlgk5H0rB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0" t="29452" r="15176" b="22502"/>
          <a:stretch/>
        </p:blipFill>
        <p:spPr bwMode="auto">
          <a:xfrm>
            <a:off x="7552300" y="3202580"/>
            <a:ext cx="1465073" cy="1128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382575" y="1773787"/>
            <a:ext cx="181229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200" b="1">
                <a:solidFill>
                  <a:srgbClr val="846AB7"/>
                </a:solidFill>
              </a:rPr>
              <a:t>99% ice – 0.5% </a:t>
            </a:r>
            <a:r>
              <a:rPr lang="en-GB" sz="1200" b="1" err="1">
                <a:solidFill>
                  <a:srgbClr val="846AB7"/>
                </a:solidFill>
              </a:rPr>
              <a:t>pyrrhotite</a:t>
            </a:r>
            <a:endParaRPr lang="en-GB" sz="1200" b="1">
              <a:solidFill>
                <a:srgbClr val="846AB7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68794" y="3111111"/>
            <a:ext cx="165351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b="1">
                <a:solidFill>
                  <a:srgbClr val="B79845"/>
                </a:solidFill>
              </a:rPr>
              <a:t>95% ice - 5% </a:t>
            </a:r>
            <a:r>
              <a:rPr lang="en-GB" sz="1200" b="1" err="1">
                <a:solidFill>
                  <a:srgbClr val="B79845"/>
                </a:solidFill>
              </a:rPr>
              <a:t>pyrrhotite</a:t>
            </a:r>
            <a:endParaRPr lang="en-GB" sz="1200" b="1">
              <a:solidFill>
                <a:srgbClr val="B79845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715" y="4248489"/>
            <a:ext cx="1908875" cy="585454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985785" y="4355713"/>
            <a:ext cx="424303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GB" sz="1350"/>
              <a:t>Optical constants of ice from Clark et al., (2012) and</a:t>
            </a:r>
          </a:p>
          <a:p>
            <a:pPr marL="214313" indent="-214313" defTabSz="2630805">
              <a:buFont typeface="Arial" charset="0"/>
              <a:buChar char="•"/>
              <a:defRPr/>
            </a:pPr>
            <a:r>
              <a:rPr lang="en-GB" sz="1350" err="1"/>
              <a:t>Pyrrhotite</a:t>
            </a:r>
            <a:r>
              <a:rPr lang="en-GB" sz="1350"/>
              <a:t> optical constants were measured at ISAS Berlin and kindly provided by U. </a:t>
            </a:r>
            <a:r>
              <a:rPr lang="en-GB" sz="1350" err="1"/>
              <a:t>Schade</a:t>
            </a:r>
            <a:r>
              <a:rPr lang="en-GB" sz="1350"/>
              <a:t>.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4590" y="4388487"/>
            <a:ext cx="2419116" cy="4445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5" y="1854145"/>
            <a:ext cx="3583529" cy="24079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214" y="1910948"/>
            <a:ext cx="3792577" cy="2221593"/>
          </a:xfrm>
          <a:prstGeom prst="rect">
            <a:avLst/>
          </a:prstGeom>
        </p:spPr>
      </p:pic>
      <p:sp>
        <p:nvSpPr>
          <p:cNvPr id="15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342900" y="6469669"/>
            <a:ext cx="1600200" cy="273844"/>
          </a:xfrm>
        </p:spPr>
        <p:txBody>
          <a:bodyPr/>
          <a:lstStyle/>
          <a:p>
            <a:pPr>
              <a:defRPr/>
            </a:pPr>
            <a:r>
              <a:rPr lang="it-IT" dirty="0"/>
              <a:t>IAPS 9-10/10/2019</a:t>
            </a:r>
            <a:endParaRPr lang="en-GB" dirty="0"/>
          </a:p>
        </p:txBody>
      </p:sp>
      <p:sp>
        <p:nvSpPr>
          <p:cNvPr id="16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943100" y="6456563"/>
            <a:ext cx="2171700" cy="273844"/>
          </a:xfrm>
        </p:spPr>
        <p:txBody>
          <a:bodyPr/>
          <a:lstStyle/>
          <a:p>
            <a:pPr>
              <a:defRPr/>
            </a:pPr>
            <a:r>
              <a:rPr lang="en-US" dirty="0"/>
              <a:t>JUICE - MAJIS – STM#5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758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" y="1564879"/>
            <a:ext cx="3694894" cy="23976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28339"/>
            <a:ext cx="9144000" cy="446771"/>
          </a:xfrm>
        </p:spPr>
        <p:txBody>
          <a:bodyPr/>
          <a:lstStyle/>
          <a:p>
            <a:pPr algn="l"/>
            <a:r>
              <a:rPr lang="en-GB" sz="2100" dirty="0" smtClean="0"/>
              <a:t>Ice-</a:t>
            </a:r>
            <a:r>
              <a:rPr lang="en-GB" sz="2100" dirty="0" err="1" smtClean="0"/>
              <a:t>pyrrhotite</a:t>
            </a:r>
            <a:r>
              <a:rPr lang="en-GB" sz="2100" dirty="0" smtClean="0"/>
              <a:t> </a:t>
            </a:r>
            <a:r>
              <a:rPr lang="en-GB" sz="2100" dirty="0" err="1" smtClean="0"/>
              <a:t>Intraparticle</a:t>
            </a:r>
            <a:r>
              <a:rPr lang="en-GB" sz="2100" dirty="0" smtClean="0"/>
              <a:t> mixtures: fit with </a:t>
            </a:r>
            <a:r>
              <a:rPr lang="en-GB" sz="2100" dirty="0" err="1" smtClean="0"/>
              <a:t>Hapke</a:t>
            </a:r>
            <a:r>
              <a:rPr lang="en-GB" sz="2100" dirty="0" smtClean="0"/>
              <a:t> model + LR11</a:t>
            </a:r>
            <a:endParaRPr lang="en-GB" sz="2100" dirty="0"/>
          </a:p>
        </p:txBody>
      </p:sp>
      <p:pic>
        <p:nvPicPr>
          <p:cNvPr id="6" name="Picture 5" descr="../Pictures/Intra_pyrrh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361" y="838662"/>
            <a:ext cx="1142912" cy="1023822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715839" y="4527984"/>
            <a:ext cx="55324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GB" sz="1500" dirty="0"/>
              <a:t>The model reproduces qualitatively the observed behaviour.</a:t>
            </a:r>
          </a:p>
          <a:p>
            <a:pPr marL="214313" indent="-214313">
              <a:buFont typeface="Arial" charset="0"/>
              <a:buChar char="•"/>
            </a:pPr>
            <a:r>
              <a:rPr lang="en-GB" sz="1500" dirty="0" err="1"/>
              <a:t>Bluening</a:t>
            </a:r>
            <a:r>
              <a:rPr lang="en-GB" sz="1500" dirty="0"/>
              <a:t> at small wavelengths is suggestive of  scattering from fine grained </a:t>
            </a:r>
            <a:r>
              <a:rPr lang="en-GB" sz="1500" dirty="0" err="1"/>
              <a:t>pyrrhotite</a:t>
            </a:r>
            <a:r>
              <a:rPr lang="en-GB" sz="1500" dirty="0"/>
              <a:t> inclusions</a:t>
            </a:r>
          </a:p>
          <a:p>
            <a:pPr marL="214313" indent="-214313">
              <a:buFont typeface="Arial" charset="0"/>
              <a:buChar char="•"/>
            </a:pPr>
            <a:r>
              <a:rPr lang="en-GB" sz="1500" dirty="0"/>
              <a:t>The 1.5, 2 and 3-µm bands are clearly visible, although strongly reduced in intensity</a:t>
            </a:r>
          </a:p>
          <a:p>
            <a:pPr marL="214313" indent="-214313">
              <a:buFont typeface="Arial" charset="0"/>
              <a:buChar char="•"/>
            </a:pPr>
            <a:r>
              <a:rPr lang="en-GB" sz="1500" dirty="0"/>
              <a:t>The prominent, almost constant, Fresnel peak is explained by light interacting on the surface of the water ice grain, encountering minor amounts of </a:t>
            </a:r>
            <a:r>
              <a:rPr lang="en-GB" sz="1500" dirty="0" err="1"/>
              <a:t>pyrrhotite</a:t>
            </a:r>
            <a:r>
              <a:rPr lang="en-GB" sz="1500" dirty="0"/>
              <a:t> inclusions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7056464"/>
              </p:ext>
            </p:extLst>
          </p:nvPr>
        </p:nvGraphicFramePr>
        <p:xfrm>
          <a:off x="108347" y="4790395"/>
          <a:ext cx="3430871" cy="136640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8546"/>
                <a:gridCol w="759989"/>
                <a:gridCol w="1202336"/>
              </a:tblGrid>
              <a:tr h="490416">
                <a:tc>
                  <a:txBody>
                    <a:bodyPr/>
                    <a:lstStyle/>
                    <a:p>
                      <a:pPr algn="ctr"/>
                      <a:r>
                        <a:rPr lang="en-GB" sz="900" b="1" baseline="0" smtClean="0"/>
                        <a:t>Ice-</a:t>
                      </a:r>
                      <a:r>
                        <a:rPr lang="en-GB" sz="900" b="1" baseline="0" err="1" smtClean="0"/>
                        <a:t>pyrrhotite</a:t>
                      </a:r>
                      <a:r>
                        <a:rPr lang="en-GB" sz="900" b="1" baseline="0" smtClean="0"/>
                        <a:t> (intra-mix) [</a:t>
                      </a:r>
                      <a:r>
                        <a:rPr lang="en-GB" sz="900" b="1" baseline="0" err="1" smtClean="0"/>
                        <a:t>wt</a:t>
                      </a:r>
                      <a:r>
                        <a:rPr lang="en-GB" sz="900" b="1" baseline="0" smtClean="0"/>
                        <a:t>%]</a:t>
                      </a:r>
                      <a:endParaRPr lang="en-GB" sz="900" b="1"/>
                    </a:p>
                  </a:txBody>
                  <a:tcPr marL="108014" marR="108014" marT="108048" marB="108048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smtClean="0"/>
                        <a:t>Inclusions</a:t>
                      </a:r>
                      <a:r>
                        <a:rPr lang="en-GB" sz="900" b="1" baseline="0" smtClean="0"/>
                        <a:t> size [µm]</a:t>
                      </a:r>
                      <a:endParaRPr lang="en-GB" sz="900" b="1"/>
                    </a:p>
                  </a:txBody>
                  <a:tcPr marL="108014" marR="108014" marT="108048" marB="1080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smtClean="0"/>
                        <a:t>Ice-</a:t>
                      </a:r>
                      <a:r>
                        <a:rPr lang="en-GB" sz="900" b="1" err="1" smtClean="0"/>
                        <a:t>pyrrhotite</a:t>
                      </a:r>
                      <a:r>
                        <a:rPr lang="en-GB" sz="900" b="1" baseline="0" smtClean="0"/>
                        <a:t> grain size [µm]</a:t>
                      </a:r>
                      <a:endParaRPr lang="en-GB" sz="900" b="1" smtClean="0"/>
                    </a:p>
                  </a:txBody>
                  <a:tcPr marL="108014" marR="108014" marT="108048" marB="1080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635"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r>
                        <a:rPr lang="en-GB" sz="900" b="1" smtClean="0">
                          <a:solidFill>
                            <a:srgbClr val="3A9FE8"/>
                          </a:solidFill>
                        </a:rPr>
                        <a:t>99.5-0.5 (99.975-0.025)</a:t>
                      </a:r>
                      <a:endParaRPr lang="en-GB" sz="900" b="1">
                        <a:solidFill>
                          <a:srgbClr val="3A9FE8"/>
                        </a:solidFill>
                      </a:endParaRPr>
                    </a:p>
                  </a:txBody>
                  <a:tcPr marL="108014" marR="108014" marT="108048" marB="108048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r>
                        <a:rPr lang="en-GB" sz="900" b="1" smtClean="0">
                          <a:solidFill>
                            <a:srgbClr val="3A9FE8"/>
                          </a:solidFill>
                        </a:rPr>
                        <a:t>(1.9)</a:t>
                      </a:r>
                      <a:endParaRPr lang="en-GB" sz="900" b="1">
                        <a:solidFill>
                          <a:srgbClr val="3A9FE8"/>
                        </a:solidFill>
                      </a:endParaRPr>
                    </a:p>
                  </a:txBody>
                  <a:tcPr marL="108014" marR="108014" marT="108048" marB="1080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r>
                        <a:rPr lang="en-GB" sz="900" b="1" smtClean="0">
                          <a:solidFill>
                            <a:srgbClr val="3A9FE8"/>
                          </a:solidFill>
                        </a:rPr>
                        <a:t>67±31</a:t>
                      </a:r>
                      <a:r>
                        <a:rPr lang="en-GB" sz="900" b="1" baseline="0" smtClean="0">
                          <a:solidFill>
                            <a:srgbClr val="3A9FE8"/>
                          </a:solidFill>
                        </a:rPr>
                        <a:t> (220)</a:t>
                      </a:r>
                      <a:endParaRPr lang="en-GB" sz="900" b="1">
                        <a:solidFill>
                          <a:srgbClr val="3A9FE8"/>
                        </a:solidFill>
                      </a:endParaRPr>
                    </a:p>
                  </a:txBody>
                  <a:tcPr marL="108014" marR="108014" marT="108048" marB="1080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84676"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r>
                        <a:rPr lang="en-GB" sz="900" b="1" smtClean="0">
                          <a:solidFill>
                            <a:srgbClr val="C745FD"/>
                          </a:solidFill>
                        </a:rPr>
                        <a:t>99-1 (assumed)</a:t>
                      </a:r>
                      <a:endParaRPr lang="en-GB" sz="900" b="1">
                        <a:solidFill>
                          <a:srgbClr val="C745FD"/>
                        </a:solidFill>
                      </a:endParaRPr>
                    </a:p>
                  </a:txBody>
                  <a:tcPr marL="108014" marR="108014" marT="108048" marB="108048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r>
                        <a:rPr lang="en-GB" sz="900" b="1" smtClean="0">
                          <a:solidFill>
                            <a:srgbClr val="C745FD"/>
                          </a:solidFill>
                        </a:rPr>
                        <a:t>(0.7)</a:t>
                      </a:r>
                      <a:endParaRPr lang="en-GB" sz="900" b="1">
                        <a:solidFill>
                          <a:srgbClr val="C745FD"/>
                        </a:solidFill>
                      </a:endParaRPr>
                    </a:p>
                  </a:txBody>
                  <a:tcPr marL="108014" marR="108014" marT="108048" marB="1080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r>
                        <a:rPr lang="en-GB" sz="900" b="1" smtClean="0">
                          <a:solidFill>
                            <a:srgbClr val="C745FD"/>
                          </a:solidFill>
                        </a:rPr>
                        <a:t>67±31 (156)</a:t>
                      </a:r>
                      <a:endParaRPr lang="en-GB" sz="900" b="1">
                        <a:solidFill>
                          <a:srgbClr val="C745FD"/>
                        </a:solidFill>
                      </a:endParaRPr>
                    </a:p>
                  </a:txBody>
                  <a:tcPr marL="108014" marR="108014" marT="108048" marB="1080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84676"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r>
                        <a:rPr lang="en-GB" sz="900" b="1" dirty="0" smtClean="0">
                          <a:solidFill>
                            <a:srgbClr val="0626CC"/>
                          </a:solidFill>
                        </a:rPr>
                        <a:t>95-5 (assumed)</a:t>
                      </a:r>
                      <a:endParaRPr lang="en-GB" sz="900" b="1" dirty="0">
                        <a:solidFill>
                          <a:srgbClr val="0626CC"/>
                        </a:solidFill>
                      </a:endParaRPr>
                    </a:p>
                  </a:txBody>
                  <a:tcPr marL="108014" marR="108014" marT="108048" marB="108048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r>
                        <a:rPr lang="en-GB" sz="900" b="1" smtClean="0">
                          <a:solidFill>
                            <a:srgbClr val="0626CC"/>
                          </a:solidFill>
                        </a:rPr>
                        <a:t>(1.0)</a:t>
                      </a:r>
                      <a:endParaRPr lang="en-GB" sz="900" b="1">
                        <a:solidFill>
                          <a:srgbClr val="0626CC"/>
                        </a:solidFill>
                      </a:endParaRPr>
                    </a:p>
                  </a:txBody>
                  <a:tcPr marL="108014" marR="108014" marT="108048" marB="108048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r>
                        <a:rPr lang="en-GB" sz="900" b="1" dirty="0" smtClean="0">
                          <a:solidFill>
                            <a:srgbClr val="0626CC"/>
                          </a:solidFill>
                        </a:rPr>
                        <a:t>67±31 (122)</a:t>
                      </a:r>
                      <a:endParaRPr lang="en-GB" sz="900" b="1" dirty="0">
                        <a:solidFill>
                          <a:srgbClr val="0626CC"/>
                        </a:solidFill>
                      </a:endParaRPr>
                    </a:p>
                  </a:txBody>
                  <a:tcPr marL="108014" marR="108014" marT="108048" marB="1080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8" name="Picture 164" descr="https://lh6.googleusercontent.com/M9Mhp7qliMu9oDz2Q7tx2y1pdAzTc3vdL3_5pGc5lYEfO1kfD3_S2N4a1h42FE_s-q_uq_8uY7LMoDWwHW_o5NjwWxSUQpJ9MEiclajjaE3noxpk-HoOljVnGmAMcSzf-FTd3ME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75" r="18943" b="14517"/>
          <a:stretch/>
        </p:blipFill>
        <p:spPr bwMode="auto">
          <a:xfrm>
            <a:off x="7556407" y="1918295"/>
            <a:ext cx="1436404" cy="1402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70" descr="https://lh5.googleusercontent.com/PXrDdgy8MjxwUOs1UVBXMt9llFf4LY8r7Rv2vRNyFzW5z4xNlbM0bmXt1A-sutMNDakkD3qPqswH_vf-E5RRAJPVJxsHeI5Mf5YAndiO6cJ37Zn8uDSVZ3AlX1uLSkNrlgk5H0rB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0" t="29452" r="15176" b="22502"/>
          <a:stretch/>
        </p:blipFill>
        <p:spPr bwMode="auto">
          <a:xfrm>
            <a:off x="7552300" y="3339742"/>
            <a:ext cx="1465073" cy="1128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468794" y="3248272"/>
            <a:ext cx="165351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b="1">
                <a:solidFill>
                  <a:srgbClr val="1228CC"/>
                </a:solidFill>
              </a:rPr>
              <a:t>95% ice - 5% </a:t>
            </a:r>
            <a:r>
              <a:rPr lang="en-GB" sz="1200" b="1" err="1">
                <a:solidFill>
                  <a:srgbClr val="1228CC"/>
                </a:solidFill>
              </a:rPr>
              <a:t>pyrrhotite</a:t>
            </a:r>
            <a:endParaRPr lang="en-GB" sz="1200" b="1">
              <a:solidFill>
                <a:srgbClr val="1228CC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29648" y="6155520"/>
            <a:ext cx="39269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sz="1200" dirty="0"/>
              <a:t>Values in parentheses are derived from </a:t>
            </a:r>
            <a:r>
              <a:rPr lang="en-GB" sz="1200" dirty="0" err="1"/>
              <a:t>Hapke</a:t>
            </a:r>
            <a:r>
              <a:rPr lang="en-GB" sz="1200" dirty="0"/>
              <a:t> model fitting.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894" y="2175765"/>
            <a:ext cx="3553259" cy="2298209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360974" y="1569157"/>
            <a:ext cx="2341504" cy="1223412"/>
            <a:chOff x="1653666" y="805414"/>
            <a:chExt cx="3122005" cy="1631215"/>
          </a:xfrm>
        </p:grpSpPr>
        <p:sp>
          <p:nvSpPr>
            <p:cNvPr id="20" name="TextBox 19"/>
            <p:cNvSpPr txBox="1"/>
            <p:nvPr/>
          </p:nvSpPr>
          <p:spPr>
            <a:xfrm>
              <a:off x="1653666" y="805414"/>
              <a:ext cx="3122005" cy="16312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050" b="1" dirty="0">
                  <a:solidFill>
                    <a:srgbClr val="45A5EA"/>
                  </a:solidFill>
                </a:rPr>
                <a:t>99.5% ice – 0.5% </a:t>
              </a:r>
              <a:r>
                <a:rPr lang="en-GB" sz="1050" b="1" dirty="0" err="1">
                  <a:solidFill>
                    <a:srgbClr val="45A5EA"/>
                  </a:solidFill>
                </a:rPr>
                <a:t>pyrrhotite</a:t>
              </a:r>
              <a:r>
                <a:rPr lang="en-GB" sz="1050" b="1" dirty="0">
                  <a:solidFill>
                    <a:srgbClr val="45A5EA"/>
                  </a:solidFill>
                </a:rPr>
                <a:t> (intra-part.)</a:t>
              </a:r>
            </a:p>
            <a:p>
              <a:r>
                <a:rPr lang="en-GB" sz="1050" b="1" dirty="0">
                  <a:solidFill>
                    <a:srgbClr val="C745FC"/>
                  </a:solidFill>
                </a:rPr>
                <a:t>99 % ice -1% </a:t>
              </a:r>
              <a:r>
                <a:rPr lang="en-GB" sz="1050" b="1" dirty="0" err="1">
                  <a:solidFill>
                    <a:srgbClr val="C745FC"/>
                  </a:solidFill>
                </a:rPr>
                <a:t>pyrrhotite</a:t>
              </a:r>
              <a:r>
                <a:rPr lang="en-GB" sz="1050" b="1" dirty="0">
                  <a:solidFill>
                    <a:srgbClr val="C745FC"/>
                  </a:solidFill>
                </a:rPr>
                <a:t> (intra-part.)</a:t>
              </a:r>
            </a:p>
            <a:p>
              <a:r>
                <a:rPr lang="en-GB" sz="1050" b="1" dirty="0">
                  <a:solidFill>
                    <a:srgbClr val="1127CE"/>
                  </a:solidFill>
                </a:rPr>
                <a:t>95% ice - 5 % </a:t>
              </a:r>
              <a:r>
                <a:rPr lang="en-GB" sz="1050" b="1" dirty="0" err="1">
                  <a:solidFill>
                    <a:srgbClr val="1127CE"/>
                  </a:solidFill>
                </a:rPr>
                <a:t>pyrrhotite</a:t>
              </a:r>
              <a:r>
                <a:rPr lang="en-GB" sz="1050" b="1" dirty="0">
                  <a:solidFill>
                    <a:srgbClr val="1127CE"/>
                  </a:solidFill>
                </a:rPr>
                <a:t> (intra-part.)</a:t>
              </a:r>
            </a:p>
            <a:p>
              <a:r>
                <a:rPr lang="en-GB" sz="1050" b="1" dirty="0"/>
                <a:t>100% fine grained </a:t>
              </a:r>
              <a:r>
                <a:rPr lang="en-GB" sz="1050" b="1" dirty="0" err="1"/>
                <a:t>pyrrhotite</a:t>
              </a:r>
              <a:endParaRPr lang="en-GB" sz="1050" b="1" dirty="0"/>
            </a:p>
            <a:p>
              <a:r>
                <a:rPr lang="it-IT" sz="1050" b="1" dirty="0"/>
                <a:t>              </a:t>
              </a:r>
              <a:r>
                <a:rPr lang="it-IT" sz="1050" b="1" dirty="0" err="1"/>
                <a:t>measured</a:t>
              </a:r>
              <a:endParaRPr lang="it-IT" sz="1050" b="1" dirty="0"/>
            </a:p>
            <a:p>
              <a:r>
                <a:rPr lang="it-IT" sz="1050" b="1" dirty="0"/>
                <a:t> -</a:t>
              </a:r>
              <a:r>
                <a:rPr lang="el-GR" sz="1050" b="1" dirty="0"/>
                <a:t>Δ</a:t>
              </a:r>
              <a:r>
                <a:rPr lang="it-IT" sz="1050" b="1" dirty="0"/>
                <a:t>-</a:t>
              </a:r>
              <a:r>
                <a:rPr lang="el-GR" sz="1050" b="1" dirty="0"/>
                <a:t>Δ</a:t>
              </a:r>
              <a:r>
                <a:rPr lang="it-IT" sz="1050" b="1" dirty="0"/>
                <a:t>-</a:t>
              </a:r>
              <a:r>
                <a:rPr lang="el-GR" sz="1050" b="1" dirty="0"/>
                <a:t> </a:t>
              </a:r>
              <a:r>
                <a:rPr lang="it-IT" sz="1050" b="1" dirty="0"/>
                <a:t>   </a:t>
              </a:r>
              <a:r>
                <a:rPr lang="it-IT" sz="1050" b="1" dirty="0" err="1"/>
                <a:t>fit</a:t>
              </a:r>
              <a:r>
                <a:rPr lang="it-IT" sz="1050" b="1" dirty="0"/>
                <a:t> with </a:t>
              </a:r>
              <a:r>
                <a:rPr lang="it-IT" sz="1050" b="1" dirty="0" err="1"/>
                <a:t>Hapke’s</a:t>
              </a:r>
              <a:r>
                <a:rPr lang="it-IT" sz="1050" b="1" dirty="0"/>
                <a:t> model+LR11</a:t>
              </a:r>
              <a:endParaRPr lang="en-GB" sz="1050" b="1" dirty="0"/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777514" y="2088765"/>
              <a:ext cx="468000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5982624" y="1963384"/>
            <a:ext cx="1428525" cy="12234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050" b="1">
                <a:solidFill>
                  <a:schemeClr val="bg1"/>
                </a:solidFill>
              </a:rPr>
              <a:t>99.5% ice – 0.5% </a:t>
            </a:r>
            <a:r>
              <a:rPr lang="en-GB" sz="1050" b="1" err="1">
                <a:solidFill>
                  <a:schemeClr val="bg1"/>
                </a:solidFill>
              </a:rPr>
              <a:t>pyrrhotite</a:t>
            </a:r>
            <a:r>
              <a:rPr lang="en-GB" sz="1050" b="1">
                <a:solidFill>
                  <a:schemeClr val="bg1"/>
                </a:solidFill>
              </a:rPr>
              <a:t> (intra-part.)</a:t>
            </a:r>
          </a:p>
          <a:p>
            <a:r>
              <a:rPr lang="en-GB" sz="1050" b="1">
                <a:solidFill>
                  <a:schemeClr val="bg1"/>
                </a:solidFill>
              </a:rPr>
              <a:t>99 % ice -1</a:t>
            </a:r>
          </a:p>
          <a:p>
            <a:r>
              <a:rPr lang="en-GB" sz="1050" b="1">
                <a:solidFill>
                  <a:schemeClr val="bg1"/>
                </a:solidFill>
              </a:rPr>
              <a:t>% </a:t>
            </a:r>
            <a:r>
              <a:rPr lang="en-GB" sz="1050" b="1" err="1">
                <a:solidFill>
                  <a:schemeClr val="bg1"/>
                </a:solidFill>
              </a:rPr>
              <a:t>pyrrhotite</a:t>
            </a:r>
            <a:r>
              <a:rPr lang="en-GB" sz="1050" b="1">
                <a:solidFill>
                  <a:schemeClr val="bg1"/>
                </a:solidFill>
              </a:rPr>
              <a:t> (intra-part.)</a:t>
            </a:r>
          </a:p>
          <a:p>
            <a:r>
              <a:rPr lang="en-GB" sz="1050" b="1">
                <a:solidFill>
                  <a:schemeClr val="bg1"/>
                </a:solidFill>
              </a:rPr>
              <a:t>95% ice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82575" y="1910949"/>
            <a:ext cx="181229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200" b="1">
                <a:solidFill>
                  <a:srgbClr val="44A5EA"/>
                </a:solidFill>
              </a:rPr>
              <a:t>99% ice – 0.5% </a:t>
            </a:r>
            <a:r>
              <a:rPr lang="en-GB" sz="1200" b="1" err="1">
                <a:solidFill>
                  <a:srgbClr val="44A5EA"/>
                </a:solidFill>
              </a:rPr>
              <a:t>pyrrhotite</a:t>
            </a:r>
            <a:endParaRPr lang="en-GB" sz="1200" b="1">
              <a:solidFill>
                <a:srgbClr val="44A5EA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309987" y="2193599"/>
            <a:ext cx="6503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b="1"/>
              <a:t>ZOOM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200742" y="3114717"/>
            <a:ext cx="86443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/>
              <a:t>Scattering from</a:t>
            </a:r>
            <a:endParaRPr lang="en-GB" sz="900" dirty="0"/>
          </a:p>
          <a:p>
            <a:r>
              <a:rPr lang="en-GB" sz="900" dirty="0"/>
              <a:t>inclusions</a:t>
            </a:r>
          </a:p>
        </p:txBody>
      </p:sp>
      <p:cxnSp>
        <p:nvCxnSpPr>
          <p:cNvPr id="28" name="Straight Arrow Connector 27"/>
          <p:cNvCxnSpPr>
            <a:stCxn id="26" idx="2"/>
          </p:cNvCxnSpPr>
          <p:nvPr/>
        </p:nvCxnSpPr>
        <p:spPr>
          <a:xfrm flipH="1">
            <a:off x="4396930" y="3622548"/>
            <a:ext cx="236030" cy="5925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133096" y="2945960"/>
            <a:ext cx="1424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/>
              <a:t>Light interacting on the grain surface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6430425" y="3302980"/>
            <a:ext cx="103322" cy="22084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969444" y="1345742"/>
            <a:ext cx="424303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GB" sz="1350" dirty="0"/>
              <a:t>Optical constants of ice from Clark et al., (2012)</a:t>
            </a:r>
          </a:p>
          <a:p>
            <a:pPr marL="214313" indent="-214313" defTabSz="2630805">
              <a:buFont typeface="Arial" charset="0"/>
              <a:buChar char="•"/>
              <a:defRPr/>
            </a:pPr>
            <a:r>
              <a:rPr lang="en-GB" sz="1350" dirty="0" err="1"/>
              <a:t>Pyrrhotite</a:t>
            </a:r>
            <a:r>
              <a:rPr lang="en-GB" sz="1350" dirty="0"/>
              <a:t> optical constants were measured at ISAS Berlin and kindly provided by U. </a:t>
            </a:r>
            <a:r>
              <a:rPr lang="en-GB" sz="1350" dirty="0" err="1"/>
              <a:t>Schade</a:t>
            </a:r>
            <a:r>
              <a:rPr lang="en-GB" sz="1350" dirty="0"/>
              <a:t>.</a:t>
            </a:r>
          </a:p>
        </p:txBody>
      </p:sp>
      <p:sp>
        <p:nvSpPr>
          <p:cNvPr id="29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342900" y="6469669"/>
            <a:ext cx="1600200" cy="273844"/>
          </a:xfrm>
        </p:spPr>
        <p:txBody>
          <a:bodyPr/>
          <a:lstStyle/>
          <a:p>
            <a:pPr>
              <a:defRPr/>
            </a:pPr>
            <a:r>
              <a:rPr lang="it-IT" dirty="0"/>
              <a:t>IAPS 9-10/10/2019</a:t>
            </a:r>
            <a:endParaRPr lang="en-GB" dirty="0"/>
          </a:p>
        </p:txBody>
      </p:sp>
      <p:sp>
        <p:nvSpPr>
          <p:cNvPr id="30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943100" y="6456563"/>
            <a:ext cx="2171700" cy="273844"/>
          </a:xfrm>
        </p:spPr>
        <p:txBody>
          <a:bodyPr/>
          <a:lstStyle/>
          <a:p>
            <a:pPr>
              <a:defRPr/>
            </a:pPr>
            <a:r>
              <a:rPr lang="en-US" dirty="0"/>
              <a:t>JUICE - MAJIS – STM#5</a:t>
            </a:r>
            <a:endParaRPr lang="en-GB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900" y="3986118"/>
            <a:ext cx="628225" cy="5654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1174771" y="4157694"/>
                <a:ext cx="2133776" cy="39446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50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l-GR" sz="1500" i="1">
                            <a:latin typeface="Cambria Math" charset="0"/>
                          </a:rPr>
                          <m:t>𝛼</m:t>
                        </m:r>
                      </m:e>
                      <m:sub>
                        <m:r>
                          <a:rPr lang="it-IT" sz="1500" i="1">
                            <a:latin typeface="Cambria Math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GB" sz="1500" dirty="0"/>
                  <a:t>=</a:t>
                </a:r>
                <a:r>
                  <a:rPr lang="en-US" sz="15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5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l-GR" sz="1500" i="1">
                            <a:latin typeface="Cambria Math" charset="0"/>
                          </a:rPr>
                          <m:t>𝛼</m:t>
                        </m:r>
                      </m:e>
                      <m:sub>
                        <m:r>
                          <a:rPr lang="it-IT" sz="1500" i="1">
                            <a:latin typeface="Cambria Math" charset="0"/>
                          </a:rPr>
                          <m:t>𝑀𝑖𝑒</m:t>
                        </m:r>
                      </m:sub>
                    </m:sSub>
                    <m:r>
                      <a:rPr lang="it-IT" sz="1500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bg-BG" sz="1500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it-IT" sz="1500" i="1">
                            <a:latin typeface="Cambria Math" charset="0"/>
                          </a:rPr>
                          <m:t>3</m:t>
                        </m:r>
                        <m:sSub>
                          <m:sSubPr>
                            <m:ctrlPr>
                              <a:rPr lang="en-US" sz="15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it-IT" sz="1500" i="1">
                                <a:latin typeface="Cambria Math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it-IT" sz="1500" b="0" i="1" smtClean="0">
                                <a:latin typeface="Cambria Math" charset="0"/>
                              </a:rPr>
                              <m:t>𝑎</m:t>
                            </m:r>
                          </m:sub>
                        </m:sSub>
                        <m:sSub>
                          <m:sSubPr>
                            <m:ctrlPr>
                              <a:rPr lang="en-US" sz="15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it-IT" sz="1500" i="1">
                                <a:latin typeface="Cambria Math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it-IT" sz="1500" i="1">
                                <a:latin typeface="Cambria Math" charset="0"/>
                              </a:rPr>
                              <m:t>𝑔</m:t>
                            </m:r>
                          </m:sub>
                        </m:sSub>
                        <m:sSub>
                          <m:sSubPr>
                            <m:ctrlPr>
                              <a:rPr lang="en-US" sz="15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l-GR" sz="1500" i="1">
                                <a:latin typeface="Cambria Math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it-IT" sz="1500" i="1">
                                <a:latin typeface="Cambria Math" charset="0"/>
                              </a:rPr>
                              <m:t>𝑚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5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it-IT" sz="1500" i="1">
                                <a:latin typeface="Cambria Math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it-IT" sz="1500" i="1">
                                <a:latin typeface="Cambria Math" charset="0"/>
                              </a:rPr>
                              <m:t>𝑔</m:t>
                            </m:r>
                          </m:sub>
                        </m:sSub>
                        <m:sSub>
                          <m:sSubPr>
                            <m:ctrlPr>
                              <a:rPr lang="en-US" sz="15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l-GR" sz="1500" i="1">
                                <a:latin typeface="Cambria Math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it-IT" sz="1500" i="1">
                                <a:latin typeface="Cambria Math" charset="0"/>
                              </a:rPr>
                              <m:t>𝑔</m:t>
                            </m:r>
                          </m:sub>
                        </m:sSub>
                      </m:den>
                    </m:f>
                  </m:oMath>
                </a14:m>
                <a:endParaRPr lang="en-GB" sz="1500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4771" y="4157694"/>
                <a:ext cx="2133776" cy="394467"/>
              </a:xfrm>
              <a:prstGeom prst="rect">
                <a:avLst/>
              </a:prstGeom>
              <a:blipFill rotWithShape="0">
                <a:blip r:embed="rId8"/>
                <a:stretch>
                  <a:fillRect l="-2286" b="-123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3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45727"/>
            <a:ext cx="9144000" cy="444233"/>
          </a:xfrm>
        </p:spPr>
        <p:txBody>
          <a:bodyPr/>
          <a:lstStyle/>
          <a:p>
            <a:pPr algn="ctr"/>
            <a:r>
              <a:rPr lang="en-GB" sz="2100" dirty="0" smtClean="0"/>
              <a:t>Summary and conclusions</a:t>
            </a:r>
            <a:endParaRPr lang="en-GB" sz="2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159" y="1325108"/>
            <a:ext cx="8715682" cy="4280809"/>
          </a:xfrm>
        </p:spPr>
        <p:txBody>
          <a:bodyPr>
            <a:noAutofit/>
          </a:bodyPr>
          <a:lstStyle/>
          <a:p>
            <a:r>
              <a:rPr lang="en-GB" dirty="0"/>
              <a:t>Reflectance spectra of mixtures of ice-</a:t>
            </a:r>
            <a:r>
              <a:rPr lang="en-GB" dirty="0" err="1"/>
              <a:t>kerite</a:t>
            </a:r>
            <a:r>
              <a:rPr lang="en-GB" dirty="0"/>
              <a:t>-</a:t>
            </a:r>
            <a:r>
              <a:rPr lang="en-GB" dirty="0" err="1"/>
              <a:t>pyrrhotite</a:t>
            </a:r>
            <a:r>
              <a:rPr lang="en-GB" dirty="0"/>
              <a:t> have been measured in the 0.5-4.2 µm spectral range at the CCS facility at IPAG (Grenoble, France)</a:t>
            </a:r>
          </a:p>
          <a:p>
            <a:r>
              <a:rPr lang="en-GB" dirty="0" err="1"/>
              <a:t>Hapke</a:t>
            </a:r>
            <a:r>
              <a:rPr lang="en-GB" dirty="0"/>
              <a:t> </a:t>
            </a:r>
            <a:r>
              <a:rPr lang="en-GB" dirty="0" err="1"/>
              <a:t>modeling</a:t>
            </a:r>
            <a:r>
              <a:rPr lang="en-GB" dirty="0"/>
              <a:t> of ice-</a:t>
            </a:r>
            <a:r>
              <a:rPr lang="en-GB" dirty="0" err="1"/>
              <a:t>kerite</a:t>
            </a:r>
            <a:r>
              <a:rPr lang="en-GB" dirty="0"/>
              <a:t> mixtures suggests it can provide reasonable abundance estimation in mixtures of ice and organics (semi-transparent)</a:t>
            </a:r>
          </a:p>
          <a:p>
            <a:r>
              <a:rPr lang="en-GB" dirty="0"/>
              <a:t>The assumption of spherical grains in the description of irregular (not equant) particles may lead to large overestimation of neutral opaque phases. </a:t>
            </a:r>
          </a:p>
          <a:p>
            <a:r>
              <a:rPr lang="en-GB" dirty="0"/>
              <a:t>Ice-</a:t>
            </a:r>
            <a:r>
              <a:rPr lang="en-GB" dirty="0" err="1"/>
              <a:t>pyrrhotite</a:t>
            </a:r>
            <a:r>
              <a:rPr lang="en-GB" dirty="0"/>
              <a:t> mixtures can be darker than pure </a:t>
            </a:r>
            <a:r>
              <a:rPr lang="en-GB" dirty="0" err="1"/>
              <a:t>pyrrhotite</a:t>
            </a:r>
            <a:r>
              <a:rPr lang="en-GB" dirty="0"/>
              <a:t>: light is pushed deeper in the medium by forward-scattering transparent icy grains. </a:t>
            </a:r>
          </a:p>
          <a:p>
            <a:pPr lvl="1"/>
            <a:r>
              <a:rPr lang="en-GB" sz="1800" dirty="0"/>
              <a:t>VIS albedo appears not to be a good proxy for constraining water ice abundance in mixtures with opaque phases.</a:t>
            </a:r>
          </a:p>
          <a:p>
            <a:r>
              <a:rPr lang="en-GB" dirty="0"/>
              <a:t>Intra-particle mixing is an extremely effective modality to darken water ice and can be qualitatively modelled by the description of </a:t>
            </a:r>
            <a:r>
              <a:rPr lang="en-GB" dirty="0" err="1"/>
              <a:t>Lucey&amp;Riner</a:t>
            </a:r>
            <a:r>
              <a:rPr lang="en-GB" dirty="0"/>
              <a:t> (2011). </a:t>
            </a:r>
          </a:p>
          <a:p>
            <a:pPr lvl="1"/>
            <a:r>
              <a:rPr lang="en-GB" sz="1800" dirty="0"/>
              <a:t>Intra-particle mixture of ice and opaque contaminants should exhibit a prominent Fresnel peak</a:t>
            </a:r>
          </a:p>
          <a:p>
            <a:r>
              <a:rPr lang="en-GB" dirty="0" smtClean="0"/>
              <a:t>Ongoing &amp; Future </a:t>
            </a:r>
            <a:r>
              <a:rPr lang="en-GB" dirty="0"/>
              <a:t>activity</a:t>
            </a:r>
            <a:r>
              <a:rPr lang="en-GB" dirty="0" smtClean="0"/>
              <a:t>:</a:t>
            </a:r>
          </a:p>
          <a:p>
            <a:pPr lvl="1"/>
            <a:r>
              <a:rPr lang="en-GB" sz="1800" dirty="0" smtClean="0"/>
              <a:t>comparison </a:t>
            </a:r>
            <a:r>
              <a:rPr lang="en-GB" sz="1800" dirty="0"/>
              <a:t>with </a:t>
            </a:r>
            <a:r>
              <a:rPr lang="en-GB" sz="1800" dirty="0" err="1"/>
              <a:t>Shkuratov</a:t>
            </a:r>
            <a:r>
              <a:rPr lang="en-GB" sz="1800" dirty="0"/>
              <a:t> </a:t>
            </a:r>
            <a:r>
              <a:rPr lang="en-GB" sz="1800" dirty="0" smtClean="0"/>
              <a:t>model</a:t>
            </a:r>
          </a:p>
          <a:p>
            <a:pPr lvl="1"/>
            <a:r>
              <a:rPr lang="en-GB" sz="1800" dirty="0"/>
              <a:t>Spectral </a:t>
            </a:r>
            <a:r>
              <a:rPr lang="en-GB" sz="1800" dirty="0" err="1"/>
              <a:t>modeling</a:t>
            </a:r>
            <a:r>
              <a:rPr lang="en-GB" sz="1800" dirty="0"/>
              <a:t> of pure water ice (O. </a:t>
            </a:r>
            <a:r>
              <a:rPr lang="en-GB" sz="1800" dirty="0" err="1"/>
              <a:t>Poch</a:t>
            </a:r>
            <a:r>
              <a:rPr lang="en-GB" sz="1800" dirty="0"/>
              <a:t>) 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342900" y="6469669"/>
            <a:ext cx="1600200" cy="273844"/>
          </a:xfrm>
        </p:spPr>
        <p:txBody>
          <a:bodyPr/>
          <a:lstStyle/>
          <a:p>
            <a:pPr>
              <a:defRPr/>
            </a:pPr>
            <a:r>
              <a:rPr lang="it-IT" dirty="0"/>
              <a:t>IAPS 9-10/10/2019</a:t>
            </a:r>
            <a:endParaRPr lang="en-GB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943100" y="6456563"/>
            <a:ext cx="2171700" cy="273844"/>
          </a:xfrm>
        </p:spPr>
        <p:txBody>
          <a:bodyPr/>
          <a:lstStyle/>
          <a:p>
            <a:pPr>
              <a:defRPr/>
            </a:pPr>
            <a:r>
              <a:rPr lang="en-US" dirty="0"/>
              <a:t>JUICE - MAJIS – STM#5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379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08128"/>
            <a:ext cx="9130397" cy="494740"/>
          </a:xfrm>
        </p:spPr>
        <p:txBody>
          <a:bodyPr/>
          <a:lstStyle/>
          <a:p>
            <a:r>
              <a:rPr lang="en-GB" sz="2100" dirty="0" smtClean="0"/>
              <a:t>Intra-particle </a:t>
            </a:r>
            <a:r>
              <a:rPr lang="en-GB" sz="2100" dirty="0"/>
              <a:t>mixtures: </a:t>
            </a:r>
            <a:r>
              <a:rPr lang="en-GB" sz="2100" dirty="0" smtClean="0"/>
              <a:t>model</a:t>
            </a:r>
            <a:endParaRPr lang="en-GB" sz="2100" dirty="0"/>
          </a:p>
        </p:txBody>
      </p:sp>
      <p:sp>
        <p:nvSpPr>
          <p:cNvPr id="13" name="TextBox 12"/>
          <p:cNvSpPr txBox="1"/>
          <p:nvPr/>
        </p:nvSpPr>
        <p:spPr>
          <a:xfrm>
            <a:off x="4635558" y="2626518"/>
            <a:ext cx="449483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5763" indent="-385763">
              <a:buFont typeface="+mj-lt"/>
              <a:buAutoNum type="arabicPeriod" startAt="2"/>
            </a:pPr>
            <a:endParaRPr lang="en-GB" dirty="0"/>
          </a:p>
          <a:p>
            <a:r>
              <a:rPr lang="en-GB" b="1" dirty="0"/>
              <a:t>Homogenous particle with inclusions of finite size</a:t>
            </a:r>
            <a:r>
              <a:rPr lang="en-GB" dirty="0"/>
              <a:t>: additional absorption of inclusions as derived from Mie theory </a:t>
            </a:r>
            <a:r>
              <a:rPr lang="en-GB" b="1" dirty="0"/>
              <a:t>(Lucey &amp; </a:t>
            </a:r>
            <a:r>
              <a:rPr lang="en-GB" b="1" dirty="0" err="1"/>
              <a:t>Riner</a:t>
            </a:r>
            <a:r>
              <a:rPr lang="en-GB" b="1" dirty="0"/>
              <a:t> 2011, LR11)</a:t>
            </a:r>
            <a:endParaRPr lang="en-GB" sz="2400" b="1" dirty="0"/>
          </a:p>
          <a:p>
            <a:pPr marL="385763" indent="-385763">
              <a:buFont typeface="+mj-lt"/>
              <a:buAutoNum type="arabicPeriod" startAt="2"/>
            </a:pPr>
            <a:endParaRPr lang="en-GB" sz="2400" dirty="0"/>
          </a:p>
          <a:p>
            <a:r>
              <a:rPr lang="en-GB" sz="2400" dirty="0"/>
              <a:t>                </a:t>
            </a:r>
          </a:p>
          <a:p>
            <a:endParaRPr lang="en-GB" sz="2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0194" y="4483900"/>
            <a:ext cx="1104072" cy="993665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 flipV="1">
            <a:off x="7500656" y="5189534"/>
            <a:ext cx="178991" cy="474297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927833" y="5680807"/>
            <a:ext cx="287450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/>
              <a:t>Absorption efficiency from Mie theory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7927692" y="5423974"/>
            <a:ext cx="325174" cy="254072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805466" y="5678045"/>
            <a:ext cx="13719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/>
              <a:t>Size of inclusions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32438" y="1947137"/>
            <a:ext cx="4844596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i="1">
                <a:latin typeface="Times New Roman" charset="0"/>
                <a:ea typeface="Times New Roman" charset="0"/>
                <a:cs typeface="Times New Roman" charset="0"/>
              </a:rPr>
              <a:t>S</a:t>
            </a:r>
            <a:r>
              <a:rPr lang="en-GB" sz="1350" i="1" baseline="-25000">
                <a:latin typeface="Times New Roman" charset="0"/>
                <a:ea typeface="Times New Roman" charset="0"/>
                <a:cs typeface="Times New Roman" charset="0"/>
              </a:rPr>
              <a:t>E</a:t>
            </a:r>
            <a:r>
              <a:rPr lang="en-GB" sz="1350" i="1">
                <a:latin typeface="Times New Roman" charset="0"/>
                <a:ea typeface="Times New Roman" charset="0"/>
                <a:cs typeface="Times New Roman" charset="0"/>
              </a:rPr>
              <a:t>: External scattering, function optical constants (</a:t>
            </a:r>
            <a:r>
              <a:rPr lang="en-GB" sz="1350" i="1" err="1">
                <a:latin typeface="Times New Roman" charset="0"/>
                <a:ea typeface="Times New Roman" charset="0"/>
                <a:cs typeface="Times New Roman" charset="0"/>
              </a:rPr>
              <a:t>n,k</a:t>
            </a:r>
            <a:r>
              <a:rPr lang="en-GB" sz="1350" i="1">
                <a:latin typeface="Times New Roman" charset="0"/>
                <a:ea typeface="Times New Roman" charset="0"/>
                <a:cs typeface="Times New Roman" charset="0"/>
              </a:rPr>
              <a:t>)	 </a:t>
            </a:r>
          </a:p>
          <a:p>
            <a:r>
              <a:rPr lang="en-GB" sz="1350" i="1">
                <a:latin typeface="Times New Roman" charset="0"/>
                <a:ea typeface="Times New Roman" charset="0"/>
                <a:cs typeface="Times New Roman" charset="0"/>
              </a:rPr>
              <a:t>S</a:t>
            </a:r>
            <a:r>
              <a:rPr lang="en-GB" sz="1350" i="1" baseline="-25000">
                <a:latin typeface="Times New Roman" charset="0"/>
                <a:ea typeface="Times New Roman" charset="0"/>
                <a:cs typeface="Times New Roman" charset="0"/>
              </a:rPr>
              <a:t>I</a:t>
            </a:r>
            <a:r>
              <a:rPr lang="en-GB" sz="1350" i="1">
                <a:latin typeface="Times New Roman" charset="0"/>
                <a:ea typeface="Times New Roman" charset="0"/>
                <a:cs typeface="Times New Roman" charset="0"/>
              </a:rPr>
              <a:t>: Internal scattering, function of optical constants (</a:t>
            </a:r>
            <a:r>
              <a:rPr lang="en-GB" sz="1350" i="1" err="1">
                <a:latin typeface="Times New Roman" charset="0"/>
                <a:ea typeface="Times New Roman" charset="0"/>
                <a:cs typeface="Times New Roman" charset="0"/>
              </a:rPr>
              <a:t>n,k</a:t>
            </a:r>
            <a:r>
              <a:rPr lang="en-GB" sz="1350" i="1">
                <a:latin typeface="Times New Roman" charset="0"/>
                <a:ea typeface="Times New Roman" charset="0"/>
                <a:cs typeface="Times New Roman" charset="0"/>
              </a:rPr>
              <a:t>)</a:t>
            </a:r>
          </a:p>
          <a:p>
            <a:r>
              <a:rPr lang="el-GR" sz="1350" i="1">
                <a:latin typeface="Times New Roman" charset="0"/>
                <a:ea typeface="Times New Roman" charset="0"/>
                <a:cs typeface="Times New Roman" charset="0"/>
              </a:rPr>
              <a:t>α</a:t>
            </a:r>
            <a:r>
              <a:rPr lang="it-IT" sz="1350" i="1" baseline="-25000">
                <a:latin typeface="Times New Roman" charset="0"/>
                <a:ea typeface="Times New Roman" charset="0"/>
                <a:cs typeface="Times New Roman" charset="0"/>
              </a:rPr>
              <a:t>m</a:t>
            </a:r>
            <a:r>
              <a:rPr lang="en-GB" sz="1350" i="1">
                <a:latin typeface="Times New Roman" charset="0"/>
                <a:ea typeface="Times New Roman" charset="0"/>
                <a:cs typeface="Times New Roman" charset="0"/>
              </a:rPr>
              <a:t>: absorption in the particle (function of k)</a:t>
            </a:r>
          </a:p>
          <a:p>
            <a:r>
              <a:rPr lang="it-IT" sz="1350" i="1">
                <a:latin typeface="Times New Roman" charset="0"/>
                <a:ea typeface="Times New Roman" charset="0"/>
                <a:cs typeface="Times New Roman" charset="0"/>
              </a:rPr>
              <a:t>D: </a:t>
            </a:r>
            <a:r>
              <a:rPr lang="it-IT" sz="1350" i="1" err="1">
                <a:latin typeface="Times New Roman" charset="0"/>
                <a:ea typeface="Times New Roman" charset="0"/>
                <a:cs typeface="Times New Roman" charset="0"/>
              </a:rPr>
              <a:t>grain</a:t>
            </a:r>
            <a:r>
              <a:rPr lang="it-IT" sz="1350" i="1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sz="1350" i="1" err="1">
                <a:latin typeface="Times New Roman" charset="0"/>
                <a:ea typeface="Times New Roman" charset="0"/>
                <a:cs typeface="Times New Roman" charset="0"/>
              </a:rPr>
              <a:t>size</a:t>
            </a:r>
            <a:endParaRPr lang="en-GB" sz="1350" i="1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GB" sz="135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7583" y="4939227"/>
            <a:ext cx="1941925" cy="450994"/>
          </a:xfrm>
          <a:prstGeom prst="rect">
            <a:avLst/>
          </a:prstGeom>
        </p:spPr>
      </p:pic>
      <p:pic>
        <p:nvPicPr>
          <p:cNvPr id="23" name="Picture 22" descr="../Pictures/Intra_pyrrh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492" y="920921"/>
            <a:ext cx="891305" cy="798433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58064" y="1998310"/>
                <a:ext cx="3445302" cy="6323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>
                          <a:latin typeface="Cambria Math" charset="0"/>
                        </a:rPr>
                        <m:t>w</m:t>
                      </m:r>
                      <m:r>
                        <a:rPr lang="it-IT" i="1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charset="0"/>
                            </a:rPr>
                            <m:t>𝑆</m:t>
                          </m:r>
                        </m:e>
                        <m:sub>
                          <m:r>
                            <a:rPr lang="it-IT" i="1">
                              <a:latin typeface="Cambria Math" charset="0"/>
                            </a:rPr>
                            <m:t>𝐸</m:t>
                          </m:r>
                        </m:sub>
                      </m:sSub>
                      <m:r>
                        <a:rPr lang="it-IT" i="1">
                          <a:latin typeface="Cambria Math" charset="0"/>
                        </a:rPr>
                        <m:t>+</m:t>
                      </m:r>
                      <m:f>
                        <m:fPr>
                          <m:ctrlPr>
                            <a:rPr lang="bg-BG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it-IT" i="1">
                              <a:latin typeface="Cambria Math" charset="0"/>
                            </a:rPr>
                            <m:t>(1−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it-IT" i="1">
                                  <a:latin typeface="Cambria Math" charset="0"/>
                                </a:rPr>
                                <m:t>𝐸</m:t>
                              </m:r>
                            </m:sub>
                          </m:sSub>
                          <m:r>
                            <a:rPr lang="it-IT" i="1">
                              <a:latin typeface="Cambria Math" charset="0"/>
                            </a:rPr>
                            <m:t>)(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charset="0"/>
                                </a:rPr>
                                <m:t>1−</m:t>
                              </m:r>
                              <m:r>
                                <a:rPr lang="it-IT" i="1">
                                  <a:latin typeface="Cambria Math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it-IT" i="1">
                                  <a:latin typeface="Cambria Math" charset="0"/>
                                </a:rPr>
                                <m:t>𝐼</m:t>
                              </m:r>
                            </m:sub>
                          </m:sSub>
                          <m:r>
                            <a:rPr lang="it-IT" i="1">
                              <a:latin typeface="Cambria Math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i="1">
                                  <a:latin typeface="Cambria Math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it-IT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i="1">
                                          <a:latin typeface="Cambria Math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it-IT" i="1">
                                          <a:latin typeface="Cambria Math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it-IT" i="1">
                                  <a:latin typeface="Cambria Math" charset="0"/>
                                </a:rPr>
                                <m:t>𝐷</m:t>
                              </m:r>
                            </m:sup>
                          </m:sSup>
                        </m:num>
                        <m:den>
                          <m:r>
                            <a:rPr lang="it-IT" i="1">
                              <a:latin typeface="Cambria Math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it-IT" i="1">
                                  <a:latin typeface="Cambria Math" charset="0"/>
                                </a:rPr>
                                <m:t>𝐼</m:t>
                              </m:r>
                            </m:sub>
                          </m:sSub>
                          <m:sSup>
                            <m:sSupPr>
                              <m:ctrlPr>
                                <a:rPr lang="it-IT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i="1">
                                  <a:latin typeface="Cambria Math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it-IT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i="1">
                                          <a:latin typeface="Cambria Math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it-IT" i="1">
                                          <a:latin typeface="Cambria Math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it-IT" i="1">
                                  <a:latin typeface="Cambria Math" charset="0"/>
                                </a:rPr>
                                <m:t>𝐷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419" y="1521413"/>
                <a:ext cx="4590103" cy="84350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/>
          <p:cNvSpPr txBox="1"/>
          <p:nvPr/>
        </p:nvSpPr>
        <p:spPr>
          <a:xfrm>
            <a:off x="3494154" y="2475473"/>
            <a:ext cx="11666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/>
              <a:t>(</a:t>
            </a:r>
            <a:r>
              <a:rPr lang="en-GB" sz="1350" err="1"/>
              <a:t>Hapke</a:t>
            </a:r>
            <a:r>
              <a:rPr lang="en-GB" sz="1350"/>
              <a:t>, 2012)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6356" y="1413075"/>
            <a:ext cx="6616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In </a:t>
            </a:r>
            <a:r>
              <a:rPr lang="en-GB" err="1"/>
              <a:t>Hapke’s</a:t>
            </a:r>
            <a:r>
              <a:rPr lang="en-GB"/>
              <a:t> theory </a:t>
            </a:r>
            <a:r>
              <a:rPr lang="en-GB" i="1">
                <a:latin typeface="Times New Roman" charset="0"/>
                <a:ea typeface="Times New Roman" charset="0"/>
                <a:cs typeface="Times New Roman" charset="0"/>
              </a:rPr>
              <a:t>SSA (w)</a:t>
            </a:r>
            <a:r>
              <a:rPr lang="en-GB"/>
              <a:t> can be computed as function of optical constants and grain size: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4927833" y="3885322"/>
                <a:ext cx="3794052" cy="7080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>
                          <a:latin typeface="Cambria Math" charset="0"/>
                        </a:rPr>
                        <m:t>w</m:t>
                      </m:r>
                      <m:r>
                        <a:rPr lang="it-IT" i="1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charset="0"/>
                            </a:rPr>
                            <m:t>𝑆</m:t>
                          </m:r>
                        </m:e>
                        <m:sub>
                          <m:r>
                            <a:rPr lang="it-IT" i="1">
                              <a:latin typeface="Cambria Math" charset="0"/>
                            </a:rPr>
                            <m:t>𝐸</m:t>
                          </m:r>
                        </m:sub>
                      </m:sSub>
                      <m:r>
                        <a:rPr lang="it-IT" i="1">
                          <a:latin typeface="Cambria Math" charset="0"/>
                        </a:rPr>
                        <m:t>+</m:t>
                      </m:r>
                      <m:f>
                        <m:fPr>
                          <m:ctrlPr>
                            <a:rPr lang="bg-BG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it-IT" i="1">
                              <a:latin typeface="Cambria Math" charset="0"/>
                            </a:rPr>
                            <m:t>(1−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it-IT" i="1">
                                  <a:latin typeface="Cambria Math" charset="0"/>
                                </a:rPr>
                                <m:t>𝐸</m:t>
                              </m:r>
                            </m:sub>
                          </m:sSub>
                          <m:r>
                            <a:rPr lang="it-IT" i="1">
                              <a:latin typeface="Cambria Math" charset="0"/>
                            </a:rPr>
                            <m:t>)(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charset="0"/>
                                </a:rPr>
                                <m:t>1−</m:t>
                              </m:r>
                              <m:r>
                                <a:rPr lang="it-IT" i="1">
                                  <a:latin typeface="Cambria Math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it-IT" i="1">
                                  <a:latin typeface="Cambria Math" charset="0"/>
                                </a:rPr>
                                <m:t>𝐼</m:t>
                              </m:r>
                            </m:sub>
                          </m:sSub>
                          <m:r>
                            <a:rPr lang="it-IT" i="1">
                              <a:latin typeface="Cambria Math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i="1">
                                  <a:latin typeface="Cambria Math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it-IT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i="1">
                                          <a:latin typeface="Cambria Math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it-IT" i="1">
                                          <a:latin typeface="Cambria Math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i="1">
                                          <a:latin typeface="Cambria Math" charset="0"/>
                                        </a:rPr>
                                        <m:t>+</m:t>
                                      </m:r>
                                      <m:r>
                                        <a:rPr lang="el-GR" i="1">
                                          <a:latin typeface="Cambria Math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it-IT" i="1">
                                          <a:latin typeface="Cambria Math" charset="0"/>
                                        </a:rPr>
                                        <m:t>𝑔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it-IT" i="1">
                                  <a:latin typeface="Cambria Math" charset="0"/>
                                </a:rPr>
                                <m:t>𝐷</m:t>
                              </m:r>
                            </m:sup>
                          </m:sSup>
                        </m:num>
                        <m:den>
                          <m:r>
                            <a:rPr lang="it-IT" i="1">
                              <a:latin typeface="Cambria Math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it-IT" i="1">
                                  <a:latin typeface="Cambria Math" charset="0"/>
                                </a:rPr>
                                <m:t>𝐼</m:t>
                              </m:r>
                            </m:sub>
                          </m:sSub>
                          <m:sSup>
                            <m:sSupPr>
                              <m:ctrlPr>
                                <a:rPr lang="it-IT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i="1">
                                  <a:latin typeface="Cambria Math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it-IT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i="1">
                                          <a:latin typeface="Cambria Math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it-IT" i="1">
                                          <a:latin typeface="Cambria Math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i="1">
                                          <a:latin typeface="Cambria Math" charset="0"/>
                                        </a:rPr>
                                        <m:t>+</m:t>
                                      </m:r>
                                      <m:r>
                                        <a:rPr lang="el-GR" i="1">
                                          <a:latin typeface="Cambria Math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it-IT" i="1">
                                          <a:latin typeface="Cambria Math" charset="0"/>
                                        </a:rPr>
                                        <m:t>𝑔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it-IT" i="1">
                                  <a:latin typeface="Cambria Math" charset="0"/>
                                </a:rPr>
                                <m:t>𝐷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0443" y="4037429"/>
                <a:ext cx="5055615" cy="944618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/>
          <p:cNvCxnSpPr>
            <a:cxnSpLocks noChangeAspect="1"/>
          </p:cNvCxnSpPr>
          <p:nvPr/>
        </p:nvCxnSpPr>
        <p:spPr>
          <a:xfrm flipH="1">
            <a:off x="8349508" y="3707723"/>
            <a:ext cx="208343" cy="24300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cxnSpLocks noChangeAspect="1"/>
          </p:cNvCxnSpPr>
          <p:nvPr/>
        </p:nvCxnSpPr>
        <p:spPr>
          <a:xfrm flipV="1">
            <a:off x="7579399" y="4507444"/>
            <a:ext cx="200495" cy="233849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6" y="2946275"/>
            <a:ext cx="4562991" cy="2961009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779417" y="2946275"/>
            <a:ext cx="2806848" cy="10733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75" b="1">
                <a:solidFill>
                  <a:srgbClr val="45A5EA"/>
                </a:solidFill>
              </a:rPr>
              <a:t>99.5% ice – 0.5% </a:t>
            </a:r>
            <a:r>
              <a:rPr lang="en-GB" sz="1275" b="1" err="1">
                <a:solidFill>
                  <a:srgbClr val="45A5EA"/>
                </a:solidFill>
              </a:rPr>
              <a:t>pyrrhotite</a:t>
            </a:r>
            <a:r>
              <a:rPr lang="en-GB" sz="1275" b="1">
                <a:solidFill>
                  <a:srgbClr val="45A5EA"/>
                </a:solidFill>
              </a:rPr>
              <a:t> (intra-part.)</a:t>
            </a:r>
          </a:p>
          <a:p>
            <a:r>
              <a:rPr lang="en-GB" sz="1275" b="1">
                <a:solidFill>
                  <a:srgbClr val="C745FC"/>
                </a:solidFill>
              </a:rPr>
              <a:t>99 % ice -1% </a:t>
            </a:r>
            <a:r>
              <a:rPr lang="en-GB" sz="1275" b="1" err="1">
                <a:solidFill>
                  <a:srgbClr val="C745FC"/>
                </a:solidFill>
              </a:rPr>
              <a:t>pyrrhotite</a:t>
            </a:r>
            <a:r>
              <a:rPr lang="en-GB" sz="1275" b="1">
                <a:solidFill>
                  <a:srgbClr val="C745FC"/>
                </a:solidFill>
              </a:rPr>
              <a:t> (intra-part.)</a:t>
            </a:r>
          </a:p>
          <a:p>
            <a:r>
              <a:rPr lang="en-GB" sz="1275" b="1">
                <a:solidFill>
                  <a:srgbClr val="1127CE"/>
                </a:solidFill>
              </a:rPr>
              <a:t>95% ice - 5 % </a:t>
            </a:r>
            <a:r>
              <a:rPr lang="en-GB" sz="1275" b="1" err="1">
                <a:solidFill>
                  <a:srgbClr val="1127CE"/>
                </a:solidFill>
              </a:rPr>
              <a:t>pyrrhotite</a:t>
            </a:r>
            <a:r>
              <a:rPr lang="en-GB" sz="1275" b="1">
                <a:solidFill>
                  <a:srgbClr val="1127CE"/>
                </a:solidFill>
              </a:rPr>
              <a:t> (intra-part.)</a:t>
            </a:r>
          </a:p>
          <a:p>
            <a:r>
              <a:rPr lang="en-GB" sz="1275" b="1"/>
              <a:t>100% fine grained </a:t>
            </a:r>
            <a:r>
              <a:rPr lang="en-GB" sz="1275" b="1" err="1"/>
              <a:t>pyrrhotite</a:t>
            </a:r>
            <a:endParaRPr lang="en-GB" sz="1275" b="1"/>
          </a:p>
        </p:txBody>
      </p:sp>
      <p:sp>
        <p:nvSpPr>
          <p:cNvPr id="45" name="TextBox 44"/>
          <p:cNvSpPr txBox="1"/>
          <p:nvPr/>
        </p:nvSpPr>
        <p:spPr>
          <a:xfrm>
            <a:off x="8252866" y="4337727"/>
            <a:ext cx="877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/>
              <a:t>Mass fraction of inclusions</a:t>
            </a:r>
          </a:p>
        </p:txBody>
      </p:sp>
      <p:cxnSp>
        <p:nvCxnSpPr>
          <p:cNvPr id="52" name="Straight Arrow Connector 51"/>
          <p:cNvCxnSpPr/>
          <p:nvPr/>
        </p:nvCxnSpPr>
        <p:spPr>
          <a:xfrm flipH="1">
            <a:off x="8012119" y="4627540"/>
            <a:ext cx="240746" cy="245706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342900" y="6469669"/>
            <a:ext cx="1600200" cy="273844"/>
          </a:xfrm>
        </p:spPr>
        <p:txBody>
          <a:bodyPr/>
          <a:lstStyle/>
          <a:p>
            <a:pPr>
              <a:defRPr/>
            </a:pPr>
            <a:r>
              <a:rPr lang="it-IT" dirty="0"/>
              <a:t>IAPS 9-10/10/2019</a:t>
            </a:r>
            <a:endParaRPr lang="en-GB" dirty="0"/>
          </a:p>
        </p:txBody>
      </p:sp>
      <p:sp>
        <p:nvSpPr>
          <p:cNvPr id="26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943100" y="6456563"/>
            <a:ext cx="2171700" cy="273844"/>
          </a:xfrm>
        </p:spPr>
        <p:txBody>
          <a:bodyPr/>
          <a:lstStyle/>
          <a:p>
            <a:pPr>
              <a:defRPr/>
            </a:pPr>
            <a:r>
              <a:rPr lang="en-US" dirty="0"/>
              <a:t>JUICE - MAJIS – STM#5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651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84075"/>
            <a:ext cx="9144000" cy="332024"/>
          </a:xfrm>
        </p:spPr>
        <p:txBody>
          <a:bodyPr/>
          <a:lstStyle/>
          <a:p>
            <a:r>
              <a:rPr lang="en-GB" sz="2100" dirty="0"/>
              <a:t>Rationale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21831"/>
            <a:ext cx="9144000" cy="4087364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</a:pPr>
            <a:r>
              <a:rPr lang="en-GB" sz="1500" dirty="0"/>
              <a:t>Observations from the VIRTIS-Rosetta imaging spectrometer (0.2-5.1 µm, </a:t>
            </a:r>
            <a:r>
              <a:rPr lang="en-GB" sz="1500" dirty="0" err="1"/>
              <a:t>Coradini</a:t>
            </a:r>
            <a:r>
              <a:rPr lang="en-GB" sz="1500" dirty="0"/>
              <a:t> et al., 2007) of the comet </a:t>
            </a:r>
            <a:r>
              <a:rPr lang="en-GB" sz="1500" b="1" dirty="0"/>
              <a:t>67P/</a:t>
            </a:r>
            <a:r>
              <a:rPr lang="en-GB" sz="1500" b="1" dirty="0" err="1"/>
              <a:t>Churyumov-Gerasimenko</a:t>
            </a:r>
            <a:r>
              <a:rPr lang="en-GB" sz="1500" dirty="0"/>
              <a:t> (67P/CG) revealed a </a:t>
            </a:r>
            <a:r>
              <a:rPr lang="en-GB" sz="1500" b="1" dirty="0"/>
              <a:t>surface covered of low albedo material</a:t>
            </a:r>
            <a:r>
              <a:rPr lang="en-GB" sz="1500" dirty="0"/>
              <a:t> (VIS geometric albedo 0.06, Fornasier et al., 2015; Ciarniello et al., 2015) </a:t>
            </a:r>
            <a:r>
              <a:rPr lang="en-GB" sz="1500" b="1" dirty="0"/>
              <a:t>and ubiquitous organics</a:t>
            </a:r>
            <a:r>
              <a:rPr lang="en-GB" sz="1500" dirty="0"/>
              <a:t> (Capaccioni et al., 2015; Quirico et al., 2016; </a:t>
            </a:r>
            <a:r>
              <a:rPr lang="en-GB" sz="1500" dirty="0" err="1"/>
              <a:t>Raponi</a:t>
            </a:r>
            <a:r>
              <a:rPr lang="en-GB" sz="1500" dirty="0"/>
              <a:t> et al., submitted).</a:t>
            </a:r>
          </a:p>
          <a:p>
            <a:pPr algn="just">
              <a:lnSpc>
                <a:spcPct val="120000"/>
              </a:lnSpc>
            </a:pPr>
            <a:r>
              <a:rPr lang="en-GB" sz="1500" b="1" dirty="0"/>
              <a:t>Water ice on 67P/CG </a:t>
            </a:r>
            <a:r>
              <a:rPr lang="en-GB" sz="1500" dirty="0"/>
              <a:t>has been detected as intimately mixed with the low albedo </a:t>
            </a:r>
            <a:r>
              <a:rPr lang="en-GB" sz="1500" dirty="0" err="1"/>
              <a:t>regolith</a:t>
            </a:r>
            <a:r>
              <a:rPr lang="en-GB" sz="1500" dirty="0"/>
              <a:t>, in transient form (De </a:t>
            </a:r>
            <a:r>
              <a:rPr lang="en-GB" sz="1500" dirty="0" err="1"/>
              <a:t>Sanctis</a:t>
            </a:r>
            <a:r>
              <a:rPr lang="en-GB" sz="1500" dirty="0"/>
              <a:t> et al., 2015; Ciarniello et al. 2016) and as isolated bright spots (Filacchione et al., 2016; </a:t>
            </a:r>
            <a:r>
              <a:rPr lang="en-GB" sz="1500" dirty="0" err="1"/>
              <a:t>Barucci</a:t>
            </a:r>
            <a:r>
              <a:rPr lang="en-GB" sz="1500" dirty="0"/>
              <a:t> et al., 2016; </a:t>
            </a:r>
            <a:r>
              <a:rPr lang="en-GB" sz="1500" dirty="0" err="1"/>
              <a:t>Raponi</a:t>
            </a:r>
            <a:r>
              <a:rPr lang="en-GB" sz="1500" dirty="0"/>
              <a:t> et al., 2016).</a:t>
            </a:r>
          </a:p>
          <a:p>
            <a:pPr algn="just">
              <a:lnSpc>
                <a:spcPct val="120000"/>
              </a:lnSpc>
            </a:pPr>
            <a:r>
              <a:rPr lang="en-GB" sz="1500" dirty="0"/>
              <a:t>Starting from these evidences we measured the </a:t>
            </a:r>
            <a:r>
              <a:rPr lang="en-GB" sz="1500" b="1" dirty="0"/>
              <a:t>spectral output of mixtures of water ice, organics and opaque mineral to support the interpretation of remote sensing observations</a:t>
            </a:r>
            <a:r>
              <a:rPr lang="en-GB" sz="1500" dirty="0"/>
              <a:t> of 67P and minor bodies.</a:t>
            </a:r>
          </a:p>
          <a:p>
            <a:pPr algn="just">
              <a:lnSpc>
                <a:spcPct val="120000"/>
              </a:lnSpc>
            </a:pPr>
            <a:r>
              <a:rPr lang="en-GB" sz="1500" b="1" dirty="0"/>
              <a:t>We take advantage of this set of measurements to characterize the capability of the widely used </a:t>
            </a:r>
            <a:r>
              <a:rPr lang="en-GB" sz="1500" b="1" dirty="0" err="1"/>
              <a:t>Hapke</a:t>
            </a:r>
            <a:r>
              <a:rPr lang="en-GB" sz="1500" b="1" dirty="0"/>
              <a:t> model for spectral un-mixing (</a:t>
            </a:r>
            <a:r>
              <a:rPr lang="en-GB" sz="1500" b="1" dirty="0" err="1"/>
              <a:t>Hapke</a:t>
            </a:r>
            <a:r>
              <a:rPr lang="en-GB" sz="1500" b="1" dirty="0"/>
              <a:t>, 2012) to correctly identify and quantify the real abundances of the different end-members</a:t>
            </a:r>
            <a:r>
              <a:rPr lang="en-GB" sz="1500" b="1" dirty="0" smtClean="0"/>
              <a:t>.</a:t>
            </a:r>
          </a:p>
          <a:p>
            <a:pPr algn="just">
              <a:lnSpc>
                <a:spcPct val="120000"/>
              </a:lnSpc>
              <a:tabLst>
                <a:tab pos="2930525" algn="l"/>
              </a:tabLst>
            </a:pPr>
            <a:r>
              <a:rPr lang="en-GB" sz="1500" b="1" dirty="0" smtClean="0"/>
              <a:t>These results are in general applicable also  to remote sensing observations of </a:t>
            </a:r>
            <a:r>
              <a:rPr lang="en-GB" sz="1500" b="1" dirty="0" smtClean="0">
                <a:solidFill>
                  <a:srgbClr val="1228CC"/>
                </a:solidFill>
              </a:rPr>
              <a:t>the icy moons</a:t>
            </a:r>
            <a:r>
              <a:rPr lang="en-GB" sz="1500" b="1" dirty="0" smtClean="0"/>
              <a:t>:</a:t>
            </a:r>
          </a:p>
          <a:p>
            <a:pPr lvl="1" algn="just">
              <a:lnSpc>
                <a:spcPct val="120000"/>
              </a:lnSpc>
              <a:tabLst>
                <a:tab pos="2930525" algn="l"/>
              </a:tabLst>
            </a:pPr>
            <a:r>
              <a:rPr lang="en-GB" b="1" dirty="0" smtClean="0"/>
              <a:t> by providing support for comparison with laboratory measurements in assessing the effect of darkening phases mixed with water ice </a:t>
            </a:r>
          </a:p>
          <a:p>
            <a:pPr lvl="1" algn="just">
              <a:lnSpc>
                <a:spcPct val="120000"/>
              </a:lnSpc>
              <a:tabLst>
                <a:tab pos="2930525" algn="l"/>
              </a:tabLst>
            </a:pPr>
            <a:r>
              <a:rPr lang="en-GB" b="1" dirty="0"/>
              <a:t>b</a:t>
            </a:r>
            <a:r>
              <a:rPr lang="en-GB" b="1" dirty="0" smtClean="0"/>
              <a:t>y constraining the accuracy of the spectral un-mixing when applied to ice-contaminant mixtures. </a:t>
            </a:r>
            <a:endParaRPr lang="en-GB" b="1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342900" y="6389459"/>
            <a:ext cx="1600200" cy="273844"/>
          </a:xfrm>
        </p:spPr>
        <p:txBody>
          <a:bodyPr/>
          <a:lstStyle/>
          <a:p>
            <a:pPr>
              <a:defRPr/>
            </a:pPr>
            <a:r>
              <a:rPr lang="it-IT" dirty="0"/>
              <a:t>IAPS 9-10/10/2019</a:t>
            </a:r>
            <a:endParaRPr lang="en-GB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943100" y="6376353"/>
            <a:ext cx="2171700" cy="273844"/>
          </a:xfrm>
        </p:spPr>
        <p:txBody>
          <a:bodyPr/>
          <a:lstStyle/>
          <a:p>
            <a:pPr>
              <a:defRPr/>
            </a:pPr>
            <a:r>
              <a:rPr lang="en-US" dirty="0"/>
              <a:t>JUICE - MAJIS – STM#5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316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988" y="863659"/>
            <a:ext cx="7886700" cy="994172"/>
          </a:xfrm>
        </p:spPr>
        <p:txBody>
          <a:bodyPr>
            <a:normAutofit/>
          </a:bodyPr>
          <a:lstStyle/>
          <a:p>
            <a:r>
              <a:rPr lang="en-GB" sz="3000"/>
              <a:t>Intimate mixture water ice-</a:t>
            </a:r>
            <a:r>
              <a:rPr lang="en-GB" sz="3000" err="1"/>
              <a:t>kerite</a:t>
            </a:r>
            <a:r>
              <a:rPr lang="en-GB" sz="3000"/>
              <a:t> (fine) (2/2)</a:t>
            </a:r>
          </a:p>
        </p:txBody>
      </p:sp>
      <p:grpSp>
        <p:nvGrpSpPr>
          <p:cNvPr id="5" name="Group 109"/>
          <p:cNvGrpSpPr>
            <a:grpSpLocks/>
          </p:cNvGrpSpPr>
          <p:nvPr/>
        </p:nvGrpSpPr>
        <p:grpSpPr bwMode="auto">
          <a:xfrm>
            <a:off x="7911011" y="901395"/>
            <a:ext cx="1003206" cy="1072601"/>
            <a:chOff x="0" y="0"/>
            <a:chExt cx="827359" cy="932960"/>
          </a:xfrm>
        </p:grpSpPr>
        <p:sp>
          <p:nvSpPr>
            <p:cNvPr id="6" name="Oval 5"/>
            <p:cNvSpPr>
              <a:spLocks noChangeAspect="1"/>
            </p:cNvSpPr>
            <p:nvPr/>
          </p:nvSpPr>
          <p:spPr>
            <a:xfrm>
              <a:off x="6054" y="0"/>
              <a:ext cx="363231" cy="361904"/>
            </a:xfrm>
            <a:prstGeom prst="ellipse">
              <a:avLst/>
            </a:prstGeom>
            <a:solidFill>
              <a:srgbClr val="DBE6E9"/>
            </a:solidFill>
            <a:ln w="317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630805">
                <a:defRPr/>
              </a:pPr>
              <a:endParaRPr lang="en-US" sz="5180"/>
            </a:p>
          </p:txBody>
        </p:sp>
        <p:sp>
          <p:nvSpPr>
            <p:cNvPr id="7" name="Oval 6"/>
            <p:cNvSpPr>
              <a:spLocks/>
            </p:cNvSpPr>
            <p:nvPr/>
          </p:nvSpPr>
          <p:spPr>
            <a:xfrm>
              <a:off x="369285" y="256153"/>
              <a:ext cx="355159" cy="371304"/>
            </a:xfrm>
            <a:prstGeom prst="ellipse">
              <a:avLst/>
            </a:prstGeom>
            <a:solidFill>
              <a:srgbClr val="DBE6E9"/>
            </a:solidFill>
            <a:ln w="317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630805">
                <a:defRPr/>
              </a:pPr>
              <a:endParaRPr lang="en-US" sz="5180"/>
            </a:p>
          </p:txBody>
        </p:sp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0" y="571056"/>
              <a:ext cx="363231" cy="361904"/>
            </a:xfrm>
            <a:prstGeom prst="ellipse">
              <a:avLst/>
            </a:prstGeom>
            <a:solidFill>
              <a:srgbClr val="DBE6E9"/>
            </a:solidFill>
            <a:ln w="317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630805">
                <a:defRPr/>
              </a:pPr>
              <a:endParaRPr lang="en-US" sz="5180"/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232065" y="444155"/>
              <a:ext cx="108969" cy="1081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630805">
                <a:defRPr/>
              </a:pPr>
              <a:endParaRPr lang="en-US" sz="5180"/>
            </a:p>
          </p:txBody>
        </p:sp>
        <p:sp>
          <p:nvSpPr>
            <p:cNvPr id="10" name="Oval 9"/>
            <p:cNvSpPr>
              <a:spLocks noChangeAspect="1"/>
            </p:cNvSpPr>
            <p:nvPr/>
          </p:nvSpPr>
          <p:spPr>
            <a:xfrm>
              <a:off x="441931" y="56401"/>
              <a:ext cx="108969" cy="1081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630805">
                <a:defRPr/>
              </a:pPr>
              <a:endParaRPr lang="en-US" sz="5180"/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425788" y="681507"/>
              <a:ext cx="108969" cy="1081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630805">
                <a:defRPr/>
              </a:pPr>
              <a:endParaRPr lang="en-US" sz="5180"/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663906" y="761408"/>
              <a:ext cx="106951" cy="1081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630805">
                <a:defRPr/>
              </a:pPr>
              <a:endParaRPr lang="en-US" sz="5180"/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718390" y="552256"/>
              <a:ext cx="108969" cy="1081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630805">
                <a:defRPr/>
              </a:pPr>
              <a:endParaRPr lang="en-US" sz="5180"/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32287" y="387755"/>
              <a:ext cx="106952" cy="1081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630805">
                <a:defRPr/>
              </a:pPr>
              <a:endParaRPr lang="en-US" sz="5180"/>
            </a:p>
          </p:txBody>
        </p:sp>
        <p:sp>
          <p:nvSpPr>
            <p:cNvPr id="15" name="Oval 14"/>
            <p:cNvSpPr>
              <a:spLocks noChangeAspect="1"/>
            </p:cNvSpPr>
            <p:nvPr/>
          </p:nvSpPr>
          <p:spPr>
            <a:xfrm>
              <a:off x="704265" y="148052"/>
              <a:ext cx="108969" cy="1081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630805">
                <a:defRPr/>
              </a:pPr>
              <a:endParaRPr lang="en-US" sz="5180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3141928" y="3639241"/>
            <a:ext cx="6503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b="1"/>
              <a:t>ZOOM</a:t>
            </a:r>
          </a:p>
        </p:txBody>
      </p:sp>
      <p:pic>
        <p:nvPicPr>
          <p:cNvPr id="30" name="Picture 5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75" r="6773" b="7956"/>
          <a:stretch>
            <a:fillRect/>
          </a:stretch>
        </p:blipFill>
        <p:spPr bwMode="auto">
          <a:xfrm rot="5400000">
            <a:off x="7761766" y="3557886"/>
            <a:ext cx="1355180" cy="137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8" t="10611" r="20947" b="11777"/>
          <a:stretch>
            <a:fillRect/>
          </a:stretch>
        </p:blipFill>
        <p:spPr bwMode="auto">
          <a:xfrm rot="5400000">
            <a:off x="7747324" y="4762144"/>
            <a:ext cx="1384064" cy="137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6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0" t="23317" r="19157" b="7742"/>
          <a:stretch>
            <a:fillRect/>
          </a:stretch>
        </p:blipFill>
        <p:spPr bwMode="auto">
          <a:xfrm rot="5400000">
            <a:off x="7757713" y="2204785"/>
            <a:ext cx="1349313" cy="137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7761279" y="2212343"/>
            <a:ext cx="137928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200" b="1">
                <a:solidFill>
                  <a:srgbClr val="9044FF"/>
                </a:solidFill>
              </a:rPr>
              <a:t>99% ice - 1% </a:t>
            </a:r>
            <a:r>
              <a:rPr lang="en-GB" sz="1200" b="1" err="1">
                <a:solidFill>
                  <a:srgbClr val="9044FF"/>
                </a:solidFill>
              </a:rPr>
              <a:t>kerite</a:t>
            </a:r>
            <a:endParaRPr lang="en-GB" sz="1200" b="1">
              <a:solidFill>
                <a:srgbClr val="9044FF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748226" y="3599252"/>
            <a:ext cx="137928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200" b="1">
                <a:solidFill>
                  <a:srgbClr val="B87FFF"/>
                </a:solidFill>
              </a:rPr>
              <a:t>91% ice - 9% </a:t>
            </a:r>
            <a:r>
              <a:rPr lang="en-GB" sz="1200" b="1" err="1">
                <a:solidFill>
                  <a:srgbClr val="B87FFF"/>
                </a:solidFill>
              </a:rPr>
              <a:t>kerite</a:t>
            </a:r>
            <a:endParaRPr lang="en-GB" sz="1200" b="1">
              <a:solidFill>
                <a:srgbClr val="B87FF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737632" y="4787850"/>
            <a:ext cx="1457835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200" b="1">
                <a:solidFill>
                  <a:srgbClr val="F83FFF"/>
                </a:solidFill>
              </a:rPr>
              <a:t>77% ice - 23% </a:t>
            </a:r>
            <a:r>
              <a:rPr lang="en-GB" sz="1200" b="1" err="1">
                <a:solidFill>
                  <a:srgbClr val="F83FFF"/>
                </a:solidFill>
              </a:rPr>
              <a:t>kerite</a:t>
            </a:r>
            <a:endParaRPr lang="en-GB" sz="1200" b="1">
              <a:solidFill>
                <a:srgbClr val="F83FFF"/>
              </a:solidFill>
            </a:endParaRPr>
          </a:p>
        </p:txBody>
      </p:sp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0846942"/>
              </p:ext>
            </p:extLst>
          </p:nvPr>
        </p:nvGraphicFramePr>
        <p:xfrm>
          <a:off x="33329" y="4064770"/>
          <a:ext cx="2115268" cy="159717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15268"/>
              </a:tblGrid>
              <a:tr h="561934"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baseline="0" smtClean="0"/>
                        <a:t>Ice</a:t>
                      </a:r>
                      <a:r>
                        <a:rPr lang="is-IS" sz="1200" b="1" baseline="0" smtClean="0"/>
                        <a:t>(67±31 µm)</a:t>
                      </a:r>
                      <a:r>
                        <a:rPr lang="en-GB" sz="1200" b="1" baseline="0" smtClean="0"/>
                        <a:t>-</a:t>
                      </a:r>
                      <a:r>
                        <a:rPr lang="en-GB" sz="1200" b="1" baseline="0" err="1" smtClean="0"/>
                        <a:t>kerite</a:t>
                      </a:r>
                      <a:r>
                        <a:rPr lang="en-GB" sz="1200" b="1" baseline="0" smtClean="0"/>
                        <a:t> (&lt;25µm) abundance [</a:t>
                      </a:r>
                      <a:r>
                        <a:rPr lang="en-GB" sz="1200" b="1" baseline="0" err="1" smtClean="0"/>
                        <a:t>wt</a:t>
                      </a:r>
                      <a:r>
                        <a:rPr lang="en-GB" sz="1200" b="1" baseline="0" smtClean="0"/>
                        <a:t>%]</a:t>
                      </a:r>
                      <a:endParaRPr lang="en-GB" sz="1200" b="1" smtClean="0"/>
                    </a:p>
                  </a:txBody>
                  <a:tcPr marL="162186" marR="162186" marT="81100" marB="811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080">
                <a:tc>
                  <a:txBody>
                    <a:bodyPr/>
                    <a:lstStyle/>
                    <a:p>
                      <a:pPr algn="ctr"/>
                      <a:r>
                        <a:rPr lang="en-GB" sz="1200" b="1" smtClean="0">
                          <a:solidFill>
                            <a:srgbClr val="8A70B9"/>
                          </a:solidFill>
                        </a:rPr>
                        <a:t>99-1 (99-1)</a:t>
                      </a:r>
                      <a:endParaRPr lang="en-GB" sz="1200" b="1">
                        <a:solidFill>
                          <a:srgbClr val="8A70B9"/>
                        </a:solidFill>
                      </a:endParaRPr>
                    </a:p>
                  </a:txBody>
                  <a:tcPr marL="162186" marR="162186" marT="81100" marB="811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45080">
                <a:tc>
                  <a:txBody>
                    <a:bodyPr/>
                    <a:lstStyle/>
                    <a:p>
                      <a:pPr algn="ctr"/>
                      <a:r>
                        <a:rPr lang="en-GB" sz="1200" b="1" smtClean="0">
                          <a:solidFill>
                            <a:srgbClr val="BB84FF"/>
                          </a:solidFill>
                        </a:rPr>
                        <a:t>91-9 (93-7)</a:t>
                      </a:r>
                      <a:endParaRPr lang="en-GB" sz="1200" b="1">
                        <a:solidFill>
                          <a:srgbClr val="BB84FF"/>
                        </a:solidFill>
                      </a:endParaRPr>
                    </a:p>
                  </a:txBody>
                  <a:tcPr marL="162186" marR="162186" marT="81100" marB="811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45080">
                <a:tc>
                  <a:txBody>
                    <a:bodyPr/>
                    <a:lstStyle/>
                    <a:p>
                      <a:pPr algn="ctr"/>
                      <a:r>
                        <a:rPr lang="en-GB" sz="1200" b="1" smtClean="0">
                          <a:solidFill>
                            <a:srgbClr val="F83FFF"/>
                          </a:solidFill>
                        </a:rPr>
                        <a:t>77-23 (81-19)</a:t>
                      </a:r>
                      <a:endParaRPr lang="en-GB" sz="1200" b="1">
                        <a:solidFill>
                          <a:srgbClr val="F83FFF"/>
                        </a:solidFill>
                      </a:endParaRPr>
                    </a:p>
                  </a:txBody>
                  <a:tcPr marL="162186" marR="162186" marT="81100" marB="811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1" y="5633029"/>
            <a:ext cx="218074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050"/>
              <a:t>Values in parentheses are derived from </a:t>
            </a:r>
            <a:r>
              <a:rPr lang="en-GB" sz="1050" err="1"/>
              <a:t>Hapke</a:t>
            </a:r>
            <a:r>
              <a:rPr lang="en-GB" sz="1050"/>
              <a:t> model fitting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132974" y="4064770"/>
            <a:ext cx="26139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50" b="1"/>
              <a:t>Typical grain size of </a:t>
            </a:r>
            <a:r>
              <a:rPr lang="en-GB" sz="1050" b="1" err="1"/>
              <a:t>kerite</a:t>
            </a:r>
            <a:r>
              <a:rPr lang="en-GB" sz="1050" b="1"/>
              <a:t> is estimated from SEM images to be of the order of 5 µm</a:t>
            </a:r>
          </a:p>
        </p:txBody>
      </p:sp>
      <p:sp>
        <p:nvSpPr>
          <p:cNvPr id="41" name="TextBox 94"/>
          <p:cNvSpPr txBox="1">
            <a:spLocks noChangeArrowheads="1"/>
          </p:cNvSpPr>
          <p:nvPr/>
        </p:nvSpPr>
        <p:spPr bwMode="auto">
          <a:xfrm>
            <a:off x="5927424" y="3291525"/>
            <a:ext cx="294084" cy="16049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67500" rIns="0" bIns="0">
            <a:spAutoFit/>
          </a:bodyPr>
          <a:lstStyle>
            <a:lvl1pPr>
              <a:defRPr sz="69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sz="69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sz="69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sz="69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sz="69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3506788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3506788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3506788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3506788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GB" altLang="x-none" sz="600">
                <a:solidFill>
                  <a:schemeClr val="bg1"/>
                </a:solidFill>
              </a:rPr>
              <a:t>20 µm</a:t>
            </a:r>
          </a:p>
        </p:txBody>
      </p:sp>
      <p:sp>
        <p:nvSpPr>
          <p:cNvPr id="42" name="TextBox 131"/>
          <p:cNvSpPr txBox="1">
            <a:spLocks noChangeArrowheads="1"/>
          </p:cNvSpPr>
          <p:nvPr/>
        </p:nvSpPr>
        <p:spPr bwMode="auto">
          <a:xfrm>
            <a:off x="5933703" y="4567942"/>
            <a:ext cx="296326" cy="16049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67500" rIns="0" bIns="0">
            <a:spAutoFit/>
          </a:bodyPr>
          <a:lstStyle>
            <a:lvl1pPr>
              <a:defRPr sz="69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sz="69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sz="69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sz="69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sz="69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3506788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3506788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3506788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3506788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GB" altLang="x-none" sz="600">
                <a:solidFill>
                  <a:schemeClr val="bg1"/>
                </a:solidFill>
              </a:rPr>
              <a:t>10 µm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5958462" y="3334824"/>
            <a:ext cx="56790" cy="715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-180000">
            <a:off x="5960490" y="4607253"/>
            <a:ext cx="54762" cy="419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132"/>
          <p:cNvSpPr txBox="1">
            <a:spLocks noChangeArrowheads="1"/>
          </p:cNvSpPr>
          <p:nvPr/>
        </p:nvSpPr>
        <p:spPr bwMode="auto">
          <a:xfrm>
            <a:off x="5933702" y="5842177"/>
            <a:ext cx="279797" cy="16049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67500" rIns="0" bIns="0">
            <a:spAutoFit/>
          </a:bodyPr>
          <a:lstStyle>
            <a:lvl1pPr>
              <a:defRPr sz="69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sz="69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sz="69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sz="69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sz="69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3506788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3506788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3506788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3506788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GB" altLang="x-none" sz="600">
                <a:solidFill>
                  <a:schemeClr val="bg1"/>
                </a:solidFill>
              </a:rPr>
              <a:t>2 µm</a:t>
            </a:r>
          </a:p>
        </p:txBody>
      </p:sp>
      <p:cxnSp>
        <p:nvCxnSpPr>
          <p:cNvPr id="46" name="Straight Connector 45"/>
          <p:cNvCxnSpPr/>
          <p:nvPr/>
        </p:nvCxnSpPr>
        <p:spPr>
          <a:xfrm>
            <a:off x="5954839" y="5901327"/>
            <a:ext cx="540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5847152" y="1921339"/>
            <a:ext cx="1998817" cy="4079411"/>
            <a:chOff x="5847152" y="1921339"/>
            <a:chExt cx="1998817" cy="4079411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5203" y="2191261"/>
              <a:ext cx="1680341" cy="1260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5183" y="3468204"/>
              <a:ext cx="1680361" cy="1260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5183" y="4739850"/>
              <a:ext cx="1680361" cy="1260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" name="TextBox 57"/>
            <p:cNvSpPr txBox="1"/>
            <p:nvPr/>
          </p:nvSpPr>
          <p:spPr>
            <a:xfrm>
              <a:off x="5847152" y="1921339"/>
              <a:ext cx="1998817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50" b="1"/>
                <a:t>SEM images of fine </a:t>
              </a:r>
              <a:r>
                <a:rPr lang="en-GB" sz="1350" b="1" err="1"/>
                <a:t>kerite</a:t>
              </a:r>
              <a:endParaRPr lang="en-GB" sz="1350" b="1"/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2180748" y="4477246"/>
            <a:ext cx="3653280" cy="1465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GB" sz="1275"/>
              <a:t>The </a:t>
            </a:r>
            <a:r>
              <a:rPr lang="en-GB" sz="1275" err="1"/>
              <a:t>modeled</a:t>
            </a:r>
            <a:r>
              <a:rPr lang="en-GB" sz="1275"/>
              <a:t> spectra reproduce fairly well  the measured ones: some discrepancies in the Fresnel peak region</a:t>
            </a:r>
          </a:p>
          <a:p>
            <a:pPr marL="214313" indent="-214313">
              <a:buFont typeface="Arial" charset="0"/>
              <a:buChar char="•"/>
            </a:pPr>
            <a:r>
              <a:rPr lang="en-GB" sz="1275"/>
              <a:t>The derived abundances are in good agreement with the measured ones</a:t>
            </a:r>
          </a:p>
          <a:p>
            <a:pPr marL="214313" indent="-214313">
              <a:buFont typeface="Arial" charset="0"/>
              <a:buChar char="•"/>
            </a:pPr>
            <a:r>
              <a:rPr lang="en-GB" sz="1275"/>
              <a:t>Minor amounts of </a:t>
            </a:r>
            <a:r>
              <a:rPr lang="en-GB" sz="1275" err="1"/>
              <a:t>kerite</a:t>
            </a:r>
            <a:r>
              <a:rPr lang="en-GB" sz="1275"/>
              <a:t> mixed with ice are easily detected by marked spectral reddening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9552"/>
            <a:ext cx="2941853" cy="2319723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964929" y="1630976"/>
            <a:ext cx="2341504" cy="1223412"/>
            <a:chOff x="1642074" y="884244"/>
            <a:chExt cx="3122005" cy="1631216"/>
          </a:xfrm>
        </p:grpSpPr>
        <p:sp>
          <p:nvSpPr>
            <p:cNvPr id="40" name="TextBox 39"/>
            <p:cNvSpPr txBox="1"/>
            <p:nvPr/>
          </p:nvSpPr>
          <p:spPr>
            <a:xfrm>
              <a:off x="1642074" y="884244"/>
              <a:ext cx="3122005" cy="16312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050" b="1">
                  <a:solidFill>
                    <a:srgbClr val="2A41F9"/>
                  </a:solidFill>
                </a:rPr>
                <a:t>100% ice</a:t>
              </a:r>
            </a:p>
            <a:p>
              <a:r>
                <a:rPr lang="en-GB" sz="1050" b="1">
                  <a:solidFill>
                    <a:srgbClr val="9145FF"/>
                  </a:solidFill>
                </a:rPr>
                <a:t>99% ice – 1% </a:t>
              </a:r>
              <a:r>
                <a:rPr lang="en-GB" sz="1050" b="1" err="1">
                  <a:solidFill>
                    <a:srgbClr val="9145FF"/>
                  </a:solidFill>
                </a:rPr>
                <a:t>kerite</a:t>
              </a:r>
              <a:endParaRPr lang="en-GB" sz="1050" b="1">
                <a:solidFill>
                  <a:srgbClr val="9145FF"/>
                </a:solidFill>
              </a:endParaRPr>
            </a:p>
            <a:p>
              <a:r>
                <a:rPr lang="en-GB" sz="1050" b="1">
                  <a:solidFill>
                    <a:srgbClr val="BB84FF"/>
                  </a:solidFill>
                </a:rPr>
                <a:t>91 % ice -9 % </a:t>
              </a:r>
              <a:r>
                <a:rPr lang="en-GB" sz="1050" b="1" err="1">
                  <a:solidFill>
                    <a:srgbClr val="BB84FF"/>
                  </a:solidFill>
                </a:rPr>
                <a:t>kerite</a:t>
              </a:r>
              <a:endParaRPr lang="en-GB" sz="1050" b="1">
                <a:solidFill>
                  <a:srgbClr val="BB84FF"/>
                </a:solidFill>
              </a:endParaRPr>
            </a:p>
            <a:p>
              <a:r>
                <a:rPr lang="en-GB" sz="1050" b="1">
                  <a:solidFill>
                    <a:srgbClr val="F83FFF"/>
                  </a:solidFill>
                </a:rPr>
                <a:t>77% ice - 23 % </a:t>
              </a:r>
              <a:r>
                <a:rPr lang="en-GB" sz="1050" b="1" err="1">
                  <a:solidFill>
                    <a:srgbClr val="F83FFF"/>
                  </a:solidFill>
                </a:rPr>
                <a:t>kerite</a:t>
              </a:r>
              <a:endParaRPr lang="en-GB" sz="1050" b="1">
                <a:solidFill>
                  <a:srgbClr val="F83FFF"/>
                </a:solidFill>
              </a:endParaRPr>
            </a:p>
            <a:p>
              <a:r>
                <a:rPr lang="en-GB" sz="1050" b="1">
                  <a:solidFill>
                    <a:srgbClr val="FF2730"/>
                  </a:solidFill>
                </a:rPr>
                <a:t>100% </a:t>
              </a:r>
              <a:r>
                <a:rPr lang="en-GB" sz="1050" b="1" err="1">
                  <a:solidFill>
                    <a:srgbClr val="FF2730"/>
                  </a:solidFill>
                </a:rPr>
                <a:t>kerite</a:t>
              </a:r>
              <a:endParaRPr lang="en-GB" sz="1050" b="1">
                <a:solidFill>
                  <a:srgbClr val="FF2730"/>
                </a:solidFill>
              </a:endParaRPr>
            </a:p>
            <a:p>
              <a:r>
                <a:rPr lang="it-IT" sz="1050" b="1"/>
                <a:t>              </a:t>
              </a:r>
              <a:r>
                <a:rPr lang="it-IT" sz="1050" b="1" err="1"/>
                <a:t>measured</a:t>
              </a:r>
              <a:endParaRPr lang="it-IT" sz="1050" b="1"/>
            </a:p>
            <a:p>
              <a:r>
                <a:rPr lang="it-IT" sz="1050" b="1"/>
                <a:t> -</a:t>
              </a:r>
              <a:r>
                <a:rPr lang="el-GR" sz="1050" b="1"/>
                <a:t>Δ</a:t>
              </a:r>
              <a:r>
                <a:rPr lang="it-IT" sz="1050" b="1"/>
                <a:t>-</a:t>
              </a:r>
              <a:r>
                <a:rPr lang="el-GR" sz="1050" b="1"/>
                <a:t>Δ</a:t>
              </a:r>
              <a:r>
                <a:rPr lang="it-IT" sz="1050" b="1"/>
                <a:t>-</a:t>
              </a:r>
              <a:r>
                <a:rPr lang="el-GR" sz="1050" b="1"/>
                <a:t> </a:t>
              </a:r>
              <a:r>
                <a:rPr lang="it-IT" sz="1050" b="1"/>
                <a:t>   </a:t>
              </a:r>
              <a:r>
                <a:rPr lang="it-IT" sz="1050" b="1" err="1"/>
                <a:t>fit</a:t>
              </a:r>
              <a:r>
                <a:rPr lang="it-IT" sz="1050" b="1"/>
                <a:t> with </a:t>
              </a:r>
              <a:r>
                <a:rPr lang="it-IT" sz="1050" b="1" err="1"/>
                <a:t>Hapke’s</a:t>
              </a:r>
              <a:r>
                <a:rPr lang="it-IT" sz="1050" b="1"/>
                <a:t> model</a:t>
              </a:r>
              <a:endParaRPr lang="en-GB" sz="1050" b="1"/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1765176" y="2125937"/>
              <a:ext cx="468000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988" y="1639552"/>
            <a:ext cx="3060143" cy="244008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007388" y="1641212"/>
            <a:ext cx="1826640" cy="6001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4" name="TextBox 53"/>
          <p:cNvSpPr txBox="1"/>
          <p:nvPr/>
        </p:nvSpPr>
        <p:spPr>
          <a:xfrm>
            <a:off x="3705502" y="1684906"/>
            <a:ext cx="6503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b="1"/>
              <a:t>ZOOM</a:t>
            </a:r>
          </a:p>
        </p:txBody>
      </p:sp>
      <p:sp>
        <p:nvSpPr>
          <p:cNvPr id="48" name="Rectangle 47"/>
          <p:cNvSpPr/>
          <p:nvPr/>
        </p:nvSpPr>
        <p:spPr>
          <a:xfrm>
            <a:off x="4358585" y="2217278"/>
            <a:ext cx="105446" cy="1469943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bg1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652644" y="2817758"/>
            <a:ext cx="119288" cy="847341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688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5" y="868614"/>
            <a:ext cx="7366685" cy="715632"/>
          </a:xfrm>
        </p:spPr>
        <p:txBody>
          <a:bodyPr>
            <a:normAutofit/>
          </a:bodyPr>
          <a:lstStyle/>
          <a:p>
            <a:r>
              <a:rPr lang="en-GB" smtClean="0"/>
              <a:t>Intimate mixtures water-ice </a:t>
            </a:r>
            <a:r>
              <a:rPr lang="en-GB" err="1" smtClean="0"/>
              <a:t>pyrrhotite</a:t>
            </a:r>
            <a:r>
              <a:rPr lang="en-GB" smtClean="0"/>
              <a:t>: effects of the shape on abundance estimation</a:t>
            </a:r>
            <a:endParaRPr lang="en-GB"/>
          </a:p>
        </p:txBody>
      </p:sp>
      <p:pic>
        <p:nvPicPr>
          <p:cNvPr id="5" name="Picture 216" descr="0181019_101005_pure_pyrrhoti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3" r="17854"/>
          <a:stretch>
            <a:fillRect/>
          </a:stretch>
        </p:blipFill>
        <p:spPr bwMode="auto">
          <a:xfrm>
            <a:off x="7575377" y="4530207"/>
            <a:ext cx="1511999" cy="1675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18" descr="yrrho25_ice7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6" t="26077" r="17514" b="27638"/>
          <a:stretch>
            <a:fillRect/>
          </a:stretch>
        </p:blipFill>
        <p:spPr bwMode="auto">
          <a:xfrm rot="10800000">
            <a:off x="7581009" y="3147001"/>
            <a:ext cx="1511999" cy="1457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22" descr="pyrrho%20v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4" t="16946" r="43567" b="21654"/>
          <a:stretch>
            <a:fillRect/>
          </a:stretch>
        </p:blipFill>
        <p:spPr bwMode="auto">
          <a:xfrm>
            <a:off x="7575377" y="1796930"/>
            <a:ext cx="1511999" cy="1505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../Pictures/Inti_pyrrh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716" y="857251"/>
            <a:ext cx="888098" cy="79651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7531732" y="1750240"/>
            <a:ext cx="166160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200" b="1">
                <a:solidFill>
                  <a:srgbClr val="846AB7"/>
                </a:solidFill>
              </a:rPr>
              <a:t>95% ice - 5% </a:t>
            </a:r>
            <a:r>
              <a:rPr lang="en-GB" sz="1200" b="1" err="1">
                <a:solidFill>
                  <a:srgbClr val="846AB7"/>
                </a:solidFill>
              </a:rPr>
              <a:t>pyrrhotite</a:t>
            </a:r>
            <a:endParaRPr lang="en-GB" sz="1200" b="1">
              <a:solidFill>
                <a:srgbClr val="846AB7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97410" y="3175558"/>
            <a:ext cx="174015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200" b="1">
                <a:solidFill>
                  <a:srgbClr val="B79845"/>
                </a:solidFill>
              </a:rPr>
              <a:t>75% ice - 25% </a:t>
            </a:r>
            <a:r>
              <a:rPr lang="en-GB" sz="1200" b="1" err="1">
                <a:solidFill>
                  <a:srgbClr val="B79845"/>
                </a:solidFill>
              </a:rPr>
              <a:t>pyrrhotite</a:t>
            </a:r>
            <a:endParaRPr lang="en-GB" sz="1200" b="1">
              <a:solidFill>
                <a:srgbClr val="B79845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64827" y="4599332"/>
            <a:ext cx="174015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200" b="1">
                <a:solidFill>
                  <a:srgbClr val="F25A01"/>
                </a:solidFill>
              </a:rPr>
              <a:t>50% ice - 50% </a:t>
            </a:r>
            <a:r>
              <a:rPr lang="en-GB" sz="1200" b="1" err="1">
                <a:solidFill>
                  <a:srgbClr val="F25A01"/>
                </a:solidFill>
              </a:rPr>
              <a:t>pyrrhotite</a:t>
            </a:r>
            <a:endParaRPr lang="en-GB" sz="1200" b="1">
              <a:solidFill>
                <a:srgbClr val="F25A01"/>
              </a:solidFill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9304538"/>
              </p:ext>
            </p:extLst>
          </p:nvPr>
        </p:nvGraphicFramePr>
        <p:xfrm>
          <a:off x="95492" y="1639798"/>
          <a:ext cx="2183015" cy="159717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83015"/>
              </a:tblGrid>
              <a:tr h="561934"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baseline="0" smtClean="0"/>
                        <a:t>Ice</a:t>
                      </a:r>
                      <a:r>
                        <a:rPr lang="is-IS" sz="1200" b="1" baseline="0" smtClean="0"/>
                        <a:t>(67±31 µm)</a:t>
                      </a:r>
                      <a:r>
                        <a:rPr lang="en-GB" sz="1200" b="1" baseline="0" smtClean="0"/>
                        <a:t>-</a:t>
                      </a:r>
                      <a:r>
                        <a:rPr lang="en-GB" sz="1200" b="1" baseline="0" err="1" smtClean="0"/>
                        <a:t>pyrrhotite</a:t>
                      </a:r>
                      <a:r>
                        <a:rPr lang="en-GB" sz="1200" b="1" baseline="0" smtClean="0"/>
                        <a:t> (25-50 µm) abundance [</a:t>
                      </a:r>
                      <a:r>
                        <a:rPr lang="en-GB" sz="1200" b="1" baseline="0" err="1" smtClean="0"/>
                        <a:t>wt</a:t>
                      </a:r>
                      <a:r>
                        <a:rPr lang="en-GB" sz="1200" b="1" baseline="0" smtClean="0"/>
                        <a:t>%]</a:t>
                      </a:r>
                      <a:endParaRPr lang="en-GB" sz="1200" b="1" smtClean="0"/>
                    </a:p>
                  </a:txBody>
                  <a:tcPr marL="162186" marR="162186" marT="81100" marB="811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080">
                <a:tc>
                  <a:txBody>
                    <a:bodyPr/>
                    <a:lstStyle/>
                    <a:p>
                      <a:pPr algn="ctr"/>
                      <a:r>
                        <a:rPr lang="en-GB" sz="1200" b="1" smtClean="0">
                          <a:solidFill>
                            <a:srgbClr val="8B70B9"/>
                          </a:solidFill>
                        </a:rPr>
                        <a:t>95-5 (54-46)</a:t>
                      </a:r>
                      <a:endParaRPr lang="en-GB" sz="1200" b="1">
                        <a:solidFill>
                          <a:srgbClr val="8B70B9"/>
                        </a:solidFill>
                      </a:endParaRPr>
                    </a:p>
                  </a:txBody>
                  <a:tcPr marL="162186" marR="162186" marT="81100" marB="811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45080">
                <a:tc>
                  <a:txBody>
                    <a:bodyPr/>
                    <a:lstStyle/>
                    <a:p>
                      <a:pPr algn="ctr"/>
                      <a:r>
                        <a:rPr lang="en-GB" sz="1200" b="1" smtClean="0">
                          <a:solidFill>
                            <a:srgbClr val="B39239"/>
                          </a:solidFill>
                        </a:rPr>
                        <a:t>75-25 (22-78)</a:t>
                      </a:r>
                      <a:endParaRPr lang="en-GB" sz="1200" b="1">
                        <a:solidFill>
                          <a:srgbClr val="B39239"/>
                        </a:solidFill>
                      </a:endParaRPr>
                    </a:p>
                  </a:txBody>
                  <a:tcPr marL="162186" marR="162186" marT="81100" marB="811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45080">
                <a:tc>
                  <a:txBody>
                    <a:bodyPr/>
                    <a:lstStyle/>
                    <a:p>
                      <a:pPr algn="ctr"/>
                      <a:r>
                        <a:rPr lang="en-GB" sz="1200" b="1" smtClean="0">
                          <a:solidFill>
                            <a:srgbClr val="E3772D"/>
                          </a:solidFill>
                        </a:rPr>
                        <a:t>50-50 (6-94)</a:t>
                      </a:r>
                      <a:endParaRPr lang="en-GB" sz="1200" b="1">
                        <a:solidFill>
                          <a:srgbClr val="E3772D"/>
                        </a:solidFill>
                      </a:endParaRPr>
                    </a:p>
                  </a:txBody>
                  <a:tcPr marL="162186" marR="162186" marT="81100" marB="811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3495" y="3489666"/>
            <a:ext cx="254031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050"/>
              <a:t>-Values in parentheses are derived from </a:t>
            </a:r>
            <a:r>
              <a:rPr lang="en-GB" sz="1050" err="1"/>
              <a:t>Hapke</a:t>
            </a:r>
            <a:r>
              <a:rPr lang="en-GB" sz="1050"/>
              <a:t> model fitting.</a:t>
            </a:r>
          </a:p>
        </p:txBody>
      </p:sp>
      <p:sp>
        <p:nvSpPr>
          <p:cNvPr id="3" name="Right Arrow 2"/>
          <p:cNvSpPr/>
          <p:nvPr/>
        </p:nvSpPr>
        <p:spPr>
          <a:xfrm>
            <a:off x="2543807" y="2478111"/>
            <a:ext cx="2501276" cy="459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911899"/>
              </p:ext>
            </p:extLst>
          </p:nvPr>
        </p:nvGraphicFramePr>
        <p:xfrm>
          <a:off x="5464276" y="1688066"/>
          <a:ext cx="1613942" cy="15760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13942"/>
              </a:tblGrid>
              <a:tr h="540785"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baseline="0" err="1" smtClean="0"/>
                        <a:t>Pyrrhotite</a:t>
                      </a:r>
                      <a:r>
                        <a:rPr lang="en-GB" sz="1200" b="1" baseline="0" smtClean="0"/>
                        <a:t> effective grain size</a:t>
                      </a:r>
                    </a:p>
                  </a:txBody>
                  <a:tcPr marL="162186" marR="162186" marT="81100" marB="811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080">
                <a:tc>
                  <a:txBody>
                    <a:bodyPr/>
                    <a:lstStyle/>
                    <a:p>
                      <a:pPr algn="ctr"/>
                      <a:r>
                        <a:rPr lang="en-GB" sz="1200" b="1" smtClean="0">
                          <a:solidFill>
                            <a:srgbClr val="8B70B9"/>
                          </a:solidFill>
                        </a:rPr>
                        <a:t>2.3 µm</a:t>
                      </a:r>
                      <a:endParaRPr lang="en-GB" sz="1200" b="1">
                        <a:solidFill>
                          <a:srgbClr val="8B70B9"/>
                        </a:solidFill>
                      </a:endParaRPr>
                    </a:p>
                  </a:txBody>
                  <a:tcPr marL="162186" marR="162186" marT="81100" marB="811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45080">
                <a:tc>
                  <a:txBody>
                    <a:bodyPr/>
                    <a:lstStyle/>
                    <a:p>
                      <a:pPr algn="ctr"/>
                      <a:r>
                        <a:rPr lang="en-GB" sz="1200" b="1" smtClean="0">
                          <a:solidFill>
                            <a:srgbClr val="FFC000"/>
                          </a:solidFill>
                        </a:rPr>
                        <a:t>3.5 µm</a:t>
                      </a:r>
                      <a:endParaRPr lang="en-GB" sz="1200" b="1">
                        <a:solidFill>
                          <a:srgbClr val="FFC000"/>
                        </a:solidFill>
                      </a:endParaRPr>
                    </a:p>
                  </a:txBody>
                  <a:tcPr marL="162186" marR="162186" marT="81100" marB="811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45080">
                <a:tc>
                  <a:txBody>
                    <a:bodyPr/>
                    <a:lstStyle/>
                    <a:p>
                      <a:pPr algn="ctr"/>
                      <a:r>
                        <a:rPr lang="en-GB" sz="1200" b="1" smtClean="0">
                          <a:solidFill>
                            <a:srgbClr val="E3772D"/>
                          </a:solidFill>
                        </a:rPr>
                        <a:t>2.4 µm</a:t>
                      </a:r>
                      <a:endParaRPr lang="en-GB" sz="1200" b="1">
                        <a:solidFill>
                          <a:srgbClr val="E3772D"/>
                        </a:solidFill>
                      </a:endParaRPr>
                    </a:p>
                  </a:txBody>
                  <a:tcPr marL="162186" marR="162186" marT="81100" marB="811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346794" y="1605977"/>
            <a:ext cx="30575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/>
              <a:t>By keeping as fixed the mixing ratio in the fitting routine we can derive what is the compatible </a:t>
            </a:r>
            <a:r>
              <a:rPr lang="en-GB" sz="1350" err="1"/>
              <a:t>pyrrhotite</a:t>
            </a:r>
            <a:r>
              <a:rPr lang="en-GB" sz="1350"/>
              <a:t> grain size under the assumption of spherical grains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96" y="3258833"/>
            <a:ext cx="26391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/>
              <a:t>-By assuming </a:t>
            </a:r>
            <a:r>
              <a:rPr lang="en-GB" sz="1050" err="1"/>
              <a:t>pyrrhotite</a:t>
            </a:r>
            <a:r>
              <a:rPr lang="en-GB" sz="1050"/>
              <a:t> grain size of 37.5 µm.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323" y="3320988"/>
            <a:ext cx="2267464" cy="17005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240" y="3327336"/>
            <a:ext cx="2231679" cy="167375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-67396" y="5044176"/>
            <a:ext cx="77236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/>
              <a:t>The small effective grain size is likely related to the combined effect of:</a:t>
            </a:r>
          </a:p>
          <a:p>
            <a:pPr marL="214313" indent="-214313">
              <a:buFont typeface="Arial" charset="0"/>
              <a:buChar char="•"/>
            </a:pPr>
            <a:r>
              <a:rPr lang="en-GB" sz="1200"/>
              <a:t>small residual grain sizes surviving the wet sieving</a:t>
            </a:r>
          </a:p>
          <a:p>
            <a:pPr marL="214313" indent="-214313">
              <a:buFont typeface="Arial" charset="0"/>
              <a:buChar char="•"/>
            </a:pPr>
            <a:r>
              <a:rPr lang="en-GB" sz="1200"/>
              <a:t>flattened shape of the </a:t>
            </a:r>
            <a:r>
              <a:rPr lang="en-GB" sz="1200" err="1"/>
              <a:t>pyrrhotite</a:t>
            </a:r>
            <a:r>
              <a:rPr lang="en-GB" sz="1200"/>
              <a:t> grains: the derived effective grain size should approximate the grains thickness (</a:t>
            </a:r>
            <a:r>
              <a:rPr lang="en-GB" sz="1200" err="1"/>
              <a:t>Hiroi</a:t>
            </a:r>
            <a:r>
              <a:rPr lang="en-GB" sz="1200"/>
              <a:t> et al., 1992; </a:t>
            </a:r>
            <a:r>
              <a:rPr lang="en-GB" sz="1200" err="1"/>
              <a:t>Yoldi</a:t>
            </a:r>
            <a:r>
              <a:rPr lang="en-GB" sz="1200"/>
              <a:t> et al., 2015). </a:t>
            </a:r>
            <a:r>
              <a:rPr lang="en-GB" sz="1200" b="1"/>
              <a:t>Mass estimations of opaque end-members can be severely affected by shape effects since the spectral output is only sensitive to the optical abundance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-67397" y="4349648"/>
                <a:ext cx="2130416" cy="49930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500" i="1">
                          <a:latin typeface="Cambria Math" charset="0"/>
                        </a:rPr>
                        <m:t>𝑤</m:t>
                      </m:r>
                      <m:r>
                        <a:rPr lang="it-IT" sz="1500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1500" i="1">
                              <a:latin typeface="Cambria Math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bg-BG" sz="1500" i="1"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it-IT" sz="1500" i="1">
                                  <a:latin typeface="Cambria Math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15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500" i="1"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it-IT" sz="1500" i="1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  <m:sSub>
                            <m:sSubPr>
                              <m:ctrlPr>
                                <a:rPr lang="en-US" sz="15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it-IT" sz="1500" i="1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5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it-IT" sz="1500" i="1">
                                  <a:latin typeface="Cambria Math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it-IT" sz="1500" i="1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bg-BG" sz="1500" i="1"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it-IT" sz="1500" i="1">
                                  <a:latin typeface="Cambria Math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15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500" i="1"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it-IT" sz="1500" i="1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  <m:sSub>
                            <m:sSubPr>
                              <m:ctrlPr>
                                <a:rPr lang="en-US" sz="15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it-IT" sz="1500" i="1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150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9862" y="4656530"/>
                <a:ext cx="2840554" cy="665823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2669261" y="4799098"/>
            <a:ext cx="354676" cy="169944"/>
          </a:xfrm>
          <a:prstGeom prst="rect">
            <a:avLst/>
          </a:prstGeom>
          <a:solidFill>
            <a:schemeClr val="tx1"/>
          </a:solidFill>
        </p:spPr>
        <p:txBody>
          <a:bodyPr wrap="square" lIns="0" tIns="54000" rIns="0" bIns="0" rtlCol="0">
            <a:spAutoFit/>
          </a:bodyPr>
          <a:lstStyle/>
          <a:p>
            <a:r>
              <a:rPr lang="en-GB" sz="750">
                <a:solidFill>
                  <a:schemeClr val="bg1"/>
                </a:solidFill>
              </a:rPr>
              <a:t>100 µm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701346" y="4824032"/>
            <a:ext cx="189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233958" y="4818778"/>
            <a:ext cx="354676" cy="169944"/>
          </a:xfrm>
          <a:prstGeom prst="rect">
            <a:avLst/>
          </a:prstGeom>
          <a:solidFill>
            <a:schemeClr val="tx1"/>
          </a:solidFill>
        </p:spPr>
        <p:txBody>
          <a:bodyPr wrap="square" lIns="0" tIns="54000" rIns="0" bIns="0" rtlCol="0">
            <a:spAutoFit/>
          </a:bodyPr>
          <a:lstStyle/>
          <a:p>
            <a:r>
              <a:rPr lang="en-GB" sz="750">
                <a:solidFill>
                  <a:schemeClr val="bg1"/>
                </a:solidFill>
              </a:rPr>
              <a:t>20 µm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5243408" y="4857909"/>
            <a:ext cx="81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478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25"/>
          <p:cNvSpPr>
            <a:spLocks/>
          </p:cNvSpPr>
          <p:nvPr/>
        </p:nvSpPr>
        <p:spPr>
          <a:xfrm>
            <a:off x="2794786" y="4656506"/>
            <a:ext cx="811718" cy="81171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69588"/>
            <a:ext cx="9144000" cy="446079"/>
          </a:xfrm>
        </p:spPr>
        <p:txBody>
          <a:bodyPr/>
          <a:lstStyle/>
          <a:p>
            <a:r>
              <a:rPr lang="en-GB" sz="2100" dirty="0" err="1"/>
              <a:t>Intraparticle</a:t>
            </a:r>
            <a:r>
              <a:rPr lang="en-GB" sz="2100" dirty="0"/>
              <a:t> mixtures: models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1912" y="2878339"/>
            <a:ext cx="477981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en-GB" b="1"/>
              <a:t>Heterogeneous particle at scale &lt;&lt;</a:t>
            </a:r>
            <a:r>
              <a:rPr lang="el-GR" b="1"/>
              <a:t>λ</a:t>
            </a:r>
            <a:r>
              <a:rPr lang="en-GB"/>
              <a:t>: </a:t>
            </a:r>
            <a:r>
              <a:rPr lang="it-IT" err="1"/>
              <a:t>homogenous</a:t>
            </a:r>
            <a:r>
              <a:rPr lang="it-IT"/>
              <a:t> </a:t>
            </a:r>
            <a:r>
              <a:rPr lang="it-IT" err="1"/>
              <a:t>grain</a:t>
            </a:r>
            <a:r>
              <a:rPr lang="it-IT"/>
              <a:t> with </a:t>
            </a:r>
            <a:r>
              <a:rPr lang="it-IT" err="1"/>
              <a:t>effective</a:t>
            </a:r>
            <a:r>
              <a:rPr lang="it-IT"/>
              <a:t> </a:t>
            </a:r>
            <a:r>
              <a:rPr lang="it-IT" err="1"/>
              <a:t>optical</a:t>
            </a:r>
            <a:r>
              <a:rPr lang="it-IT"/>
              <a:t> </a:t>
            </a:r>
            <a:r>
              <a:rPr lang="it-IT" err="1"/>
              <a:t>constants</a:t>
            </a:r>
            <a:endParaRPr lang="it-IT"/>
          </a:p>
          <a:p>
            <a:pPr marL="385763" indent="-385763">
              <a:buFont typeface="+mj-lt"/>
              <a:buAutoNum type="arabicPeriod"/>
            </a:pPr>
            <a:endParaRPr lang="it-IT"/>
          </a:p>
          <a:p>
            <a:pPr marL="385763" indent="-385763">
              <a:buFont typeface="+mj-lt"/>
              <a:buAutoNum type="arabicPeriod"/>
            </a:pPr>
            <a:endParaRPr lang="en-GB"/>
          </a:p>
          <a:p>
            <a:pPr marL="385763" indent="-385763">
              <a:buFont typeface="+mj-lt"/>
              <a:buAutoNum type="arabicPeriod"/>
            </a:pPr>
            <a:endParaRPr lang="en-GB" sz="2400"/>
          </a:p>
          <a:p>
            <a:pPr marL="385763" indent="-385763">
              <a:buFont typeface="+mj-lt"/>
              <a:buAutoNum type="arabicPeriod"/>
            </a:pPr>
            <a:endParaRPr lang="en-GB" sz="2400"/>
          </a:p>
          <a:p>
            <a:pPr marL="385763" indent="-385763">
              <a:buFont typeface="+mj-lt"/>
              <a:buAutoNum type="arabicPeriod"/>
            </a:pPr>
            <a:endParaRPr lang="en-GB" sz="24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065" y="3959170"/>
            <a:ext cx="3654377" cy="6715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2406" y="3613810"/>
            <a:ext cx="1564268" cy="419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635558" y="2626518"/>
            <a:ext cx="47798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5763" indent="-385763">
              <a:buFont typeface="+mj-lt"/>
              <a:buAutoNum type="arabicPeriod" startAt="2"/>
            </a:pPr>
            <a:endParaRPr lang="en-GB"/>
          </a:p>
          <a:p>
            <a:pPr marL="385763" indent="-385763">
              <a:buFont typeface="+mj-lt"/>
              <a:buAutoNum type="arabicPeriod" startAt="2"/>
            </a:pPr>
            <a:r>
              <a:rPr lang="en-GB" b="1"/>
              <a:t>Homogenous particle with inclusions of finite size</a:t>
            </a:r>
            <a:r>
              <a:rPr lang="en-GB"/>
              <a:t>: add absorption of inclusions from Mie theory (Lucey &amp; </a:t>
            </a:r>
            <a:r>
              <a:rPr lang="en-GB" err="1"/>
              <a:t>Riner</a:t>
            </a:r>
            <a:r>
              <a:rPr lang="en-GB"/>
              <a:t> (2011))</a:t>
            </a:r>
            <a:endParaRPr lang="en-GB" sz="2400"/>
          </a:p>
          <a:p>
            <a:pPr marL="385763" indent="-385763">
              <a:buFont typeface="+mj-lt"/>
              <a:buAutoNum type="arabicPeriod" startAt="2"/>
            </a:pPr>
            <a:endParaRPr lang="en-GB" sz="2400"/>
          </a:p>
          <a:p>
            <a:r>
              <a:rPr lang="en-GB" sz="2400"/>
              <a:t>                </a:t>
            </a:r>
          </a:p>
          <a:p>
            <a:endParaRPr lang="en-GB" sz="240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0194" y="4483900"/>
            <a:ext cx="1104072" cy="993665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 flipV="1">
            <a:off x="7500656" y="4972924"/>
            <a:ext cx="468514" cy="690906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927833" y="5680807"/>
            <a:ext cx="287450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/>
              <a:t>Absorption efficiency from Mie theory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8150306" y="5215456"/>
            <a:ext cx="178730" cy="363382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805465" y="5590015"/>
            <a:ext cx="13719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/>
              <a:t>Size of inclusions</a:t>
            </a: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226012" y="4651015"/>
            <a:ext cx="4341246" cy="867200"/>
            <a:chOff x="402015" y="4983191"/>
            <a:chExt cx="7528155" cy="1503812"/>
          </a:xfrm>
        </p:grpSpPr>
        <p:sp>
          <p:nvSpPr>
            <p:cNvPr id="7" name="Oval 6"/>
            <p:cNvSpPr>
              <a:spLocks/>
            </p:cNvSpPr>
            <p:nvPr/>
          </p:nvSpPr>
          <p:spPr>
            <a:xfrm>
              <a:off x="402015" y="5037977"/>
              <a:ext cx="1407599" cy="1407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" name="Oval 9"/>
            <p:cNvSpPr/>
            <p:nvPr/>
          </p:nvSpPr>
          <p:spPr>
            <a:xfrm>
              <a:off x="4863980" y="4983191"/>
              <a:ext cx="1407599" cy="1407600"/>
            </a:xfrm>
            <a:prstGeom prst="ellipse">
              <a:avLst/>
            </a:prstGeom>
            <a:solidFill>
              <a:srgbClr val="E3772D">
                <a:alpha val="72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854683" y="5126029"/>
              <a:ext cx="6075487" cy="13609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500" b="1"/>
                <a:t>+        =</a:t>
              </a:r>
            </a:p>
          </p:txBody>
        </p:sp>
        <p:sp>
          <p:nvSpPr>
            <p:cNvPr id="32" name="Oval 31"/>
            <p:cNvSpPr>
              <a:spLocks/>
            </p:cNvSpPr>
            <p:nvPr/>
          </p:nvSpPr>
          <p:spPr>
            <a:xfrm>
              <a:off x="2670468" y="4992713"/>
              <a:ext cx="1407599" cy="1407599"/>
            </a:xfrm>
            <a:prstGeom prst="ellipse">
              <a:avLst/>
            </a:prstGeom>
            <a:gradFill flip="none" rotWithShape="1">
              <a:gsLst>
                <a:gs pos="36000">
                  <a:srgbClr val="F3A370"/>
                </a:gs>
                <a:gs pos="78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01912" y="5677015"/>
            <a:ext cx="476810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/>
              <a:t>Maxwell-Garnett (MG) equation (Maxwell &amp; Garnett 1904)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32438" y="1947137"/>
            <a:ext cx="4844596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i="1">
                <a:latin typeface="Times New Roman" charset="0"/>
                <a:ea typeface="Times New Roman" charset="0"/>
                <a:cs typeface="Times New Roman" charset="0"/>
              </a:rPr>
              <a:t>S</a:t>
            </a:r>
            <a:r>
              <a:rPr lang="en-GB" sz="1350" i="1" baseline="-25000">
                <a:latin typeface="Times New Roman" charset="0"/>
                <a:ea typeface="Times New Roman" charset="0"/>
                <a:cs typeface="Times New Roman" charset="0"/>
              </a:rPr>
              <a:t>E</a:t>
            </a:r>
            <a:r>
              <a:rPr lang="en-GB" sz="1350" i="1">
                <a:latin typeface="Times New Roman" charset="0"/>
                <a:ea typeface="Times New Roman" charset="0"/>
                <a:cs typeface="Times New Roman" charset="0"/>
              </a:rPr>
              <a:t>: External scattering, function optical constants (</a:t>
            </a:r>
            <a:r>
              <a:rPr lang="en-GB" sz="1350" i="1" err="1">
                <a:latin typeface="Times New Roman" charset="0"/>
                <a:ea typeface="Times New Roman" charset="0"/>
                <a:cs typeface="Times New Roman" charset="0"/>
              </a:rPr>
              <a:t>n,k</a:t>
            </a:r>
            <a:r>
              <a:rPr lang="en-GB" sz="1350" i="1">
                <a:latin typeface="Times New Roman" charset="0"/>
                <a:ea typeface="Times New Roman" charset="0"/>
                <a:cs typeface="Times New Roman" charset="0"/>
              </a:rPr>
              <a:t>)	 </a:t>
            </a:r>
          </a:p>
          <a:p>
            <a:r>
              <a:rPr lang="en-GB" sz="1350" i="1">
                <a:latin typeface="Times New Roman" charset="0"/>
                <a:ea typeface="Times New Roman" charset="0"/>
                <a:cs typeface="Times New Roman" charset="0"/>
              </a:rPr>
              <a:t>S</a:t>
            </a:r>
            <a:r>
              <a:rPr lang="en-GB" sz="1350" i="1" baseline="-25000">
                <a:latin typeface="Times New Roman" charset="0"/>
                <a:ea typeface="Times New Roman" charset="0"/>
                <a:cs typeface="Times New Roman" charset="0"/>
              </a:rPr>
              <a:t>I</a:t>
            </a:r>
            <a:r>
              <a:rPr lang="en-GB" sz="1350" i="1">
                <a:latin typeface="Times New Roman" charset="0"/>
                <a:ea typeface="Times New Roman" charset="0"/>
                <a:cs typeface="Times New Roman" charset="0"/>
              </a:rPr>
              <a:t>: Internal scattering, function of optical constants (</a:t>
            </a:r>
            <a:r>
              <a:rPr lang="en-GB" sz="1350" i="1" err="1">
                <a:latin typeface="Times New Roman" charset="0"/>
                <a:ea typeface="Times New Roman" charset="0"/>
                <a:cs typeface="Times New Roman" charset="0"/>
              </a:rPr>
              <a:t>n,k</a:t>
            </a:r>
            <a:r>
              <a:rPr lang="en-GB" sz="1350" i="1">
                <a:latin typeface="Times New Roman" charset="0"/>
                <a:ea typeface="Times New Roman" charset="0"/>
                <a:cs typeface="Times New Roman" charset="0"/>
              </a:rPr>
              <a:t>)</a:t>
            </a:r>
          </a:p>
          <a:p>
            <a:r>
              <a:rPr lang="el-GR" sz="1350" i="1">
                <a:latin typeface="Times New Roman" charset="0"/>
                <a:ea typeface="Times New Roman" charset="0"/>
                <a:cs typeface="Times New Roman" charset="0"/>
              </a:rPr>
              <a:t>α</a:t>
            </a:r>
            <a:r>
              <a:rPr lang="it-IT" sz="1350" i="1" baseline="-25000">
                <a:latin typeface="Times New Roman" charset="0"/>
                <a:ea typeface="Times New Roman" charset="0"/>
                <a:cs typeface="Times New Roman" charset="0"/>
              </a:rPr>
              <a:t>m</a:t>
            </a:r>
            <a:r>
              <a:rPr lang="en-GB" sz="1350" i="1">
                <a:latin typeface="Times New Roman" charset="0"/>
                <a:ea typeface="Times New Roman" charset="0"/>
                <a:cs typeface="Times New Roman" charset="0"/>
              </a:rPr>
              <a:t>: absorption in the particle (function of k)</a:t>
            </a:r>
          </a:p>
          <a:p>
            <a:r>
              <a:rPr lang="it-IT" sz="1350" i="1">
                <a:latin typeface="Times New Roman" charset="0"/>
                <a:ea typeface="Times New Roman" charset="0"/>
                <a:cs typeface="Times New Roman" charset="0"/>
              </a:rPr>
              <a:t>D: </a:t>
            </a:r>
            <a:r>
              <a:rPr lang="it-IT" sz="1350" i="1" err="1">
                <a:latin typeface="Times New Roman" charset="0"/>
                <a:ea typeface="Times New Roman" charset="0"/>
                <a:cs typeface="Times New Roman" charset="0"/>
              </a:rPr>
              <a:t>grain</a:t>
            </a:r>
            <a:r>
              <a:rPr lang="it-IT" sz="1350" i="1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sz="1350" i="1" err="1">
                <a:latin typeface="Times New Roman" charset="0"/>
                <a:ea typeface="Times New Roman" charset="0"/>
                <a:cs typeface="Times New Roman" charset="0"/>
              </a:rPr>
              <a:t>size</a:t>
            </a:r>
            <a:endParaRPr lang="en-GB" sz="1350" i="1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GB" sz="135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8685" y="4755237"/>
            <a:ext cx="1941925" cy="450994"/>
          </a:xfrm>
          <a:prstGeom prst="rect">
            <a:avLst/>
          </a:prstGeom>
        </p:spPr>
      </p:pic>
      <p:pic>
        <p:nvPicPr>
          <p:cNvPr id="23" name="Picture 22" descr="../Pictures/Intra_pyrrho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957" y="1134034"/>
            <a:ext cx="891305" cy="798433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58064" y="1998310"/>
                <a:ext cx="3445302" cy="6323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>
                          <a:latin typeface="Cambria Math" charset="0"/>
                        </a:rPr>
                        <m:t>w</m:t>
                      </m:r>
                      <m:r>
                        <a:rPr lang="it-IT" i="1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charset="0"/>
                            </a:rPr>
                            <m:t>𝑆</m:t>
                          </m:r>
                        </m:e>
                        <m:sub>
                          <m:r>
                            <a:rPr lang="it-IT" i="1">
                              <a:latin typeface="Cambria Math" charset="0"/>
                            </a:rPr>
                            <m:t>𝐸</m:t>
                          </m:r>
                        </m:sub>
                      </m:sSub>
                      <m:r>
                        <a:rPr lang="it-IT" i="1">
                          <a:latin typeface="Cambria Math" charset="0"/>
                        </a:rPr>
                        <m:t>+</m:t>
                      </m:r>
                      <m:f>
                        <m:fPr>
                          <m:ctrlPr>
                            <a:rPr lang="bg-BG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it-IT" i="1">
                              <a:latin typeface="Cambria Math" charset="0"/>
                            </a:rPr>
                            <m:t>(1−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it-IT" i="1">
                                  <a:latin typeface="Cambria Math" charset="0"/>
                                </a:rPr>
                                <m:t>𝐸</m:t>
                              </m:r>
                            </m:sub>
                          </m:sSub>
                          <m:r>
                            <a:rPr lang="it-IT" i="1">
                              <a:latin typeface="Cambria Math" charset="0"/>
                            </a:rPr>
                            <m:t>)(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charset="0"/>
                                </a:rPr>
                                <m:t>1−</m:t>
                              </m:r>
                              <m:r>
                                <a:rPr lang="it-IT" i="1">
                                  <a:latin typeface="Cambria Math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it-IT" i="1">
                                  <a:latin typeface="Cambria Math" charset="0"/>
                                </a:rPr>
                                <m:t>𝐼</m:t>
                              </m:r>
                            </m:sub>
                          </m:sSub>
                          <m:r>
                            <a:rPr lang="it-IT" i="1">
                              <a:latin typeface="Cambria Math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i="1">
                                  <a:latin typeface="Cambria Math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it-IT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i="1">
                                          <a:latin typeface="Cambria Math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it-IT" i="1">
                                          <a:latin typeface="Cambria Math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it-IT" i="1">
                                  <a:latin typeface="Cambria Math" charset="0"/>
                                </a:rPr>
                                <m:t>𝐷</m:t>
                              </m:r>
                            </m:sup>
                          </m:sSup>
                        </m:num>
                        <m:den>
                          <m:r>
                            <a:rPr lang="it-IT" i="1">
                              <a:latin typeface="Cambria Math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it-IT" i="1">
                                  <a:latin typeface="Cambria Math" charset="0"/>
                                </a:rPr>
                                <m:t>𝐼</m:t>
                              </m:r>
                            </m:sub>
                          </m:sSub>
                          <m:sSup>
                            <m:sSupPr>
                              <m:ctrlPr>
                                <a:rPr lang="it-IT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i="1">
                                  <a:latin typeface="Cambria Math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it-IT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i="1">
                                          <a:latin typeface="Cambria Math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it-IT" i="1">
                                          <a:latin typeface="Cambria Math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it-IT" i="1">
                                  <a:latin typeface="Cambria Math" charset="0"/>
                                </a:rPr>
                                <m:t>𝐷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419" y="1521413"/>
                <a:ext cx="4590103" cy="843501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/>
          <p:cNvSpPr txBox="1"/>
          <p:nvPr/>
        </p:nvSpPr>
        <p:spPr>
          <a:xfrm>
            <a:off x="3494154" y="2475473"/>
            <a:ext cx="11666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/>
              <a:t>(</a:t>
            </a:r>
            <a:r>
              <a:rPr lang="en-GB" sz="1350" err="1"/>
              <a:t>Hapke</a:t>
            </a:r>
            <a:r>
              <a:rPr lang="en-GB" sz="1350"/>
              <a:t>, 2012)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71770" y="1513983"/>
            <a:ext cx="6082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In </a:t>
            </a:r>
            <a:r>
              <a:rPr lang="en-GB" err="1"/>
              <a:t>Hapke</a:t>
            </a:r>
            <a:r>
              <a:rPr lang="en-GB"/>
              <a:t> theory is a function of optical constants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4927833" y="3885322"/>
                <a:ext cx="3794052" cy="7080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>
                          <a:latin typeface="Cambria Math" charset="0"/>
                        </a:rPr>
                        <m:t>w</m:t>
                      </m:r>
                      <m:r>
                        <a:rPr lang="it-IT" i="1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charset="0"/>
                            </a:rPr>
                            <m:t>𝑆</m:t>
                          </m:r>
                        </m:e>
                        <m:sub>
                          <m:r>
                            <a:rPr lang="it-IT" i="1">
                              <a:latin typeface="Cambria Math" charset="0"/>
                            </a:rPr>
                            <m:t>𝐸</m:t>
                          </m:r>
                        </m:sub>
                      </m:sSub>
                      <m:r>
                        <a:rPr lang="it-IT" i="1">
                          <a:latin typeface="Cambria Math" charset="0"/>
                        </a:rPr>
                        <m:t>+</m:t>
                      </m:r>
                      <m:f>
                        <m:fPr>
                          <m:ctrlPr>
                            <a:rPr lang="bg-BG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it-IT" i="1">
                              <a:latin typeface="Cambria Math" charset="0"/>
                            </a:rPr>
                            <m:t>(1−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it-IT" i="1">
                                  <a:latin typeface="Cambria Math" charset="0"/>
                                </a:rPr>
                                <m:t>𝐸</m:t>
                              </m:r>
                            </m:sub>
                          </m:sSub>
                          <m:r>
                            <a:rPr lang="it-IT" i="1">
                              <a:latin typeface="Cambria Math" charset="0"/>
                            </a:rPr>
                            <m:t>)(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charset="0"/>
                                </a:rPr>
                                <m:t>1−</m:t>
                              </m:r>
                              <m:r>
                                <a:rPr lang="it-IT" i="1">
                                  <a:latin typeface="Cambria Math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it-IT" i="1">
                                  <a:latin typeface="Cambria Math" charset="0"/>
                                </a:rPr>
                                <m:t>𝐼</m:t>
                              </m:r>
                            </m:sub>
                          </m:sSub>
                          <m:r>
                            <a:rPr lang="it-IT" i="1">
                              <a:latin typeface="Cambria Math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i="1">
                                  <a:latin typeface="Cambria Math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it-IT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i="1">
                                          <a:latin typeface="Cambria Math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it-IT" i="1">
                                          <a:latin typeface="Cambria Math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i="1">
                                          <a:latin typeface="Cambria Math" charset="0"/>
                                        </a:rPr>
                                        <m:t>+</m:t>
                                      </m:r>
                                      <m:r>
                                        <a:rPr lang="el-GR" i="1">
                                          <a:latin typeface="Cambria Math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it-IT" i="1">
                                          <a:latin typeface="Cambria Math" charset="0"/>
                                        </a:rPr>
                                        <m:t>𝑔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it-IT" i="1">
                                  <a:latin typeface="Cambria Math" charset="0"/>
                                </a:rPr>
                                <m:t>𝐷</m:t>
                              </m:r>
                            </m:sup>
                          </m:sSup>
                        </m:num>
                        <m:den>
                          <m:r>
                            <a:rPr lang="it-IT" i="1">
                              <a:latin typeface="Cambria Math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it-IT" i="1">
                                  <a:latin typeface="Cambria Math" charset="0"/>
                                </a:rPr>
                                <m:t>𝐼</m:t>
                              </m:r>
                            </m:sub>
                          </m:sSub>
                          <m:sSup>
                            <m:sSupPr>
                              <m:ctrlPr>
                                <a:rPr lang="it-IT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i="1">
                                  <a:latin typeface="Cambria Math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it-IT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i="1">
                                          <a:latin typeface="Cambria Math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it-IT" i="1">
                                          <a:latin typeface="Cambria Math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i="1">
                                          <a:latin typeface="Cambria Math" charset="0"/>
                                        </a:rPr>
                                        <m:t>+</m:t>
                                      </m:r>
                                      <m:r>
                                        <a:rPr lang="el-GR" i="1">
                                          <a:latin typeface="Cambria Math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it-IT" i="1">
                                          <a:latin typeface="Cambria Math" charset="0"/>
                                        </a:rPr>
                                        <m:t>𝑔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it-IT" i="1">
                                  <a:latin typeface="Cambria Math" charset="0"/>
                                </a:rPr>
                                <m:t>𝐷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0443" y="4037429"/>
                <a:ext cx="5055615" cy="944618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/>
          <p:cNvCxnSpPr>
            <a:cxnSpLocks noChangeAspect="1"/>
          </p:cNvCxnSpPr>
          <p:nvPr/>
        </p:nvCxnSpPr>
        <p:spPr>
          <a:xfrm flipH="1">
            <a:off x="8349508" y="3707723"/>
            <a:ext cx="208343" cy="24300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cxnSpLocks noChangeAspect="1"/>
          </p:cNvCxnSpPr>
          <p:nvPr/>
        </p:nvCxnSpPr>
        <p:spPr>
          <a:xfrm rot="5400000" flipH="1">
            <a:off x="7968129" y="4500994"/>
            <a:ext cx="162229" cy="189213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5072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007" y="827541"/>
            <a:ext cx="7886700" cy="994172"/>
          </a:xfrm>
        </p:spPr>
        <p:txBody>
          <a:bodyPr/>
          <a:lstStyle/>
          <a:p>
            <a:r>
              <a:rPr lang="en-GB" smtClean="0"/>
              <a:t>Ice-</a:t>
            </a:r>
            <a:r>
              <a:rPr lang="en-GB" err="1" smtClean="0"/>
              <a:t>pyrrhotite</a:t>
            </a:r>
            <a:r>
              <a:rPr lang="en-GB" smtClean="0"/>
              <a:t> </a:t>
            </a:r>
            <a:r>
              <a:rPr lang="en-GB" err="1" smtClean="0"/>
              <a:t>Intraparticle</a:t>
            </a:r>
            <a:r>
              <a:rPr lang="en-GB" smtClean="0"/>
              <a:t> mixtures: fit with </a:t>
            </a:r>
            <a:r>
              <a:rPr lang="en-GB" err="1" smtClean="0"/>
              <a:t>Hapke</a:t>
            </a:r>
            <a:r>
              <a:rPr lang="en-GB" smtClean="0"/>
              <a:t> model + MG</a:t>
            </a:r>
            <a:endParaRPr lang="en-GB"/>
          </a:p>
        </p:txBody>
      </p:sp>
      <p:pic>
        <p:nvPicPr>
          <p:cNvPr id="6" name="Picture 5" descr="../Pictures/Intra_pyrrh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707" y="835974"/>
            <a:ext cx="1043162" cy="93446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102"/>
          <p:cNvSpPr txBox="1">
            <a:spLocks noChangeArrowheads="1"/>
          </p:cNvSpPr>
          <p:nvPr/>
        </p:nvSpPr>
        <p:spPr bwMode="auto">
          <a:xfrm>
            <a:off x="10202819" y="2278933"/>
            <a:ext cx="31206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69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sz="69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sz="69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sz="69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sz="69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3506788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3506788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3506788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3506788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just" eaLnBrk="1" hangingPunct="1"/>
            <a:r>
              <a:rPr lang="en-GB" altLang="x-none" sz="1500"/>
              <a:t>Figure. 13. Appearance of the ice-</a:t>
            </a:r>
            <a:r>
              <a:rPr lang="en-GB" altLang="x-none" sz="1500" err="1"/>
              <a:t>pyrrhotite</a:t>
            </a:r>
            <a:r>
              <a:rPr lang="en-GB" altLang="x-none" sz="1500"/>
              <a:t> intra-mixtures. Left: 99.5% ice -0.5% </a:t>
            </a:r>
            <a:r>
              <a:rPr lang="en-GB" altLang="x-none" sz="1500" err="1"/>
              <a:t>pyrrhotite</a:t>
            </a:r>
            <a:r>
              <a:rPr lang="en-GB" altLang="x-none" sz="1500"/>
              <a:t>. Right 95% ice – 5% </a:t>
            </a:r>
            <a:r>
              <a:rPr lang="en-GB" altLang="x-none" sz="1500" err="1"/>
              <a:t>pyrrhotite</a:t>
            </a:r>
            <a:r>
              <a:rPr lang="en-GB" altLang="x-none" sz="1500"/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685" y="5072487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GB" sz="1500"/>
              <a:t>Fine grained </a:t>
            </a:r>
            <a:r>
              <a:rPr lang="en-GB" sz="1500" err="1"/>
              <a:t>pyrrhotite</a:t>
            </a:r>
            <a:r>
              <a:rPr lang="en-GB" sz="1500"/>
              <a:t> in </a:t>
            </a:r>
            <a:r>
              <a:rPr lang="en-GB" sz="1500" err="1"/>
              <a:t>intraparticle</a:t>
            </a:r>
            <a:r>
              <a:rPr lang="en-GB" sz="1500"/>
              <a:t> mixing dramatically reduces water ice albedo  </a:t>
            </a:r>
          </a:p>
          <a:p>
            <a:pPr marL="214313" indent="-214313">
              <a:buFont typeface="Arial" charset="0"/>
              <a:buChar char="•"/>
            </a:pPr>
            <a:r>
              <a:rPr lang="en-GB" sz="1500"/>
              <a:t>The Maxwell-Garnett (MG) theory is not able to properly account for the effect of the </a:t>
            </a:r>
            <a:r>
              <a:rPr lang="en-GB" sz="1500" err="1"/>
              <a:t>pyrrhotite</a:t>
            </a:r>
            <a:r>
              <a:rPr lang="en-GB" sz="1500"/>
              <a:t> inclusion</a:t>
            </a:r>
          </a:p>
          <a:p>
            <a:pPr marL="214313" indent="-214313">
              <a:buFont typeface="Arial" charset="0"/>
              <a:buChar char="•"/>
            </a:pPr>
            <a:r>
              <a:rPr lang="en-GB" sz="1500" err="1"/>
              <a:t>Pyrrhotite</a:t>
            </a:r>
            <a:r>
              <a:rPr lang="en-GB" sz="1500"/>
              <a:t> grains are likely </a:t>
            </a:r>
            <a:r>
              <a:rPr lang="en-GB" sz="1500" err="1"/>
              <a:t>characaterized</a:t>
            </a:r>
            <a:r>
              <a:rPr lang="en-GB" sz="1500"/>
              <a:t> by a finite size and the ice-</a:t>
            </a:r>
            <a:r>
              <a:rPr lang="en-GB" sz="1500" err="1"/>
              <a:t>pyrrhotite</a:t>
            </a:r>
            <a:r>
              <a:rPr lang="en-GB" sz="1500"/>
              <a:t> grains cannot be considered as homogeneous at the scale of the wavelength</a:t>
            </a:r>
          </a:p>
        </p:txBody>
      </p:sp>
      <p:pic>
        <p:nvPicPr>
          <p:cNvPr id="8" name="Picture 164" descr="https://lh6.googleusercontent.com/M9Mhp7qliMu9oDz2Q7tx2y1pdAzTc3vdL3_5pGc5lYEfO1kfD3_S2N4a1h42FE_s-q_uq_8uY7LMoDWwHW_o5NjwWxSUQpJ9MEiclajjaE3noxpk-HoOljVnGmAMcSzf-FTd3ME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75" r="18943" b="14517"/>
          <a:stretch/>
        </p:blipFill>
        <p:spPr bwMode="auto">
          <a:xfrm>
            <a:off x="7556407" y="1781134"/>
            <a:ext cx="1436404" cy="1402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70" descr="https://lh5.googleusercontent.com/PXrDdgy8MjxwUOs1UVBXMt9llFf4LY8r7Rv2vRNyFzW5z4xNlbM0bmXt1A-sutMNDakkD3qPqswH_vf-E5RRAJPVJxsHeI5Mf5YAndiO6cJ37Zn8uDSVZ3AlX1uLSkNrlgk5H0rB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0" t="29452" r="15176" b="22502"/>
          <a:stretch/>
        </p:blipFill>
        <p:spPr bwMode="auto">
          <a:xfrm>
            <a:off x="7552300" y="3202580"/>
            <a:ext cx="1465073" cy="1128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382575" y="1773787"/>
            <a:ext cx="181229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200" b="1">
                <a:solidFill>
                  <a:srgbClr val="846AB7"/>
                </a:solidFill>
              </a:rPr>
              <a:t>99% ice – 0.5% </a:t>
            </a:r>
            <a:r>
              <a:rPr lang="en-GB" sz="1200" b="1" err="1">
                <a:solidFill>
                  <a:srgbClr val="846AB7"/>
                </a:solidFill>
              </a:rPr>
              <a:t>pyrrhotite</a:t>
            </a:r>
            <a:endParaRPr lang="en-GB" sz="1200" b="1">
              <a:solidFill>
                <a:srgbClr val="846AB7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68794" y="3111111"/>
            <a:ext cx="165351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b="1">
                <a:solidFill>
                  <a:srgbClr val="B79845"/>
                </a:solidFill>
              </a:rPr>
              <a:t>95% ice - 5% </a:t>
            </a:r>
            <a:r>
              <a:rPr lang="en-GB" sz="1200" b="1" err="1">
                <a:solidFill>
                  <a:srgbClr val="B79845"/>
                </a:solidFill>
              </a:rPr>
              <a:t>pyrrhotite</a:t>
            </a:r>
            <a:endParaRPr lang="en-GB" sz="1200" b="1">
              <a:solidFill>
                <a:srgbClr val="B79845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715" y="4248489"/>
            <a:ext cx="1908875" cy="585454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985785" y="4355713"/>
            <a:ext cx="424303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GB" sz="1350"/>
              <a:t>Optical constants of ice from Clark et al., (2012) and</a:t>
            </a:r>
          </a:p>
          <a:p>
            <a:pPr marL="214313" indent="-214313" defTabSz="2630805">
              <a:buFont typeface="Arial" charset="0"/>
              <a:buChar char="•"/>
              <a:defRPr/>
            </a:pPr>
            <a:r>
              <a:rPr lang="en-GB" sz="1350" err="1"/>
              <a:t>Pyrrhotite</a:t>
            </a:r>
            <a:r>
              <a:rPr lang="en-GB" sz="1350"/>
              <a:t> optical constants were measured at ISAS Berlin and kindly provided by U. </a:t>
            </a:r>
            <a:r>
              <a:rPr lang="en-GB" sz="1350" err="1"/>
              <a:t>Schade</a:t>
            </a:r>
            <a:r>
              <a:rPr lang="en-GB" sz="1350"/>
              <a:t>.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4590" y="4388487"/>
            <a:ext cx="2419116" cy="4445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5" y="1854145"/>
            <a:ext cx="3583529" cy="24079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214" y="1910948"/>
            <a:ext cx="3792577" cy="222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561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019" y="928339"/>
            <a:ext cx="7886700" cy="994172"/>
          </a:xfrm>
        </p:spPr>
        <p:txBody>
          <a:bodyPr/>
          <a:lstStyle/>
          <a:p>
            <a:r>
              <a:rPr lang="en-GB" smtClean="0"/>
              <a:t>Ice-</a:t>
            </a:r>
            <a:r>
              <a:rPr lang="en-GB" err="1" smtClean="0"/>
              <a:t>pyrrhotite</a:t>
            </a:r>
            <a:r>
              <a:rPr lang="en-GB" smtClean="0"/>
              <a:t> </a:t>
            </a:r>
            <a:r>
              <a:rPr lang="en-GB" err="1" smtClean="0"/>
              <a:t>Intraparticle</a:t>
            </a:r>
            <a:r>
              <a:rPr lang="en-GB" smtClean="0"/>
              <a:t> mixtures: fit with </a:t>
            </a:r>
            <a:r>
              <a:rPr lang="en-GB" err="1" smtClean="0"/>
              <a:t>Hapke</a:t>
            </a:r>
            <a:r>
              <a:rPr lang="en-GB" smtClean="0"/>
              <a:t> model + LR11 modified</a:t>
            </a:r>
            <a:endParaRPr lang="en-GB"/>
          </a:p>
        </p:txBody>
      </p:sp>
      <p:pic>
        <p:nvPicPr>
          <p:cNvPr id="6" name="Picture 5" descr="../Pictures/Intra_pyrrh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900" y="1026306"/>
            <a:ext cx="891305" cy="79843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102"/>
          <p:cNvSpPr txBox="1">
            <a:spLocks noChangeArrowheads="1"/>
          </p:cNvSpPr>
          <p:nvPr/>
        </p:nvSpPr>
        <p:spPr bwMode="auto">
          <a:xfrm>
            <a:off x="10202819" y="2278933"/>
            <a:ext cx="31206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69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sz="69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sz="69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sz="69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sz="69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3506788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3506788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3506788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3506788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just" eaLnBrk="1" hangingPunct="1"/>
            <a:r>
              <a:rPr lang="en-GB" altLang="x-none" sz="1500"/>
              <a:t>Figure. 13. Appearance of the ice-</a:t>
            </a:r>
            <a:r>
              <a:rPr lang="en-GB" altLang="x-none" sz="1500" err="1"/>
              <a:t>pyrrhotite</a:t>
            </a:r>
            <a:r>
              <a:rPr lang="en-GB" altLang="x-none" sz="1500"/>
              <a:t> intra-mixtures. Left: 99.5% ice -0.5% </a:t>
            </a:r>
            <a:r>
              <a:rPr lang="en-GB" altLang="x-none" sz="1500" err="1"/>
              <a:t>pyrrhotite</a:t>
            </a:r>
            <a:r>
              <a:rPr lang="en-GB" altLang="x-none" sz="1500"/>
              <a:t>. Right 95% ice – 5% </a:t>
            </a:r>
            <a:r>
              <a:rPr lang="en-GB" altLang="x-none" sz="1500" err="1"/>
              <a:t>pyrrhotite</a:t>
            </a:r>
            <a:r>
              <a:rPr lang="en-GB" altLang="x-none" sz="1500"/>
              <a:t>.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3030600"/>
              </p:ext>
            </p:extLst>
          </p:nvPr>
        </p:nvGraphicFramePr>
        <p:xfrm>
          <a:off x="67208" y="4387036"/>
          <a:ext cx="3672908" cy="136640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8546"/>
                <a:gridCol w="759989"/>
                <a:gridCol w="1444373"/>
              </a:tblGrid>
              <a:tr h="490416">
                <a:tc>
                  <a:txBody>
                    <a:bodyPr/>
                    <a:lstStyle/>
                    <a:p>
                      <a:pPr algn="ctr"/>
                      <a:r>
                        <a:rPr lang="en-GB" sz="900" b="1" baseline="0" smtClean="0"/>
                        <a:t>Ice-</a:t>
                      </a:r>
                      <a:r>
                        <a:rPr lang="en-GB" sz="900" b="1" baseline="0" err="1" smtClean="0"/>
                        <a:t>pyrrhotite</a:t>
                      </a:r>
                      <a:r>
                        <a:rPr lang="en-GB" sz="900" b="1" baseline="0" smtClean="0"/>
                        <a:t> (intra-mix) [</a:t>
                      </a:r>
                      <a:r>
                        <a:rPr lang="en-GB" sz="900" b="1" baseline="0" err="1" smtClean="0"/>
                        <a:t>wt</a:t>
                      </a:r>
                      <a:r>
                        <a:rPr lang="en-GB" sz="900" b="1" baseline="0" smtClean="0"/>
                        <a:t>%]</a:t>
                      </a:r>
                      <a:endParaRPr lang="en-GB" sz="900" b="1"/>
                    </a:p>
                  </a:txBody>
                  <a:tcPr marL="108014" marR="108014" marT="108048" marB="108048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smtClean="0"/>
                        <a:t>Inclusions</a:t>
                      </a:r>
                      <a:r>
                        <a:rPr lang="en-GB" sz="900" b="1" baseline="0" smtClean="0"/>
                        <a:t> size [µm]</a:t>
                      </a:r>
                      <a:endParaRPr lang="en-GB" sz="900" b="1"/>
                    </a:p>
                  </a:txBody>
                  <a:tcPr marL="108014" marR="108014" marT="108048" marB="1080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smtClean="0"/>
                        <a:t>Ice-</a:t>
                      </a:r>
                      <a:r>
                        <a:rPr lang="en-GB" sz="900" b="1" err="1" smtClean="0"/>
                        <a:t>pyrrhotite</a:t>
                      </a:r>
                      <a:r>
                        <a:rPr lang="en-GB" sz="900" b="1" baseline="0" smtClean="0"/>
                        <a:t> grain size [µm]</a:t>
                      </a:r>
                      <a:endParaRPr lang="en-GB" sz="900" b="1" smtClean="0"/>
                    </a:p>
                  </a:txBody>
                  <a:tcPr marL="108014" marR="108014" marT="108048" marB="1080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635"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r>
                        <a:rPr lang="en-GB" sz="900" b="1" smtClean="0">
                          <a:solidFill>
                            <a:schemeClr val="tx1"/>
                          </a:solidFill>
                        </a:rPr>
                        <a:t>99.5-0.5 (99.99-0.02)</a:t>
                      </a:r>
                      <a:endParaRPr lang="en-GB" sz="900" b="1">
                        <a:solidFill>
                          <a:schemeClr val="tx1"/>
                        </a:solidFill>
                      </a:endParaRPr>
                    </a:p>
                  </a:txBody>
                  <a:tcPr marL="108014" marR="108014" marT="108048" marB="108048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r>
                        <a:rPr lang="en-GB" sz="900" b="1" smtClean="0">
                          <a:solidFill>
                            <a:schemeClr val="tx1"/>
                          </a:solidFill>
                        </a:rPr>
                        <a:t>(3.1)</a:t>
                      </a:r>
                      <a:endParaRPr lang="en-GB" sz="900" b="1">
                        <a:solidFill>
                          <a:schemeClr val="tx1"/>
                        </a:solidFill>
                      </a:endParaRPr>
                    </a:p>
                  </a:txBody>
                  <a:tcPr marL="108014" marR="108014" marT="108048" marB="1080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r>
                        <a:rPr lang="en-GB" sz="900" b="1" smtClean="0">
                          <a:solidFill>
                            <a:schemeClr val="tx1"/>
                          </a:solidFill>
                        </a:rPr>
                        <a:t>67±31</a:t>
                      </a:r>
                      <a:r>
                        <a:rPr lang="en-GB" sz="900" b="1" baseline="0" smtClean="0">
                          <a:solidFill>
                            <a:schemeClr val="tx1"/>
                          </a:solidFill>
                        </a:rPr>
                        <a:t> (218)</a:t>
                      </a:r>
                      <a:endParaRPr lang="en-GB" sz="900" b="1">
                        <a:solidFill>
                          <a:schemeClr val="tx1"/>
                        </a:solidFill>
                      </a:endParaRPr>
                    </a:p>
                  </a:txBody>
                  <a:tcPr marL="108014" marR="108014" marT="108048" marB="1080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84676"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r>
                        <a:rPr lang="en-GB" sz="900" b="1" smtClean="0">
                          <a:solidFill>
                            <a:schemeClr val="tx1"/>
                          </a:solidFill>
                        </a:rPr>
                        <a:t>99-1 (assumed)</a:t>
                      </a:r>
                      <a:endParaRPr lang="en-GB" sz="900" b="1">
                        <a:solidFill>
                          <a:schemeClr val="tx1"/>
                        </a:solidFill>
                      </a:endParaRPr>
                    </a:p>
                  </a:txBody>
                  <a:tcPr marL="108014" marR="108014" marT="108048" marB="108048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r>
                        <a:rPr lang="en-GB" sz="900" b="1" smtClean="0">
                          <a:solidFill>
                            <a:schemeClr val="tx1"/>
                          </a:solidFill>
                        </a:rPr>
                        <a:t>(1.05)</a:t>
                      </a:r>
                      <a:endParaRPr lang="en-GB" sz="900" b="1">
                        <a:solidFill>
                          <a:schemeClr val="tx1"/>
                        </a:solidFill>
                      </a:endParaRPr>
                    </a:p>
                  </a:txBody>
                  <a:tcPr marL="108014" marR="108014" marT="108048" marB="1080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r>
                        <a:rPr lang="en-GB" sz="900" b="1" smtClean="0">
                          <a:solidFill>
                            <a:schemeClr val="tx1"/>
                          </a:solidFill>
                        </a:rPr>
                        <a:t>67±31 (105)</a:t>
                      </a:r>
                      <a:endParaRPr lang="en-GB" sz="900" b="1">
                        <a:solidFill>
                          <a:schemeClr val="tx1"/>
                        </a:solidFill>
                      </a:endParaRPr>
                    </a:p>
                  </a:txBody>
                  <a:tcPr marL="108014" marR="108014" marT="108048" marB="1080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84676"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r>
                        <a:rPr lang="en-GB" sz="900" b="1" smtClean="0">
                          <a:solidFill>
                            <a:schemeClr val="tx1"/>
                          </a:solidFill>
                        </a:rPr>
                        <a:t>95-5 (assumed)</a:t>
                      </a:r>
                      <a:endParaRPr lang="en-GB" sz="900" b="1">
                        <a:solidFill>
                          <a:schemeClr val="tx1"/>
                        </a:solidFill>
                      </a:endParaRPr>
                    </a:p>
                  </a:txBody>
                  <a:tcPr marL="108014" marR="108014" marT="108048" marB="108048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r>
                        <a:rPr lang="en-GB" sz="900" b="1" smtClean="0">
                          <a:solidFill>
                            <a:schemeClr val="tx1"/>
                          </a:solidFill>
                        </a:rPr>
                        <a:t>(1.4)</a:t>
                      </a:r>
                      <a:endParaRPr lang="en-GB" sz="900" b="1">
                        <a:solidFill>
                          <a:schemeClr val="tx1"/>
                        </a:solidFill>
                      </a:endParaRPr>
                    </a:p>
                  </a:txBody>
                  <a:tcPr marL="108014" marR="108014" marT="108048" marB="108048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r>
                        <a:rPr lang="en-GB" sz="900" b="1" smtClean="0">
                          <a:solidFill>
                            <a:schemeClr val="tx1"/>
                          </a:solidFill>
                        </a:rPr>
                        <a:t>67±31 (63)</a:t>
                      </a:r>
                      <a:endParaRPr lang="en-GB" sz="900" b="1">
                        <a:solidFill>
                          <a:schemeClr val="tx1"/>
                        </a:solidFill>
                      </a:endParaRPr>
                    </a:p>
                  </a:txBody>
                  <a:tcPr marL="108014" marR="108014" marT="108048" marB="1080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8" name="Picture 164" descr="https://lh6.googleusercontent.com/M9Mhp7qliMu9oDz2Q7tx2y1pdAzTc3vdL3_5pGc5lYEfO1kfD3_S2N4a1h42FE_s-q_uq_8uY7LMoDWwHW_o5NjwWxSUQpJ9MEiclajjaE3noxpk-HoOljVnGmAMcSzf-FTd3ME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75" r="18943" b="14517"/>
          <a:stretch/>
        </p:blipFill>
        <p:spPr bwMode="auto">
          <a:xfrm>
            <a:off x="7556407" y="1918295"/>
            <a:ext cx="1436404" cy="1402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70" descr="https://lh5.googleusercontent.com/PXrDdgy8MjxwUOs1UVBXMt9llFf4LY8r7Rv2vRNyFzW5z4xNlbM0bmXt1A-sutMNDakkD3qPqswH_vf-E5RRAJPVJxsHeI5Mf5YAndiO6cJ37Zn8uDSVZ3AlX1uLSkNrlgk5H0rB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0" t="29452" r="15176" b="22502"/>
          <a:stretch/>
        </p:blipFill>
        <p:spPr bwMode="auto">
          <a:xfrm>
            <a:off x="7552300" y="3339742"/>
            <a:ext cx="1465073" cy="1128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382575" y="1910949"/>
            <a:ext cx="181229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200" b="1">
                <a:solidFill>
                  <a:srgbClr val="846AB7"/>
                </a:solidFill>
              </a:rPr>
              <a:t>99% ice – 0.5% </a:t>
            </a:r>
            <a:r>
              <a:rPr lang="en-GB" sz="1200" b="1" err="1">
                <a:solidFill>
                  <a:srgbClr val="846AB7"/>
                </a:solidFill>
              </a:rPr>
              <a:t>pyrrhotite</a:t>
            </a:r>
            <a:endParaRPr lang="en-GB" sz="1200" b="1">
              <a:solidFill>
                <a:srgbClr val="846AB7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68794" y="3248272"/>
            <a:ext cx="165351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b="1">
                <a:solidFill>
                  <a:srgbClr val="B79845"/>
                </a:solidFill>
              </a:rPr>
              <a:t>95% ice - 5% </a:t>
            </a:r>
            <a:r>
              <a:rPr lang="en-GB" sz="1200" b="1" err="1">
                <a:solidFill>
                  <a:srgbClr val="B79845"/>
                </a:solidFill>
              </a:rPr>
              <a:t>pyrrhotite</a:t>
            </a:r>
            <a:endParaRPr lang="en-GB" sz="1200" b="1">
              <a:solidFill>
                <a:srgbClr val="B79845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742" y="3920278"/>
            <a:ext cx="489554" cy="4405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55" y="1910949"/>
            <a:ext cx="2904552" cy="19488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113" y="1824738"/>
            <a:ext cx="3080924" cy="20955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22682" y="5765688"/>
            <a:ext cx="39269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sz="1200"/>
              <a:t>Values in parentheses are derived from </a:t>
            </a:r>
            <a:r>
              <a:rPr lang="en-GB" sz="1200" err="1"/>
              <a:t>Hapke</a:t>
            </a:r>
            <a:r>
              <a:rPr lang="en-GB" sz="1200"/>
              <a:t> model fitting.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342706" y="3904170"/>
                <a:ext cx="2133776" cy="39446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5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l-GR" sz="1500" i="1">
                            <a:latin typeface="Cambria Math" charset="0"/>
                          </a:rPr>
                          <m:t>𝛼</m:t>
                        </m:r>
                      </m:e>
                      <m:sub>
                        <m:r>
                          <a:rPr lang="it-IT" sz="1500" i="1">
                            <a:latin typeface="Cambria Math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GB" sz="1500" dirty="0"/>
                  <a:t>=</a:t>
                </a:r>
                <a:r>
                  <a:rPr lang="en-US" sz="15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5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l-GR" sz="1500" i="1">
                            <a:latin typeface="Cambria Math" charset="0"/>
                          </a:rPr>
                          <m:t>𝛼</m:t>
                        </m:r>
                      </m:e>
                      <m:sub>
                        <m:r>
                          <a:rPr lang="it-IT" sz="1500" i="1">
                            <a:latin typeface="Cambria Math" charset="0"/>
                          </a:rPr>
                          <m:t>𝑀𝑖𝑒</m:t>
                        </m:r>
                      </m:sub>
                    </m:sSub>
                    <m:r>
                      <a:rPr lang="it-IT" sz="1500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bg-BG" sz="1500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it-IT" sz="1500" i="1">
                            <a:latin typeface="Cambria Math" charset="0"/>
                          </a:rPr>
                          <m:t>3</m:t>
                        </m:r>
                        <m:sSub>
                          <m:sSubPr>
                            <m:ctrlPr>
                              <a:rPr lang="en-US" sz="15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it-IT" sz="1500" i="1">
                                <a:latin typeface="Cambria Math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it-IT" sz="1500" i="1">
                                <a:latin typeface="Cambria Math" charset="0"/>
                              </a:rPr>
                              <m:t>𝑒𝑥𝑡</m:t>
                            </m:r>
                          </m:sub>
                        </m:sSub>
                        <m:sSub>
                          <m:sSubPr>
                            <m:ctrlPr>
                              <a:rPr lang="en-US" sz="15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it-IT" sz="1500" i="1">
                                <a:latin typeface="Cambria Math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it-IT" sz="1500" i="1">
                                <a:latin typeface="Cambria Math" charset="0"/>
                              </a:rPr>
                              <m:t>𝑔</m:t>
                            </m:r>
                          </m:sub>
                        </m:sSub>
                        <m:sSub>
                          <m:sSubPr>
                            <m:ctrlPr>
                              <a:rPr lang="en-US" sz="15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l-GR" sz="1500" i="1">
                                <a:latin typeface="Cambria Math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it-IT" sz="1500" i="1">
                                <a:latin typeface="Cambria Math" charset="0"/>
                              </a:rPr>
                              <m:t>𝑚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5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it-IT" sz="1500" i="1">
                                <a:latin typeface="Cambria Math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it-IT" sz="1500" i="1">
                                <a:latin typeface="Cambria Math" charset="0"/>
                              </a:rPr>
                              <m:t>𝑔</m:t>
                            </m:r>
                          </m:sub>
                        </m:sSub>
                        <m:sSub>
                          <m:sSubPr>
                            <m:ctrlPr>
                              <a:rPr lang="en-US" sz="15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l-GR" sz="1500" i="1">
                                <a:latin typeface="Cambria Math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it-IT" sz="1500" i="1">
                                <a:latin typeface="Cambria Math" charset="0"/>
                              </a:rPr>
                              <m:t>𝑔</m:t>
                            </m:r>
                          </m:sub>
                        </m:sSub>
                      </m:den>
                    </m:f>
                  </m:oMath>
                </a14:m>
                <a:endParaRPr lang="en-GB" sz="15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0275" y="4062559"/>
                <a:ext cx="2845034" cy="526170"/>
              </a:xfrm>
              <a:prstGeom prst="rect">
                <a:avLst/>
              </a:prstGeom>
              <a:blipFill rotWithShape="0">
                <a:blip r:embed="rId8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/>
          <p:cNvCxnSpPr/>
          <p:nvPr/>
        </p:nvCxnSpPr>
        <p:spPr>
          <a:xfrm flipH="1">
            <a:off x="2570148" y="3782468"/>
            <a:ext cx="90283" cy="14361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797215" y="4560068"/>
            <a:ext cx="5532494" cy="1304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GB" sz="1125"/>
              <a:t>The model reproduces qualitatively the observed </a:t>
            </a:r>
            <a:r>
              <a:rPr lang="en-GB" sz="1125" err="1"/>
              <a:t>behavior</a:t>
            </a:r>
            <a:r>
              <a:rPr lang="en-GB" sz="1125"/>
              <a:t> with a prominent Fresnel peak.</a:t>
            </a:r>
          </a:p>
          <a:p>
            <a:pPr marL="214313" indent="-214313">
              <a:buFont typeface="Arial" charset="0"/>
              <a:buChar char="•"/>
            </a:pPr>
            <a:r>
              <a:rPr lang="en-GB" sz="1125" err="1"/>
              <a:t>Bluening</a:t>
            </a:r>
            <a:r>
              <a:rPr lang="en-GB" sz="1125"/>
              <a:t> at small wavelengths is suggestive of </a:t>
            </a:r>
            <a:r>
              <a:rPr lang="en-GB" sz="1125" err="1"/>
              <a:t>Reyleigh</a:t>
            </a:r>
            <a:r>
              <a:rPr lang="en-GB" sz="1125"/>
              <a:t> scattering from fine grained </a:t>
            </a:r>
            <a:r>
              <a:rPr lang="en-GB" sz="1125" err="1"/>
              <a:t>pyrrhotite</a:t>
            </a:r>
            <a:r>
              <a:rPr lang="en-GB" sz="1125"/>
              <a:t> inclusions</a:t>
            </a:r>
          </a:p>
          <a:p>
            <a:pPr marL="214313" indent="-214313">
              <a:buFont typeface="Arial" charset="0"/>
              <a:buChar char="•"/>
            </a:pPr>
            <a:r>
              <a:rPr lang="en-GB" sz="1125"/>
              <a:t>The 1.5, 2 and 3-µm bands are clearly visible, although strongly reduced in intensity</a:t>
            </a:r>
          </a:p>
          <a:p>
            <a:pPr marL="214313" indent="-214313">
              <a:buFont typeface="Arial" charset="0"/>
              <a:buChar char="•"/>
            </a:pPr>
            <a:r>
              <a:rPr lang="en-GB" sz="1125"/>
              <a:t>The prominent, almost constant, Fresnel peak is explained by light interacting on the surface of the water ice grain, encountering minor amounts of </a:t>
            </a:r>
            <a:r>
              <a:rPr lang="en-GB" sz="1125" err="1"/>
              <a:t>pyrrhotite</a:t>
            </a:r>
            <a:r>
              <a:rPr lang="en-GB" sz="1125"/>
              <a:t> inclusions</a:t>
            </a:r>
          </a:p>
        </p:txBody>
      </p:sp>
    </p:spTree>
    <p:extLst>
      <p:ext uri="{BB962C8B-B14F-4D97-AF65-F5344CB8AC3E}">
        <p14:creationId xmlns:p14="http://schemas.microsoft.com/office/powerpoint/2010/main" val="1980376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91125" y="857250"/>
            <a:ext cx="907279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x-none" sz="3300">
                <a:latin typeface="+mj-lt"/>
              </a:rPr>
              <a:t>Ice-</a:t>
            </a:r>
            <a:r>
              <a:rPr lang="en-GB" altLang="x-none" sz="3300" err="1">
                <a:latin typeface="+mj-lt"/>
              </a:rPr>
              <a:t>pyrrhotite</a:t>
            </a:r>
            <a:r>
              <a:rPr lang="en-GB" altLang="x-none" sz="3300">
                <a:latin typeface="+mj-lt"/>
              </a:rPr>
              <a:t> (intra-mix) mixed with coarse </a:t>
            </a:r>
            <a:r>
              <a:rPr lang="en-GB" altLang="x-none" sz="3300" err="1">
                <a:latin typeface="+mj-lt"/>
              </a:rPr>
              <a:t>pyrrhotite</a:t>
            </a:r>
            <a:endParaRPr lang="en-GB" sz="3300">
              <a:latin typeface="+mj-lt"/>
            </a:endParaRPr>
          </a:p>
        </p:txBody>
      </p:sp>
      <p:pic>
        <p:nvPicPr>
          <p:cNvPr id="11" name="Picture 63" descr="../Pictures/Inti_intra_pyrrh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598" y="1033238"/>
            <a:ext cx="871067" cy="722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5377312"/>
              </p:ext>
            </p:extLst>
          </p:nvPr>
        </p:nvGraphicFramePr>
        <p:xfrm>
          <a:off x="38725" y="4438650"/>
          <a:ext cx="5940923" cy="1114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91904"/>
                <a:gridCol w="881200"/>
                <a:gridCol w="1055915"/>
                <a:gridCol w="1600200"/>
                <a:gridCol w="1211705"/>
              </a:tblGrid>
              <a:tr h="515641">
                <a:tc>
                  <a:txBody>
                    <a:bodyPr/>
                    <a:lstStyle/>
                    <a:p>
                      <a:pPr algn="ctr"/>
                      <a:r>
                        <a:rPr lang="en-GB" sz="900" b="1" baseline="0" smtClean="0"/>
                        <a:t>Ice-</a:t>
                      </a:r>
                      <a:r>
                        <a:rPr lang="en-GB" sz="900" b="1" baseline="0" err="1" smtClean="0"/>
                        <a:t>pyrrhotite</a:t>
                      </a:r>
                      <a:r>
                        <a:rPr lang="en-GB" sz="900" b="1" baseline="0" smtClean="0"/>
                        <a:t> (intra-mix) [</a:t>
                      </a:r>
                      <a:r>
                        <a:rPr lang="en-GB" sz="900" b="1" baseline="0" err="1" smtClean="0"/>
                        <a:t>wt</a:t>
                      </a:r>
                      <a:r>
                        <a:rPr lang="en-GB" sz="900" b="1" baseline="0" smtClean="0"/>
                        <a:t>%]</a:t>
                      </a:r>
                      <a:endParaRPr lang="en-GB" sz="900" b="1"/>
                    </a:p>
                  </a:txBody>
                  <a:tcPr marL="108014" marR="108014" marT="108048" marB="108048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smtClean="0"/>
                        <a:t>Inclusions</a:t>
                      </a:r>
                      <a:r>
                        <a:rPr lang="en-GB" sz="900" b="1" baseline="0" smtClean="0"/>
                        <a:t> size [µm]</a:t>
                      </a:r>
                      <a:endParaRPr lang="en-GB" sz="900" b="1"/>
                    </a:p>
                  </a:txBody>
                  <a:tcPr marL="108014" marR="108014" marT="108048" marB="1080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smtClean="0"/>
                        <a:t>Ice-</a:t>
                      </a:r>
                      <a:r>
                        <a:rPr lang="en-GB" sz="900" b="1" err="1" smtClean="0"/>
                        <a:t>pyrrhotite</a:t>
                      </a:r>
                      <a:r>
                        <a:rPr lang="en-GB" sz="900" b="1" baseline="0" smtClean="0"/>
                        <a:t> grain size [µm]</a:t>
                      </a:r>
                      <a:endParaRPr lang="en-GB" sz="900" b="1" smtClean="0"/>
                    </a:p>
                  </a:txBody>
                  <a:tcPr marL="108014" marR="108014" marT="108048" marB="1080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30274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baseline="0" smtClean="0"/>
                        <a:t>Ice-</a:t>
                      </a:r>
                      <a:r>
                        <a:rPr lang="en-GB" sz="900" b="1" baseline="0" err="1" smtClean="0"/>
                        <a:t>pyrrhotite</a:t>
                      </a:r>
                      <a:r>
                        <a:rPr lang="en-GB" sz="900" b="1" baseline="0" smtClean="0"/>
                        <a:t> +</a:t>
                      </a:r>
                      <a:r>
                        <a:rPr lang="en-GB" sz="900" b="1" baseline="0" err="1" smtClean="0"/>
                        <a:t>pyrrhotite</a:t>
                      </a:r>
                      <a:r>
                        <a:rPr lang="en-GB" sz="900" b="1" baseline="0" smtClean="0"/>
                        <a:t> (25-50 µm) [</a:t>
                      </a:r>
                      <a:r>
                        <a:rPr lang="en-GB" sz="900" b="1" baseline="0" err="1" smtClean="0"/>
                        <a:t>wt</a:t>
                      </a:r>
                      <a:r>
                        <a:rPr lang="en-GB" sz="900" b="1" baseline="0" smtClean="0"/>
                        <a:t>%]</a:t>
                      </a:r>
                      <a:endParaRPr lang="en-GB" sz="900" b="1" smtClean="0"/>
                    </a:p>
                  </a:txBody>
                  <a:tcPr marL="162193" marR="162193" marT="81100" marB="811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smtClean="0"/>
                        <a:t>Pure </a:t>
                      </a:r>
                      <a:r>
                        <a:rPr lang="en-GB" sz="900" b="1" err="1" smtClean="0"/>
                        <a:t>p</a:t>
                      </a:r>
                      <a:r>
                        <a:rPr lang="en-GB" sz="900" b="1" baseline="0" err="1" smtClean="0"/>
                        <a:t>yrrhotite</a:t>
                      </a:r>
                      <a:r>
                        <a:rPr lang="en-GB" sz="900" b="1" baseline="0" smtClean="0"/>
                        <a:t> effective size [µm]</a:t>
                      </a:r>
                      <a:endParaRPr lang="en-GB" sz="900" b="1" smtClean="0"/>
                    </a:p>
                  </a:txBody>
                  <a:tcPr marL="108014" marR="108014" marT="108048" marB="1080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360"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r>
                        <a:rPr lang="en-GB" sz="900" b="1" smtClean="0">
                          <a:solidFill>
                            <a:schemeClr val="tx1"/>
                          </a:solidFill>
                        </a:rPr>
                        <a:t>99-1 (assumed)</a:t>
                      </a:r>
                      <a:endParaRPr lang="en-GB" sz="900" b="1">
                        <a:solidFill>
                          <a:schemeClr val="tx1"/>
                        </a:solidFill>
                      </a:endParaRPr>
                    </a:p>
                  </a:txBody>
                  <a:tcPr marL="108014" marR="108014" marT="108048" marB="108048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r>
                        <a:rPr lang="en-GB" sz="900" b="1" smtClean="0">
                          <a:solidFill>
                            <a:schemeClr val="tx1"/>
                          </a:solidFill>
                        </a:rPr>
                        <a:t>(0.86)</a:t>
                      </a:r>
                      <a:endParaRPr lang="en-GB" sz="900" b="1">
                        <a:solidFill>
                          <a:schemeClr val="tx1"/>
                        </a:solidFill>
                      </a:endParaRPr>
                    </a:p>
                  </a:txBody>
                  <a:tcPr marL="108014" marR="108014" marT="108048" marB="1080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r>
                        <a:rPr lang="en-GB" sz="900" b="1" smtClean="0">
                          <a:solidFill>
                            <a:schemeClr val="tx1"/>
                          </a:solidFill>
                        </a:rPr>
                        <a:t>67±31 (60)</a:t>
                      </a:r>
                      <a:endParaRPr lang="en-GB" sz="900" b="1">
                        <a:solidFill>
                          <a:schemeClr val="tx1"/>
                        </a:solidFill>
                      </a:endParaRPr>
                    </a:p>
                  </a:txBody>
                  <a:tcPr marL="108014" marR="108014" marT="108048" marB="1080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smtClean="0"/>
                        <a:t>95-5 (assumed)</a:t>
                      </a:r>
                      <a:endParaRPr lang="en-GB" sz="900" b="1"/>
                    </a:p>
                  </a:txBody>
                  <a:tcPr marL="162193" marR="162193" marT="81100" marB="811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r>
                        <a:rPr lang="en-GB" sz="900" b="1" smtClean="0">
                          <a:solidFill>
                            <a:schemeClr val="tx1"/>
                          </a:solidFill>
                        </a:rPr>
                        <a:t>(3.2)</a:t>
                      </a:r>
                      <a:endParaRPr lang="en-GB" sz="900" b="1">
                        <a:solidFill>
                          <a:schemeClr val="tx1"/>
                        </a:solidFill>
                      </a:endParaRPr>
                    </a:p>
                  </a:txBody>
                  <a:tcPr marL="108014" marR="108014" marT="108048" marB="1080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99360"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r>
                        <a:rPr lang="en-GB" sz="900" b="1" smtClean="0">
                          <a:solidFill>
                            <a:schemeClr val="tx1"/>
                          </a:solidFill>
                        </a:rPr>
                        <a:t>95-5 (assumed)</a:t>
                      </a:r>
                      <a:endParaRPr lang="en-GB" sz="900" b="1">
                        <a:solidFill>
                          <a:schemeClr val="tx1"/>
                        </a:solidFill>
                      </a:endParaRPr>
                    </a:p>
                  </a:txBody>
                  <a:tcPr marL="108014" marR="108014" marT="108048" marB="108048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r>
                        <a:rPr lang="en-GB" sz="900" b="1" smtClean="0">
                          <a:solidFill>
                            <a:schemeClr val="tx1"/>
                          </a:solidFill>
                        </a:rPr>
                        <a:t>(1.0)</a:t>
                      </a:r>
                      <a:endParaRPr lang="en-GB" sz="900" b="1">
                        <a:solidFill>
                          <a:schemeClr val="tx1"/>
                        </a:solidFill>
                      </a:endParaRPr>
                    </a:p>
                  </a:txBody>
                  <a:tcPr marL="108014" marR="108014" marT="108048" marB="108048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r>
                        <a:rPr lang="en-GB" sz="900" b="1" smtClean="0">
                          <a:solidFill>
                            <a:schemeClr val="tx1"/>
                          </a:solidFill>
                        </a:rPr>
                        <a:t>67±31 (87)</a:t>
                      </a:r>
                      <a:endParaRPr lang="en-GB" sz="900" b="1">
                        <a:solidFill>
                          <a:schemeClr val="tx1"/>
                        </a:solidFill>
                      </a:endParaRPr>
                    </a:p>
                  </a:txBody>
                  <a:tcPr marL="108014" marR="108014" marT="108048" marB="1080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smtClean="0"/>
                        <a:t>80-20 (assumed)</a:t>
                      </a:r>
                      <a:endParaRPr lang="en-GB" sz="900" b="1"/>
                    </a:p>
                  </a:txBody>
                  <a:tcPr marL="162193" marR="162193" marT="81100" marB="811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r>
                        <a:rPr lang="en-GB" sz="900" b="1" smtClean="0">
                          <a:solidFill>
                            <a:schemeClr val="tx1"/>
                          </a:solidFill>
                        </a:rPr>
                        <a:t>(5.2)</a:t>
                      </a:r>
                      <a:endParaRPr lang="en-GB" sz="900" b="1">
                        <a:solidFill>
                          <a:schemeClr val="tx1"/>
                        </a:solidFill>
                      </a:endParaRPr>
                    </a:p>
                  </a:txBody>
                  <a:tcPr marL="108014" marR="108014" marT="108048" marB="1080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191125" y="4171711"/>
            <a:ext cx="27729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/>
              <a:t>Reference </a:t>
            </a:r>
            <a:r>
              <a:rPr lang="en-GB" sz="1200" err="1"/>
              <a:t>pyrrhotite</a:t>
            </a:r>
            <a:r>
              <a:rPr lang="en-GB" sz="1200"/>
              <a:t> grain size is 37.5 µm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13058" y="2036451"/>
            <a:ext cx="44085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GB" sz="1200"/>
              <a:t>The model reproduces qualitatively the observed </a:t>
            </a:r>
            <a:r>
              <a:rPr lang="en-GB" sz="1200" err="1"/>
              <a:t>behavior</a:t>
            </a:r>
            <a:r>
              <a:rPr lang="en-GB" sz="1200"/>
              <a:t> with a prominent Fresnel peak.</a:t>
            </a:r>
          </a:p>
          <a:p>
            <a:pPr marL="214313" indent="-214313">
              <a:buFont typeface="Arial" charset="0"/>
              <a:buChar char="•"/>
            </a:pPr>
            <a:r>
              <a:rPr lang="en-GB" sz="1200" err="1"/>
              <a:t>Bluening</a:t>
            </a:r>
            <a:r>
              <a:rPr lang="en-GB" sz="1200"/>
              <a:t> at small wavelengths is suggestive of </a:t>
            </a:r>
            <a:r>
              <a:rPr lang="en-GB" sz="1200" err="1"/>
              <a:t>Reyleigh</a:t>
            </a:r>
            <a:r>
              <a:rPr lang="en-GB" sz="1200"/>
              <a:t> scattering from fine grained </a:t>
            </a:r>
            <a:r>
              <a:rPr lang="en-GB" sz="1200" err="1"/>
              <a:t>pyrrhotite</a:t>
            </a:r>
            <a:r>
              <a:rPr lang="en-GB" sz="1200"/>
              <a:t> inclusions</a:t>
            </a:r>
          </a:p>
          <a:p>
            <a:pPr marL="214313" indent="-214313">
              <a:buFont typeface="Arial" charset="0"/>
              <a:buChar char="•"/>
            </a:pPr>
            <a:r>
              <a:rPr lang="en-GB" sz="1200"/>
              <a:t>The 1.5, 2 and 3-µm bands are clearly visible, although strongly reduced in intensity</a:t>
            </a:r>
          </a:p>
          <a:p>
            <a:pPr marL="214313" indent="-214313">
              <a:buFont typeface="Arial" charset="0"/>
              <a:buChar char="•"/>
            </a:pPr>
            <a:r>
              <a:rPr lang="en-GB" sz="1200"/>
              <a:t>The inclusion of pure </a:t>
            </a:r>
            <a:r>
              <a:rPr lang="en-GB" sz="1200" err="1"/>
              <a:t>pyrrhotite</a:t>
            </a:r>
            <a:r>
              <a:rPr lang="en-GB" sz="1200"/>
              <a:t> is clearly noticed by the increase in  spectral reddening</a:t>
            </a:r>
          </a:p>
          <a:p>
            <a:pPr marL="214313" indent="-214313">
              <a:buFont typeface="Arial" charset="0"/>
              <a:buChar char="•"/>
            </a:pPr>
            <a:r>
              <a:rPr lang="en-GB" sz="1200"/>
              <a:t>Albedo in the VIS is not increased by the addition of </a:t>
            </a:r>
            <a:r>
              <a:rPr lang="en-GB" sz="1200" err="1"/>
              <a:t>pyrrhotite</a:t>
            </a:r>
            <a:endParaRPr lang="en-GB" sz="1200"/>
          </a:p>
          <a:p>
            <a:pPr marL="214313" indent="-214313">
              <a:buFont typeface="Arial" charset="0"/>
              <a:buChar char="•"/>
            </a:pPr>
            <a:endParaRPr lang="en-GB" sz="1200"/>
          </a:p>
        </p:txBody>
      </p:sp>
      <p:sp>
        <p:nvSpPr>
          <p:cNvPr id="4" name="Rectangle 3"/>
          <p:cNvSpPr/>
          <p:nvPr/>
        </p:nvSpPr>
        <p:spPr>
          <a:xfrm>
            <a:off x="1252463" y="5603290"/>
            <a:ext cx="39269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sz="1200"/>
              <a:t>Values in parentheses are derived from </a:t>
            </a:r>
            <a:r>
              <a:rPr lang="en-GB" sz="1200" err="1"/>
              <a:t>Hapke</a:t>
            </a:r>
            <a:r>
              <a:rPr lang="en-GB" sz="1200"/>
              <a:t> model fitting.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56" y="1904418"/>
            <a:ext cx="3421498" cy="2230037"/>
          </a:xfrm>
          <a:prstGeom prst="rect">
            <a:avLst/>
          </a:prstGeom>
        </p:spPr>
      </p:pic>
      <p:pic>
        <p:nvPicPr>
          <p:cNvPr id="12" name="Picture 172" descr="https://lh5.googleusercontent.com/4jfETvxEUzwjHE77xDxwcq4aUxgyoVaYCo95LTy3lp2jQuU6xAHpOY0INjRjD2vQebdI9yLi0JC4wLNFRph2NF37L6uDkT_Ifo37B4Wqj5PHQbYEwKbRa6ftse3KRknJvHlIpyu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7" t="20107" r="11156" b="23381"/>
          <a:stretch>
            <a:fillRect/>
          </a:stretch>
        </p:blipFill>
        <p:spPr bwMode="auto">
          <a:xfrm>
            <a:off x="7608433" y="4265583"/>
            <a:ext cx="1525022" cy="1405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4" descr="https://lh5.googleusercontent.com/RoE2WIIQmF0J9r73V-WBaRDaQMhLiTbJd9L9-bv2kEcTN62OfXC5detcfFPFYHItlvSudiEzKh7uZ0cCuIPD8rvj1c5rbLzDX1lM2tbXvfEWUJa8QKvX3xZJy_XOCyoWazQ47Ue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3" t="41066" r="33038" b="30888"/>
          <a:stretch>
            <a:fillRect/>
          </a:stretch>
        </p:blipFill>
        <p:spPr bwMode="auto">
          <a:xfrm>
            <a:off x="6023189" y="4307154"/>
            <a:ext cx="1566197" cy="1356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023190" y="3939134"/>
            <a:ext cx="1557338" cy="507831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900" b="1">
                <a:solidFill>
                  <a:srgbClr val="2A41F9"/>
                </a:solidFill>
              </a:rPr>
              <a:t>99% ice –</a:t>
            </a:r>
            <a:r>
              <a:rPr lang="en-GB" sz="900" b="1" err="1">
                <a:solidFill>
                  <a:srgbClr val="2A41F9"/>
                </a:solidFill>
              </a:rPr>
              <a:t>pyrrhotite</a:t>
            </a:r>
            <a:r>
              <a:rPr lang="en-GB" sz="900" b="1">
                <a:solidFill>
                  <a:srgbClr val="2A41F9"/>
                </a:solidFill>
              </a:rPr>
              <a:t> (1% intra)</a:t>
            </a:r>
          </a:p>
          <a:p>
            <a:pPr algn="ctr"/>
            <a:r>
              <a:rPr lang="en-GB" sz="900" b="1">
                <a:solidFill>
                  <a:srgbClr val="2A41F9"/>
                </a:solidFill>
              </a:rPr>
              <a:t>+ 1% </a:t>
            </a:r>
            <a:r>
              <a:rPr lang="en-GB" sz="900" b="1" err="1">
                <a:solidFill>
                  <a:srgbClr val="2A41F9"/>
                </a:solidFill>
              </a:rPr>
              <a:t>pyrrhotite</a:t>
            </a:r>
            <a:endParaRPr lang="en-GB" sz="900" b="1">
              <a:solidFill>
                <a:srgbClr val="2A41F9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586662" y="3952419"/>
            <a:ext cx="1557338" cy="507831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900" b="1">
                <a:solidFill>
                  <a:srgbClr val="953756"/>
                </a:solidFill>
              </a:rPr>
              <a:t>95% ice –</a:t>
            </a:r>
            <a:r>
              <a:rPr lang="en-GB" sz="900" b="1" err="1">
                <a:solidFill>
                  <a:srgbClr val="953756"/>
                </a:solidFill>
              </a:rPr>
              <a:t>pyrrhotite</a:t>
            </a:r>
            <a:r>
              <a:rPr lang="en-GB" sz="900" b="1">
                <a:solidFill>
                  <a:srgbClr val="953756"/>
                </a:solidFill>
              </a:rPr>
              <a:t> (1% intra)</a:t>
            </a:r>
          </a:p>
          <a:p>
            <a:pPr algn="ctr"/>
            <a:r>
              <a:rPr lang="en-GB" sz="900" b="1">
                <a:solidFill>
                  <a:srgbClr val="953756"/>
                </a:solidFill>
              </a:rPr>
              <a:t>+ 5% </a:t>
            </a:r>
            <a:r>
              <a:rPr lang="en-GB" sz="900" b="1" err="1">
                <a:solidFill>
                  <a:srgbClr val="953756"/>
                </a:solidFill>
              </a:rPr>
              <a:t>pyrrhotite</a:t>
            </a:r>
            <a:endParaRPr lang="en-GB" sz="900" b="1">
              <a:solidFill>
                <a:srgbClr val="9537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535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432" y="804055"/>
            <a:ext cx="7886700" cy="994172"/>
          </a:xfrm>
        </p:spPr>
        <p:txBody>
          <a:bodyPr/>
          <a:lstStyle/>
          <a:p>
            <a:r>
              <a:rPr lang="en-GB" err="1" smtClean="0"/>
              <a:t>Kerite</a:t>
            </a:r>
            <a:r>
              <a:rPr lang="en-GB" smtClean="0"/>
              <a:t>-fine grained </a:t>
            </a:r>
            <a:r>
              <a:rPr lang="en-GB" err="1" smtClean="0"/>
              <a:t>pyrrhotite</a:t>
            </a:r>
            <a:r>
              <a:rPr lang="en-GB" smtClean="0"/>
              <a:t> mixtures </a:t>
            </a:r>
            <a:endParaRPr lang="en-GB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7933813" y="919261"/>
            <a:ext cx="794638" cy="894173"/>
            <a:chOff x="0" y="0"/>
            <a:chExt cx="827359" cy="932960"/>
          </a:xfrm>
        </p:grpSpPr>
        <p:sp>
          <p:nvSpPr>
            <p:cNvPr id="5" name="Oval 4"/>
            <p:cNvSpPr>
              <a:spLocks noChangeAspect="1"/>
            </p:cNvSpPr>
            <p:nvPr/>
          </p:nvSpPr>
          <p:spPr>
            <a:xfrm>
              <a:off x="6609" y="0"/>
              <a:ext cx="363600" cy="362784"/>
            </a:xfrm>
            <a:prstGeom prst="ellipse">
              <a:avLst/>
            </a:prstGeom>
            <a:solidFill>
              <a:schemeClr val="tx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575">
                  <a:solidFill>
                    <a:srgbClr val="FFFFFF"/>
                  </a:solidFill>
                  <a:ea typeface="Times New Roman" charset="0"/>
                  <a:cs typeface="Times New Roman" charset="0"/>
                </a:rPr>
                <a:t> </a:t>
              </a:r>
              <a:endParaRPr lang="en-US" sz="900">
                <a:latin typeface="Times New Roman" charset="0"/>
                <a:ea typeface="Times New Roman" charset="0"/>
              </a:endParaRPr>
            </a:p>
          </p:txBody>
        </p:sp>
        <p:sp>
          <p:nvSpPr>
            <p:cNvPr id="6" name="Oval 5"/>
            <p:cNvSpPr>
              <a:spLocks noChangeAspect="1"/>
            </p:cNvSpPr>
            <p:nvPr/>
          </p:nvSpPr>
          <p:spPr>
            <a:xfrm>
              <a:off x="370209" y="280396"/>
              <a:ext cx="363600" cy="362783"/>
            </a:xfrm>
            <a:prstGeom prst="ellipse">
              <a:avLst/>
            </a:prstGeom>
            <a:solidFill>
              <a:schemeClr val="tx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7" name="Oval 6"/>
            <p:cNvSpPr>
              <a:spLocks noChangeAspect="1"/>
            </p:cNvSpPr>
            <p:nvPr/>
          </p:nvSpPr>
          <p:spPr>
            <a:xfrm>
              <a:off x="0" y="570176"/>
              <a:ext cx="363600" cy="362784"/>
            </a:xfrm>
            <a:prstGeom prst="ellipse">
              <a:avLst/>
            </a:prstGeom>
            <a:solidFill>
              <a:schemeClr val="tx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232584" y="465642"/>
              <a:ext cx="108243" cy="108000"/>
            </a:xfrm>
            <a:prstGeom prst="ellipse">
              <a:avLst/>
            </a:prstGeom>
            <a:solidFill>
              <a:srgbClr val="B151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442174" y="57280"/>
              <a:ext cx="108243" cy="108000"/>
            </a:xfrm>
            <a:prstGeom prst="ellipse">
              <a:avLst/>
            </a:prstGeom>
            <a:solidFill>
              <a:srgbClr val="B151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10" name="Oval 9"/>
            <p:cNvSpPr>
              <a:spLocks noChangeAspect="1"/>
            </p:cNvSpPr>
            <p:nvPr/>
          </p:nvSpPr>
          <p:spPr>
            <a:xfrm>
              <a:off x="426534" y="703309"/>
              <a:ext cx="108243" cy="108000"/>
            </a:xfrm>
            <a:prstGeom prst="ellipse">
              <a:avLst/>
            </a:prstGeom>
            <a:solidFill>
              <a:srgbClr val="B151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663043" y="783519"/>
              <a:ext cx="108243" cy="108000"/>
            </a:xfrm>
            <a:prstGeom prst="ellipse">
              <a:avLst/>
            </a:prstGeom>
            <a:solidFill>
              <a:srgbClr val="B151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719116" y="551858"/>
              <a:ext cx="108243" cy="108000"/>
            </a:xfrm>
            <a:prstGeom prst="ellipse">
              <a:avLst/>
            </a:prstGeom>
            <a:solidFill>
              <a:srgbClr val="B151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31406" y="409495"/>
              <a:ext cx="108243" cy="108000"/>
            </a:xfrm>
            <a:prstGeom prst="ellipse">
              <a:avLst/>
            </a:prstGeom>
            <a:solidFill>
              <a:srgbClr val="B151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705171" y="147351"/>
              <a:ext cx="108243" cy="108000"/>
            </a:xfrm>
            <a:prstGeom prst="ellipse">
              <a:avLst/>
            </a:prstGeom>
            <a:solidFill>
              <a:srgbClr val="B151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</p:grpSp>
      <p:pic>
        <p:nvPicPr>
          <p:cNvPr id="15" name="Picture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02" y="1742806"/>
            <a:ext cx="3223157" cy="2140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870" y="1813434"/>
            <a:ext cx="3020663" cy="2021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616" y="2548546"/>
            <a:ext cx="1751269" cy="1527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615" y="4204861"/>
            <a:ext cx="1751269" cy="1527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80"/>
          <p:cNvSpPr txBox="1">
            <a:spLocks noChangeArrowheads="1"/>
          </p:cNvSpPr>
          <p:nvPr/>
        </p:nvSpPr>
        <p:spPr bwMode="auto">
          <a:xfrm>
            <a:off x="7374471" y="1947907"/>
            <a:ext cx="204197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69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sz="69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sz="69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sz="69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sz="69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3506788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3506788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3506788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3506788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GB" altLang="x-none" sz="1500" b="1"/>
              <a:t>SEM images of fine grained </a:t>
            </a:r>
            <a:r>
              <a:rPr lang="en-GB" altLang="x-none" sz="1500" b="1" err="1"/>
              <a:t>pyrrhotite</a:t>
            </a:r>
            <a:endParaRPr lang="en-GB" altLang="x-none" sz="1875"/>
          </a:p>
        </p:txBody>
      </p:sp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9760309"/>
              </p:ext>
            </p:extLst>
          </p:nvPr>
        </p:nvGraphicFramePr>
        <p:xfrm>
          <a:off x="99897" y="3912040"/>
          <a:ext cx="2831306" cy="12029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31306"/>
              </a:tblGrid>
              <a:tr h="421603">
                <a:tc>
                  <a:txBody>
                    <a:bodyPr/>
                    <a:lstStyle/>
                    <a:p>
                      <a:pPr algn="ctr"/>
                      <a:r>
                        <a:rPr lang="en-GB" sz="1500" b="1" baseline="0" err="1" smtClean="0"/>
                        <a:t>kerite-pyrrhotite</a:t>
                      </a:r>
                      <a:r>
                        <a:rPr lang="en-GB" sz="1500" b="1" baseline="0" smtClean="0"/>
                        <a:t> (&lt;25µm)[</a:t>
                      </a:r>
                      <a:r>
                        <a:rPr lang="en-GB" sz="1500" b="1" baseline="0" err="1" smtClean="0"/>
                        <a:t>wt</a:t>
                      </a:r>
                      <a:r>
                        <a:rPr lang="en-GB" sz="1500" b="1" baseline="0" smtClean="0"/>
                        <a:t>%] </a:t>
                      </a:r>
                      <a:endParaRPr lang="en-GB" sz="1500" b="1"/>
                    </a:p>
                  </a:txBody>
                  <a:tcPr marL="162164" marR="162164" marT="81027" marB="8102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654">
                <a:tc>
                  <a:txBody>
                    <a:bodyPr/>
                    <a:lstStyle/>
                    <a:p>
                      <a:pPr algn="ctr"/>
                      <a:r>
                        <a:rPr lang="en-GB" sz="1500" b="1" smtClean="0"/>
                        <a:t>33-66 (0.4-0.6)</a:t>
                      </a:r>
                      <a:endParaRPr lang="en-GB" sz="1500" b="1"/>
                    </a:p>
                  </a:txBody>
                  <a:tcPr marL="162164" marR="162164" marT="81027" marB="8102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90654">
                <a:tc>
                  <a:txBody>
                    <a:bodyPr/>
                    <a:lstStyle/>
                    <a:p>
                      <a:pPr algn="ctr"/>
                      <a:r>
                        <a:rPr lang="en-GB" sz="1500" b="1" smtClean="0"/>
                        <a:t>50-50 (0.43-0.57)</a:t>
                      </a:r>
                      <a:endParaRPr lang="en-GB" sz="1500" b="1"/>
                    </a:p>
                  </a:txBody>
                  <a:tcPr marL="162164" marR="162164" marT="81027" marB="8102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</a:tbl>
          </a:graphicData>
        </a:graphic>
      </p:graphicFrame>
      <p:sp>
        <p:nvSpPr>
          <p:cNvPr id="36" name="Rectangle 35"/>
          <p:cNvSpPr/>
          <p:nvPr/>
        </p:nvSpPr>
        <p:spPr>
          <a:xfrm>
            <a:off x="244357" y="5143967"/>
            <a:ext cx="2542384" cy="1038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algn="just">
              <a:buFont typeface="Arial" charset="0"/>
              <a:buChar char="•"/>
            </a:pPr>
            <a:r>
              <a:rPr lang="en-GB" sz="1200"/>
              <a:t>Values in parentheses are derived from </a:t>
            </a:r>
            <a:r>
              <a:rPr lang="en-GB" sz="1200" err="1"/>
              <a:t>Hapke</a:t>
            </a:r>
            <a:r>
              <a:rPr lang="en-GB" sz="1200"/>
              <a:t> model fitting.</a:t>
            </a:r>
          </a:p>
          <a:p>
            <a:pPr marL="214313" indent="-214313" algn="just">
              <a:buFont typeface="Arial" charset="0"/>
              <a:buChar char="•"/>
            </a:pPr>
            <a:r>
              <a:rPr lang="en-GB" sz="1200" err="1"/>
              <a:t>Pyrrhotite</a:t>
            </a:r>
            <a:r>
              <a:rPr lang="en-GB" sz="1200"/>
              <a:t> grain size assumed to be 1 µm</a:t>
            </a:r>
          </a:p>
          <a:p>
            <a:pPr algn="just"/>
            <a:endParaRPr lang="en-GB" sz="1350"/>
          </a:p>
        </p:txBody>
      </p:sp>
      <p:sp>
        <p:nvSpPr>
          <p:cNvPr id="39" name="TextBox 38"/>
          <p:cNvSpPr txBox="1"/>
          <p:nvPr/>
        </p:nvSpPr>
        <p:spPr>
          <a:xfrm>
            <a:off x="3109739" y="4204861"/>
            <a:ext cx="4129800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GB" sz="1350"/>
              <a:t>According to SEM images we associate an effective grain size of 1µm to the fine grained </a:t>
            </a:r>
            <a:r>
              <a:rPr lang="en-GB" sz="1350" err="1"/>
              <a:t>pyrrhotite</a:t>
            </a:r>
            <a:r>
              <a:rPr lang="en-GB" sz="1350"/>
              <a:t> particles</a:t>
            </a:r>
          </a:p>
          <a:p>
            <a:pPr marL="214313" indent="-214313">
              <a:buFont typeface="Arial" charset="0"/>
              <a:buChar char="•"/>
            </a:pPr>
            <a:r>
              <a:rPr lang="en-GB" sz="1350"/>
              <a:t>The fit with </a:t>
            </a:r>
            <a:r>
              <a:rPr lang="en-GB" sz="1350" err="1"/>
              <a:t>Hapke’s</a:t>
            </a:r>
            <a:r>
              <a:rPr lang="en-GB" sz="1350"/>
              <a:t> model provide a fairly good match with measurements</a:t>
            </a:r>
          </a:p>
          <a:p>
            <a:pPr marL="214313" indent="-214313">
              <a:buFont typeface="Arial" charset="0"/>
              <a:buChar char="•"/>
            </a:pPr>
            <a:r>
              <a:rPr lang="en-GB" sz="1350"/>
              <a:t>Fitted abundances are in reasonable agreement with the measured ones.</a:t>
            </a:r>
          </a:p>
        </p:txBody>
      </p:sp>
    </p:spTree>
    <p:extLst>
      <p:ext uri="{BB962C8B-B14F-4D97-AF65-F5344CB8AC3E}">
        <p14:creationId xmlns:p14="http://schemas.microsoft.com/office/powerpoint/2010/main" val="1672335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Ternary mixtures</a:t>
            </a:r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62" y="2246212"/>
            <a:ext cx="4735835" cy="3108921"/>
          </a:xfr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2121431"/>
              </p:ext>
            </p:extLst>
          </p:nvPr>
        </p:nvGraphicFramePr>
        <p:xfrm>
          <a:off x="4897268" y="2410787"/>
          <a:ext cx="4168605" cy="11719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89534"/>
                <a:gridCol w="1262917"/>
                <a:gridCol w="1516154"/>
              </a:tblGrid>
              <a:tr h="391010">
                <a:tc>
                  <a:txBody>
                    <a:bodyPr/>
                    <a:lstStyle/>
                    <a:p>
                      <a:pPr algn="ctr"/>
                      <a:r>
                        <a:rPr lang="en-GB" sz="1200" b="1" baseline="0" smtClean="0"/>
                        <a:t>ice</a:t>
                      </a:r>
                      <a:endParaRPr lang="en-GB" sz="1200" b="1"/>
                    </a:p>
                  </a:txBody>
                  <a:tcPr marL="162164" marR="162164" marT="81027" marB="8102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err="1" smtClean="0"/>
                        <a:t>kerite</a:t>
                      </a:r>
                      <a:endParaRPr lang="en-GB" sz="1200" b="1"/>
                    </a:p>
                  </a:txBody>
                  <a:tcPr marL="162164" marR="162164" marT="81027" marB="8102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baseline="0" err="1" smtClean="0"/>
                        <a:t>pyrrhotite</a:t>
                      </a:r>
                      <a:r>
                        <a:rPr lang="en-GB" sz="1200" b="1" baseline="0" smtClean="0"/>
                        <a:t>(&lt;25µm)</a:t>
                      </a:r>
                      <a:endParaRPr lang="en-GB" sz="1200" b="1"/>
                    </a:p>
                  </a:txBody>
                  <a:tcPr marL="162164" marR="162164" marT="81027" marB="8102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464">
                <a:tc>
                  <a:txBody>
                    <a:bodyPr/>
                    <a:lstStyle/>
                    <a:p>
                      <a:pPr algn="ctr"/>
                      <a:r>
                        <a:rPr lang="en-GB" sz="1400" b="1" smtClean="0">
                          <a:solidFill>
                            <a:srgbClr val="2A41F9"/>
                          </a:solidFill>
                        </a:rPr>
                        <a:t>40 (24)</a:t>
                      </a:r>
                      <a:endParaRPr lang="en-GB" sz="1400" b="1">
                        <a:solidFill>
                          <a:srgbClr val="2A41F9"/>
                        </a:solidFill>
                      </a:endParaRPr>
                    </a:p>
                  </a:txBody>
                  <a:tcPr marL="162164" marR="162164" marT="81027" marB="8102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smtClean="0">
                          <a:solidFill>
                            <a:srgbClr val="2A41F9"/>
                          </a:solidFill>
                        </a:rPr>
                        <a:t>20 (15)</a:t>
                      </a:r>
                      <a:endParaRPr lang="en-GB" sz="1400" b="1">
                        <a:solidFill>
                          <a:srgbClr val="2A41F9"/>
                        </a:solidFill>
                      </a:endParaRPr>
                    </a:p>
                  </a:txBody>
                  <a:tcPr marL="162164" marR="162164" marT="81027" marB="8102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smtClean="0">
                          <a:solidFill>
                            <a:srgbClr val="2A41F9"/>
                          </a:solidFill>
                        </a:rPr>
                        <a:t>40 (60)</a:t>
                      </a:r>
                      <a:endParaRPr lang="en-GB" sz="1400" b="1">
                        <a:solidFill>
                          <a:srgbClr val="2A41F9"/>
                        </a:solidFill>
                      </a:endParaRPr>
                    </a:p>
                  </a:txBody>
                  <a:tcPr marL="162164" marR="162164" marT="81027" marB="8102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90464">
                <a:tc>
                  <a:txBody>
                    <a:bodyPr/>
                    <a:lstStyle/>
                    <a:p>
                      <a:pPr algn="ctr"/>
                      <a:r>
                        <a:rPr lang="en-GB" sz="1400" b="1" smtClean="0"/>
                        <a:t>20 (</a:t>
                      </a:r>
                      <a:r>
                        <a:rPr lang="en-GB" sz="1400" b="1" smtClean="0">
                          <a:solidFill>
                            <a:srgbClr val="09CB82"/>
                          </a:solidFill>
                        </a:rPr>
                        <a:t>13</a:t>
                      </a:r>
                      <a:r>
                        <a:rPr lang="en-GB" sz="1400" b="1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en-GB" sz="1400" b="1" smtClean="0">
                          <a:solidFill>
                            <a:srgbClr val="F83FFF"/>
                          </a:solidFill>
                        </a:rPr>
                        <a:t>28</a:t>
                      </a:r>
                      <a:r>
                        <a:rPr lang="en-GB" sz="1400" b="1" smtClean="0"/>
                        <a:t>)</a:t>
                      </a:r>
                      <a:endParaRPr lang="en-GB" sz="1400" b="1"/>
                    </a:p>
                  </a:txBody>
                  <a:tcPr marL="162164" marR="162164" marT="81027" marB="8102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smtClean="0"/>
                        <a:t>40 (</a:t>
                      </a:r>
                      <a:r>
                        <a:rPr lang="en-GB" sz="1400" b="1" smtClean="0">
                          <a:solidFill>
                            <a:srgbClr val="09CB82"/>
                          </a:solidFill>
                        </a:rPr>
                        <a:t>48</a:t>
                      </a:r>
                      <a:r>
                        <a:rPr lang="en-GB" sz="1400" b="1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en-GB" sz="1400" b="1" smtClean="0">
                          <a:solidFill>
                            <a:srgbClr val="F83FFF"/>
                          </a:solidFill>
                        </a:rPr>
                        <a:t>50</a:t>
                      </a:r>
                      <a:r>
                        <a:rPr lang="en-GB" sz="1400" b="1" smtClean="0"/>
                        <a:t>)</a:t>
                      </a:r>
                      <a:endParaRPr lang="en-GB" sz="1400" b="1"/>
                    </a:p>
                  </a:txBody>
                  <a:tcPr marL="162164" marR="162164" marT="81027" marB="8102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smtClean="0"/>
                        <a:t>40</a:t>
                      </a:r>
                      <a:r>
                        <a:rPr lang="en-GB" sz="1400" b="1" baseline="0" smtClean="0"/>
                        <a:t> (</a:t>
                      </a:r>
                      <a:r>
                        <a:rPr lang="en-GB" sz="1400" b="1" baseline="0" smtClean="0">
                          <a:solidFill>
                            <a:srgbClr val="09CB82"/>
                          </a:solidFill>
                        </a:rPr>
                        <a:t>38</a:t>
                      </a:r>
                      <a:r>
                        <a:rPr lang="en-GB" sz="1400" b="1" baseline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en-GB" sz="1400" b="1" baseline="0" smtClean="0">
                          <a:solidFill>
                            <a:srgbClr val="BC37C8"/>
                          </a:solidFill>
                        </a:rPr>
                        <a:t>22</a:t>
                      </a:r>
                      <a:r>
                        <a:rPr lang="en-GB" sz="1400" b="1" baseline="0" smtClean="0"/>
                        <a:t>)</a:t>
                      </a:r>
                      <a:endParaRPr lang="en-GB" sz="1400" b="1"/>
                    </a:p>
                  </a:txBody>
                  <a:tcPr marL="162164" marR="162164" marT="81027" marB="8102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202516" y="3747300"/>
            <a:ext cx="367684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/>
              <a:t>Values in parenthesis are fits from </a:t>
            </a:r>
            <a:r>
              <a:rPr lang="en-GB" sz="1350" err="1"/>
              <a:t>Hapke’s</a:t>
            </a:r>
            <a:r>
              <a:rPr lang="en-GB" sz="1350"/>
              <a:t> model </a:t>
            </a:r>
          </a:p>
        </p:txBody>
      </p:sp>
    </p:spTree>
    <p:extLst>
      <p:ext uri="{BB962C8B-B14F-4D97-AF65-F5344CB8AC3E}">
        <p14:creationId xmlns:p14="http://schemas.microsoft.com/office/powerpoint/2010/main" val="2075545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10653"/>
            <a:ext cx="9144000" cy="808686"/>
          </a:xfrm>
        </p:spPr>
        <p:txBody>
          <a:bodyPr/>
          <a:lstStyle/>
          <a:p>
            <a:r>
              <a:rPr lang="en-GB" sz="2100" dirty="0" smtClean="0"/>
              <a:t>Cold Surface Spectroscopy (CSS) facility</a:t>
            </a:r>
            <a:br>
              <a:rPr lang="en-GB" sz="2100" dirty="0" smtClean="0"/>
            </a:br>
            <a:r>
              <a:rPr lang="en-GB" sz="2100" dirty="0" smtClean="0"/>
              <a:t>at IPAG-Grenoble</a:t>
            </a:r>
            <a:endParaRPr lang="en-GB" sz="2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234" y="2257220"/>
            <a:ext cx="5341844" cy="3801525"/>
          </a:xfrm>
        </p:spPr>
        <p:txBody>
          <a:bodyPr>
            <a:noAutofit/>
          </a:bodyPr>
          <a:lstStyle/>
          <a:p>
            <a:r>
              <a:rPr lang="en-GB" dirty="0"/>
              <a:t>Reflectance spectra have been measured at IPAG-Grenoble at the CSS lab (</a:t>
            </a:r>
            <a:r>
              <a:rPr lang="en-GB" dirty="0" err="1"/>
              <a:t>Europlanet</a:t>
            </a:r>
            <a:r>
              <a:rPr lang="en-GB" dirty="0"/>
              <a:t> 2020 Research-Infrastructure programme, grant agreement </a:t>
            </a:r>
            <a:r>
              <a:rPr lang="en-US" dirty="0"/>
              <a:t>No. 654208, “SAMPIK” project</a:t>
            </a:r>
            <a:r>
              <a:rPr lang="en-GB" dirty="0"/>
              <a:t>)</a:t>
            </a:r>
          </a:p>
          <a:p>
            <a:r>
              <a:rPr lang="en-GB" dirty="0"/>
              <a:t>Ice-bearing mixtures have measured with the SHINE </a:t>
            </a:r>
            <a:r>
              <a:rPr lang="en-GB" dirty="0" err="1"/>
              <a:t>spectro</a:t>
            </a:r>
            <a:r>
              <a:rPr lang="en-GB" dirty="0"/>
              <a:t>-</a:t>
            </a:r>
            <a:r>
              <a:rPr lang="en-GB" dirty="0" err="1"/>
              <a:t>gonio</a:t>
            </a:r>
            <a:r>
              <a:rPr lang="en-GB" dirty="0"/>
              <a:t>-radio-meter coupled to the environmental chamber CARBON-IR:</a:t>
            </a:r>
          </a:p>
          <a:p>
            <a:pPr lvl="1"/>
            <a:r>
              <a:rPr lang="en-GB" sz="1800" dirty="0"/>
              <a:t>Temperature of 173 k</a:t>
            </a:r>
          </a:p>
          <a:p>
            <a:pPr lvl="1"/>
            <a:r>
              <a:rPr lang="en-GB" sz="1800" dirty="0"/>
              <a:t>N</a:t>
            </a:r>
            <a:r>
              <a:rPr lang="en-GB" sz="1800" baseline="-25000" dirty="0"/>
              <a:t>2</a:t>
            </a:r>
            <a:r>
              <a:rPr lang="en-GB" sz="1800" dirty="0"/>
              <a:t> atmosphere under primary vacuum P=1.5 mbar</a:t>
            </a:r>
          </a:p>
          <a:p>
            <a:pPr lvl="1"/>
            <a:r>
              <a:rPr lang="en-GB" sz="1800" dirty="0"/>
              <a:t>Synchronous detection system</a:t>
            </a:r>
          </a:p>
          <a:p>
            <a:pPr lvl="1"/>
            <a:r>
              <a:rPr lang="en-GB" sz="1800" dirty="0"/>
              <a:t>Spectral sampling: 50 nm in the VIS (0.5-1 µm); 20 nm in the IR (1-4.2 µm)</a:t>
            </a:r>
          </a:p>
          <a:p>
            <a:pPr lvl="1"/>
            <a:r>
              <a:rPr lang="en-GB" sz="1800" dirty="0"/>
              <a:t>Observation geometry: </a:t>
            </a:r>
            <a:r>
              <a:rPr lang="en-GB" sz="1800" dirty="0" err="1"/>
              <a:t>i</a:t>
            </a:r>
            <a:r>
              <a:rPr lang="en-GB" sz="1800" dirty="0"/>
              <a:t>=0°, e=30°, </a:t>
            </a:r>
            <a:r>
              <a:rPr lang="el-GR" sz="1800" dirty="0"/>
              <a:t>α</a:t>
            </a:r>
            <a:r>
              <a:rPr lang="it-IT" sz="1800" dirty="0"/>
              <a:t>=30°</a:t>
            </a:r>
          </a:p>
        </p:txBody>
      </p:sp>
      <p:pic>
        <p:nvPicPr>
          <p:cNvPr id="4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930" y="4356314"/>
            <a:ext cx="2324263" cy="1702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13.png" descr="image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144" y="2071732"/>
            <a:ext cx="2927929" cy="2172186"/>
          </a:xfrm>
          <a:prstGeom prst="rect">
            <a:avLst/>
          </a:prstGeom>
          <a:noFill/>
          <a:ln>
            <a:noFill/>
          </a:ln>
          <a:effectLst>
            <a:outerShdw blurRad="12700" dist="177801" dir="2700000" rotWithShape="0">
              <a:srgbClr val="EEECE1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628334" y="1959336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>
                <a:solidFill>
                  <a:srgbClr val="FF0000"/>
                </a:solidFill>
              </a:rPr>
              <a:t>SHINE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990980" y="6023712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>
                <a:solidFill>
                  <a:srgbClr val="FF0000"/>
                </a:solidFill>
              </a:rPr>
              <a:t>CARBON-IR</a:t>
            </a:r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342900" y="6469669"/>
            <a:ext cx="1600200" cy="273844"/>
          </a:xfrm>
        </p:spPr>
        <p:txBody>
          <a:bodyPr/>
          <a:lstStyle/>
          <a:p>
            <a:pPr>
              <a:defRPr/>
            </a:pPr>
            <a:r>
              <a:rPr lang="it-IT" dirty="0"/>
              <a:t>IAPS 9-10/10/2019</a:t>
            </a:r>
            <a:endParaRPr lang="en-GB" dirty="0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943100" y="6456563"/>
            <a:ext cx="2171700" cy="273844"/>
          </a:xfrm>
        </p:spPr>
        <p:txBody>
          <a:bodyPr/>
          <a:lstStyle/>
          <a:p>
            <a:pPr>
              <a:defRPr/>
            </a:pPr>
            <a:r>
              <a:rPr lang="en-US" dirty="0"/>
              <a:t>JUICE - MAJIS – STM#5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37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736" y="4539748"/>
            <a:ext cx="2716217" cy="1765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107" y="2836513"/>
            <a:ext cx="2716217" cy="1765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42761"/>
            <a:ext cx="9144000" cy="420241"/>
          </a:xfrm>
        </p:spPr>
        <p:txBody>
          <a:bodyPr/>
          <a:lstStyle/>
          <a:p>
            <a:r>
              <a:rPr lang="en-GB" sz="2100" dirty="0" smtClean="0"/>
              <a:t>End-members </a:t>
            </a:r>
            <a:endParaRPr lang="en-GB" sz="2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78" y="1437724"/>
            <a:ext cx="5116874" cy="3984924"/>
          </a:xfrm>
        </p:spPr>
        <p:txBody>
          <a:bodyPr>
            <a:noAutofit/>
          </a:bodyPr>
          <a:lstStyle/>
          <a:p>
            <a:pPr algn="just"/>
            <a:r>
              <a:rPr lang="en-GB" b="1" dirty="0">
                <a:solidFill>
                  <a:srgbClr val="0070C0"/>
                </a:solidFill>
              </a:rPr>
              <a:t>Water ice</a:t>
            </a:r>
            <a:r>
              <a:rPr lang="en-GB" dirty="0"/>
              <a:t> grains of controlled grain size d=67±31 µm produced by means of the SPIPA-B setup obtained from freezing of water droplet in N</a:t>
            </a:r>
            <a:r>
              <a:rPr lang="en-GB" baseline="-25000" dirty="0"/>
              <a:t>2</a:t>
            </a:r>
            <a:r>
              <a:rPr lang="en-GB" dirty="0"/>
              <a:t> (</a:t>
            </a:r>
            <a:r>
              <a:rPr lang="en-GB" dirty="0" err="1"/>
              <a:t>Yoldi</a:t>
            </a:r>
            <a:r>
              <a:rPr lang="en-GB" dirty="0"/>
              <a:t>, et al., 2015; </a:t>
            </a:r>
            <a:r>
              <a:rPr lang="en-GB" dirty="0" err="1"/>
              <a:t>Poch</a:t>
            </a:r>
            <a:r>
              <a:rPr lang="en-GB" dirty="0"/>
              <a:t> et al., 2016)</a:t>
            </a:r>
          </a:p>
          <a:p>
            <a:pPr algn="just"/>
            <a:endParaRPr lang="en-GB" baseline="-25000" dirty="0"/>
          </a:p>
          <a:p>
            <a:pPr algn="just"/>
            <a:r>
              <a:rPr lang="en-GB" b="1" dirty="0" err="1">
                <a:solidFill>
                  <a:srgbClr val="FF0000"/>
                </a:solidFill>
              </a:rPr>
              <a:t>Kerite</a:t>
            </a:r>
            <a:r>
              <a:rPr lang="en-GB" dirty="0"/>
              <a:t> (solid oil bitumen) powder as analogue of organic compounds for different different sizes by hand grinding (#8450 from </a:t>
            </a:r>
            <a:r>
              <a:rPr lang="en-GB" dirty="0" err="1"/>
              <a:t>Moroz</a:t>
            </a:r>
            <a:r>
              <a:rPr lang="en-GB" dirty="0"/>
              <a:t> et al., 1998): </a:t>
            </a:r>
          </a:p>
          <a:p>
            <a:pPr lvl="1" algn="just"/>
            <a:r>
              <a:rPr lang="en-GB" sz="1800" b="1" dirty="0">
                <a:solidFill>
                  <a:srgbClr val="FF0000"/>
                </a:solidFill>
              </a:rPr>
              <a:t>Coarse: 45-63 µm; 25-50 µm (by wet sieving)</a:t>
            </a:r>
          </a:p>
          <a:p>
            <a:pPr lvl="1" algn="just"/>
            <a:r>
              <a:rPr lang="en-GB" sz="1800" b="1" dirty="0">
                <a:solidFill>
                  <a:srgbClr val="FF0000"/>
                </a:solidFill>
              </a:rPr>
              <a:t>Fine grained: &lt;25 µm (by sieving)</a:t>
            </a:r>
          </a:p>
          <a:p>
            <a:pPr lvl="1" algn="just"/>
            <a:endParaRPr lang="en-GB" sz="1800" b="1" dirty="0">
              <a:solidFill>
                <a:srgbClr val="FF0000"/>
              </a:solidFill>
            </a:endParaRPr>
          </a:p>
          <a:p>
            <a:pPr algn="just"/>
            <a:r>
              <a:rPr lang="en-GB" b="1" dirty="0" err="1"/>
              <a:t>Pyrrhotite</a:t>
            </a:r>
            <a:r>
              <a:rPr lang="en-GB" dirty="0"/>
              <a:t> grains as analogue of opaque phases: </a:t>
            </a:r>
          </a:p>
          <a:p>
            <a:pPr lvl="1" algn="just"/>
            <a:r>
              <a:rPr lang="en-GB" sz="1800" b="1" dirty="0"/>
              <a:t>Coarse: 25-50 µm (by hand grinding and wet sieving)</a:t>
            </a:r>
          </a:p>
          <a:p>
            <a:pPr lvl="1" algn="just"/>
            <a:r>
              <a:rPr lang="en-GB" sz="1800" b="1" dirty="0"/>
              <a:t>Fine grained: &lt;25 µm (by colloidal grinding)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736" y="1147761"/>
            <a:ext cx="2716216" cy="1765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770454" y="4837470"/>
            <a:ext cx="118338" cy="288235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783902" y="3278796"/>
            <a:ext cx="120536" cy="838901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15181" y="2984205"/>
            <a:ext cx="65114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/>
              <a:t>CH</a:t>
            </a:r>
            <a:r>
              <a:rPr lang="en-GB" sz="1050" b="1" baseline="-25000"/>
              <a:t>2</a:t>
            </a:r>
            <a:r>
              <a:rPr lang="en-GB" sz="1050" b="1"/>
              <a:t>, CH</a:t>
            </a:r>
            <a:r>
              <a:rPr lang="en-GB" sz="1050" b="1" baseline="-25000"/>
              <a:t>3</a:t>
            </a:r>
            <a:endParaRPr lang="en-GB" sz="1050" b="1"/>
          </a:p>
        </p:txBody>
      </p:sp>
      <p:sp>
        <p:nvSpPr>
          <p:cNvPr id="17" name="TextBox 16"/>
          <p:cNvSpPr txBox="1"/>
          <p:nvPr/>
        </p:nvSpPr>
        <p:spPr>
          <a:xfrm>
            <a:off x="7963741" y="3214064"/>
            <a:ext cx="36099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/>
              <a:t>OH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204909" y="3043323"/>
            <a:ext cx="63030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b="1"/>
              <a:t>CH </a:t>
            </a:r>
            <a:r>
              <a:rPr lang="en-GB" sz="900" b="1" err="1"/>
              <a:t>arom</a:t>
            </a:r>
            <a:r>
              <a:rPr lang="en-GB" sz="900" b="1"/>
              <a:t>.</a:t>
            </a:r>
          </a:p>
        </p:txBody>
      </p:sp>
      <p:cxnSp>
        <p:nvCxnSpPr>
          <p:cNvPr id="21" name="Straight Arrow Connector 20"/>
          <p:cNvCxnSpPr>
            <a:stCxn id="16" idx="2"/>
          </p:cNvCxnSpPr>
          <p:nvPr/>
        </p:nvCxnSpPr>
        <p:spPr>
          <a:xfrm flipH="1">
            <a:off x="7677598" y="3238121"/>
            <a:ext cx="163153" cy="204192"/>
          </a:xfrm>
          <a:prstGeom prst="straightConnector1">
            <a:avLst/>
          </a:prstGeom>
          <a:ln w="158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32" idx="1"/>
          </p:cNvCxnSpPr>
          <p:nvPr/>
        </p:nvCxnSpPr>
        <p:spPr>
          <a:xfrm flipH="1">
            <a:off x="8336390" y="4224847"/>
            <a:ext cx="214112" cy="30191"/>
          </a:xfrm>
          <a:prstGeom prst="straightConnector1">
            <a:avLst/>
          </a:prstGeom>
          <a:ln w="158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8" idx="2"/>
          </p:cNvCxnSpPr>
          <p:nvPr/>
        </p:nvCxnSpPr>
        <p:spPr>
          <a:xfrm flipH="1">
            <a:off x="8232481" y="3274155"/>
            <a:ext cx="287579" cy="539024"/>
          </a:xfrm>
          <a:prstGeom prst="straightConnector1">
            <a:avLst/>
          </a:prstGeom>
          <a:ln w="158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8550502" y="4097889"/>
            <a:ext cx="65114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/>
              <a:t>CH</a:t>
            </a:r>
            <a:r>
              <a:rPr lang="en-GB" sz="1050" b="1" baseline="-25000"/>
              <a:t>2</a:t>
            </a:r>
            <a:r>
              <a:rPr lang="en-GB" sz="1050" b="1"/>
              <a:t>, CH</a:t>
            </a:r>
            <a:r>
              <a:rPr lang="en-GB" sz="1050" b="1" baseline="-25000"/>
              <a:t>3</a:t>
            </a:r>
            <a:endParaRPr lang="en-GB" sz="1050" b="1"/>
          </a:p>
        </p:txBody>
      </p:sp>
      <p:cxnSp>
        <p:nvCxnSpPr>
          <p:cNvPr id="34" name="Straight Arrow Connector 33"/>
          <p:cNvCxnSpPr>
            <a:stCxn id="17" idx="2"/>
          </p:cNvCxnSpPr>
          <p:nvPr/>
        </p:nvCxnSpPr>
        <p:spPr>
          <a:xfrm flipH="1">
            <a:off x="8072871" y="3467980"/>
            <a:ext cx="71368" cy="87894"/>
          </a:xfrm>
          <a:prstGeom prst="straightConnector1">
            <a:avLst/>
          </a:prstGeom>
          <a:ln w="158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8308463" y="4840889"/>
            <a:ext cx="56297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/>
              <a:t>Coarse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097183" y="5652541"/>
            <a:ext cx="8739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/>
              <a:t>Fine grained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105814" y="1309945"/>
            <a:ext cx="8641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b="1">
                <a:solidFill>
                  <a:srgbClr val="0070C0"/>
                </a:solidFill>
              </a:rPr>
              <a:t>Water</a:t>
            </a:r>
            <a:r>
              <a:rPr lang="en-GB" sz="1350">
                <a:solidFill>
                  <a:srgbClr val="0070C0"/>
                </a:solidFill>
              </a:rPr>
              <a:t> </a:t>
            </a:r>
            <a:r>
              <a:rPr lang="en-GB" sz="1350" b="1">
                <a:solidFill>
                  <a:srgbClr val="0070C0"/>
                </a:solidFill>
              </a:rPr>
              <a:t>ice</a:t>
            </a:r>
          </a:p>
        </p:txBody>
      </p:sp>
      <p:sp>
        <p:nvSpPr>
          <p:cNvPr id="48" name="Rectangle 47"/>
          <p:cNvSpPr/>
          <p:nvPr/>
        </p:nvSpPr>
        <p:spPr>
          <a:xfrm>
            <a:off x="6686498" y="3328516"/>
            <a:ext cx="64915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350" b="1" err="1">
                <a:solidFill>
                  <a:srgbClr val="FF0000"/>
                </a:solidFill>
              </a:rPr>
              <a:t>Kerite</a:t>
            </a:r>
            <a:r>
              <a:rPr lang="da-DK" sz="1350"/>
              <a:t> </a:t>
            </a:r>
            <a:endParaRPr lang="en-GB" sz="1350"/>
          </a:p>
        </p:txBody>
      </p:sp>
      <p:sp>
        <p:nvSpPr>
          <p:cNvPr id="49" name="Rectangle 48"/>
          <p:cNvSpPr/>
          <p:nvPr/>
        </p:nvSpPr>
        <p:spPr>
          <a:xfrm>
            <a:off x="6882346" y="5438748"/>
            <a:ext cx="95167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350" b="1" dirty="0" err="1"/>
              <a:t>Pyrrhotite</a:t>
            </a:r>
            <a:r>
              <a:rPr lang="da-DK" sz="1350" dirty="0"/>
              <a:t> </a:t>
            </a:r>
            <a:endParaRPr lang="en-GB" sz="1350" dirty="0"/>
          </a:p>
        </p:txBody>
      </p:sp>
      <p:pic>
        <p:nvPicPr>
          <p:cNvPr id="1026" name="Picture 2" descr="ttps://ars.els-cdn.com/content/image/1-s2.0-S0019103515005163-gr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48"/>
          <a:stretch/>
        </p:blipFill>
        <p:spPr bwMode="auto">
          <a:xfrm>
            <a:off x="7993352" y="1257716"/>
            <a:ext cx="1163326" cy="95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8204909" y="2243184"/>
            <a:ext cx="95731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err="1"/>
              <a:t>Poch</a:t>
            </a:r>
            <a:r>
              <a:rPr lang="en-GB" sz="900" dirty="0"/>
              <a:t> et al., 2016</a:t>
            </a:r>
          </a:p>
        </p:txBody>
      </p:sp>
      <p:sp>
        <p:nvSpPr>
          <p:cNvPr id="53" name="Rectangle 52"/>
          <p:cNvSpPr/>
          <p:nvPr/>
        </p:nvSpPr>
        <p:spPr>
          <a:xfrm>
            <a:off x="7790623" y="5710371"/>
            <a:ext cx="118338" cy="288235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71330" y="5141434"/>
            <a:ext cx="82514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50" dirty="0"/>
              <a:t>Water </a:t>
            </a:r>
            <a:r>
              <a:rPr lang="en-GB" sz="750"/>
              <a:t>vapour in the optical path</a:t>
            </a:r>
            <a:endParaRPr lang="en-GB" sz="750" dirty="0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7848450" y="4993876"/>
            <a:ext cx="144902" cy="1943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342900" y="6469669"/>
            <a:ext cx="1600200" cy="273844"/>
          </a:xfrm>
        </p:spPr>
        <p:txBody>
          <a:bodyPr/>
          <a:lstStyle/>
          <a:p>
            <a:pPr>
              <a:defRPr/>
            </a:pPr>
            <a:r>
              <a:rPr lang="it-IT" dirty="0"/>
              <a:t>IAPS 9-10/10/2019</a:t>
            </a:r>
            <a:endParaRPr lang="en-GB" dirty="0"/>
          </a:p>
        </p:txBody>
      </p:sp>
      <p:sp>
        <p:nvSpPr>
          <p:cNvPr id="2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943100" y="6456563"/>
            <a:ext cx="2171700" cy="273844"/>
          </a:xfrm>
        </p:spPr>
        <p:txBody>
          <a:bodyPr/>
          <a:lstStyle/>
          <a:p>
            <a:pPr>
              <a:defRPr/>
            </a:pPr>
            <a:r>
              <a:rPr lang="en-US" dirty="0"/>
              <a:t>JUICE - MAJIS – STM#5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718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38821"/>
            <a:ext cx="9144000" cy="502596"/>
          </a:xfrm>
        </p:spPr>
        <p:txBody>
          <a:bodyPr/>
          <a:lstStyle/>
          <a:p>
            <a:r>
              <a:rPr lang="en-GB" sz="2100" dirty="0" smtClean="0"/>
              <a:t>List of measurements</a:t>
            </a:r>
            <a:endParaRPr lang="en-GB" sz="2100" dirty="0"/>
          </a:p>
        </p:txBody>
      </p:sp>
      <p:graphicFrame>
        <p:nvGraphicFramePr>
          <p:cNvPr id="4" name="Object 7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2561634"/>
              </p:ext>
            </p:extLst>
          </p:nvPr>
        </p:nvGraphicFramePr>
        <p:xfrm>
          <a:off x="112544" y="1740756"/>
          <a:ext cx="7601025" cy="20501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2" name="Document" r:id="rId4" imgW="6121400" imgH="1651000" progId="Word.Document.12">
                  <p:embed/>
                </p:oleObj>
              </mc:Choice>
              <mc:Fallback>
                <p:oleObj name="Document" r:id="rId4" imgW="6121400" imgH="1651000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544" y="1740756"/>
                        <a:ext cx="7601025" cy="20501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9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9419757"/>
              </p:ext>
            </p:extLst>
          </p:nvPr>
        </p:nvGraphicFramePr>
        <p:xfrm>
          <a:off x="97630" y="4030265"/>
          <a:ext cx="6524625" cy="18895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3" name="Document" r:id="rId7" imgW="6121400" imgH="1778000" progId="Word.Document.12">
                  <p:embed/>
                </p:oleObj>
              </mc:Choice>
              <mc:Fallback>
                <p:oleObj name="Document" r:id="rId7" imgW="6121400" imgH="1778000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630" y="4030265"/>
                        <a:ext cx="6524625" cy="18895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9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2985434"/>
              </p:ext>
            </p:extLst>
          </p:nvPr>
        </p:nvGraphicFramePr>
        <p:xfrm>
          <a:off x="5559847" y="3626792"/>
          <a:ext cx="6187109" cy="21376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4" name="Document" r:id="rId10" imgW="6121400" imgH="2120900" progId="Word.Document.12">
                  <p:embed/>
                </p:oleObj>
              </mc:Choice>
              <mc:Fallback>
                <p:oleObj name="Document" r:id="rId10" imgW="6121400" imgH="2120900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9847" y="3626792"/>
                        <a:ext cx="6187109" cy="21376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145214" y="1379220"/>
            <a:ext cx="499878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GB"/>
              <a:t>Mixtures have been prepared in order to explore different configurations in terms of mixing modalities (intimate and intra-particle) and grain size of the end-members (coarse vs fine-grained)</a:t>
            </a:r>
          </a:p>
          <a:p>
            <a:pPr marL="214313" indent="-214313">
              <a:buFont typeface="Arial" charset="0"/>
              <a:buChar char="•"/>
            </a:pPr>
            <a:endParaRPr lang="en-GB"/>
          </a:p>
          <a:p>
            <a:pPr marL="214313" indent="-214313">
              <a:buFont typeface="Arial" charset="0"/>
              <a:buChar char="•"/>
            </a:pPr>
            <a:r>
              <a:rPr lang="en-GB"/>
              <a:t>The explored mixing ratios are meant to maximize spectral variability within the mixtures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2544" y="3481386"/>
            <a:ext cx="385905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altLang="x-none" sz="1350"/>
              <a:t>*</a:t>
            </a:r>
            <a:r>
              <a:rPr lang="en-GB" altLang="x-none" sz="1350" err="1"/>
              <a:t>kerite</a:t>
            </a:r>
            <a:r>
              <a:rPr lang="en-GB" altLang="x-none" sz="1350"/>
              <a:t> 45-63 µm; **</a:t>
            </a:r>
            <a:r>
              <a:rPr lang="en-GB" altLang="x-none" sz="1350" err="1"/>
              <a:t>kerite</a:t>
            </a:r>
            <a:r>
              <a:rPr lang="en-GB" altLang="x-none" sz="1350"/>
              <a:t> &lt;25µm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2544" y="1411181"/>
            <a:ext cx="2051844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x-none" b="1"/>
              <a:t>Ice-</a:t>
            </a:r>
            <a:r>
              <a:rPr lang="en-GB" altLang="x-none" b="1" err="1"/>
              <a:t>kerite</a:t>
            </a:r>
            <a:r>
              <a:rPr lang="en-GB" altLang="x-none" b="1"/>
              <a:t> mixtures</a:t>
            </a:r>
            <a:r>
              <a:rPr lang="en-GB" altLang="x-none" sz="1350"/>
              <a:t>. </a:t>
            </a:r>
          </a:p>
          <a:p>
            <a:endParaRPr lang="en-GB" sz="1350"/>
          </a:p>
        </p:txBody>
      </p:sp>
      <p:sp>
        <p:nvSpPr>
          <p:cNvPr id="11" name="TextBox 10"/>
          <p:cNvSpPr txBox="1"/>
          <p:nvPr/>
        </p:nvSpPr>
        <p:spPr>
          <a:xfrm>
            <a:off x="82722" y="3748189"/>
            <a:ext cx="2472087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x-none" b="1"/>
              <a:t>Ice-</a:t>
            </a:r>
            <a:r>
              <a:rPr lang="en-GB" altLang="x-none" b="1" err="1"/>
              <a:t>pyrrhotite</a:t>
            </a:r>
            <a:r>
              <a:rPr lang="en-GB" altLang="x-none" b="1"/>
              <a:t> mixtures</a:t>
            </a:r>
            <a:r>
              <a:rPr lang="en-GB" altLang="x-none" sz="1350"/>
              <a:t>. </a:t>
            </a:r>
          </a:p>
          <a:p>
            <a:endParaRPr lang="en-GB" sz="1350"/>
          </a:p>
        </p:txBody>
      </p:sp>
      <p:sp>
        <p:nvSpPr>
          <p:cNvPr id="12" name="TextBox 11"/>
          <p:cNvSpPr txBox="1"/>
          <p:nvPr/>
        </p:nvSpPr>
        <p:spPr>
          <a:xfrm>
            <a:off x="39090" y="5715623"/>
            <a:ext cx="546221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altLang="x-none" sz="1350"/>
              <a:t>*Pure </a:t>
            </a:r>
            <a:r>
              <a:rPr lang="en-GB" altLang="x-none" sz="1350" err="1"/>
              <a:t>pyrrhotite</a:t>
            </a:r>
            <a:r>
              <a:rPr lang="en-GB" altLang="x-none" sz="1350"/>
              <a:t> 25-50 µm; **water ice with </a:t>
            </a:r>
            <a:r>
              <a:rPr lang="en-GB" altLang="x-none" sz="1350" err="1"/>
              <a:t>pyrrhotite</a:t>
            </a:r>
            <a:r>
              <a:rPr lang="en-GB" altLang="x-none" sz="1350"/>
              <a:t> &lt;25µm inclusions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626921" y="5647414"/>
            <a:ext cx="296901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x-none" sz="1350"/>
              <a:t>***</a:t>
            </a:r>
            <a:r>
              <a:rPr lang="en-GB" altLang="x-none" sz="1350" err="1"/>
              <a:t>kerite</a:t>
            </a:r>
            <a:r>
              <a:rPr lang="en-GB" altLang="x-none" sz="1350"/>
              <a:t> 25-50 µm , </a:t>
            </a:r>
            <a:r>
              <a:rPr lang="en-GB" altLang="x-none" sz="1350" err="1"/>
              <a:t>pyrrhotite</a:t>
            </a:r>
            <a:r>
              <a:rPr lang="en-GB" altLang="x-none" sz="1350"/>
              <a:t> &lt;25 µm</a:t>
            </a:r>
          </a:p>
        </p:txBody>
      </p:sp>
      <p:sp>
        <p:nvSpPr>
          <p:cNvPr id="3" name="Frame 2"/>
          <p:cNvSpPr/>
          <p:nvPr/>
        </p:nvSpPr>
        <p:spPr>
          <a:xfrm>
            <a:off x="82722" y="1748991"/>
            <a:ext cx="3722797" cy="1799629"/>
          </a:xfrm>
          <a:prstGeom prst="frame">
            <a:avLst>
              <a:gd name="adj1" fmla="val 5152"/>
            </a:avLst>
          </a:prstGeom>
          <a:solidFill>
            <a:srgbClr val="09CB8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tx1"/>
              </a:solidFill>
            </a:endParaRPr>
          </a:p>
        </p:txBody>
      </p:sp>
      <p:sp>
        <p:nvSpPr>
          <p:cNvPr id="14" name="Frame 13"/>
          <p:cNvSpPr/>
          <p:nvPr/>
        </p:nvSpPr>
        <p:spPr>
          <a:xfrm>
            <a:off x="82721" y="4034322"/>
            <a:ext cx="3614262" cy="1663229"/>
          </a:xfrm>
          <a:prstGeom prst="frame">
            <a:avLst>
              <a:gd name="adj1" fmla="val 4527"/>
            </a:avLst>
          </a:prstGeom>
          <a:solidFill>
            <a:srgbClr val="09CB8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tx1"/>
              </a:solidFill>
            </a:endParaRPr>
          </a:p>
        </p:txBody>
      </p:sp>
      <p:sp>
        <p:nvSpPr>
          <p:cNvPr id="15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342900" y="6469669"/>
            <a:ext cx="1600200" cy="273844"/>
          </a:xfrm>
        </p:spPr>
        <p:txBody>
          <a:bodyPr/>
          <a:lstStyle/>
          <a:p>
            <a:pPr>
              <a:defRPr/>
            </a:pPr>
            <a:r>
              <a:rPr lang="it-IT" dirty="0"/>
              <a:t>IAPS 9-10/10/2019</a:t>
            </a:r>
            <a:endParaRPr lang="en-GB" dirty="0"/>
          </a:p>
        </p:txBody>
      </p:sp>
      <p:sp>
        <p:nvSpPr>
          <p:cNvPr id="16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943100" y="6456563"/>
            <a:ext cx="2171700" cy="273844"/>
          </a:xfrm>
        </p:spPr>
        <p:txBody>
          <a:bodyPr/>
          <a:lstStyle/>
          <a:p>
            <a:pPr>
              <a:defRPr/>
            </a:pPr>
            <a:r>
              <a:rPr lang="en-US" dirty="0"/>
              <a:t>JUICE - MAJIS – STM#5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640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57251"/>
            <a:ext cx="9144000" cy="512876"/>
          </a:xfrm>
        </p:spPr>
        <p:txBody>
          <a:bodyPr/>
          <a:lstStyle/>
          <a:p>
            <a:r>
              <a:rPr lang="en-GB" sz="2100" dirty="0" err="1" smtClean="0"/>
              <a:t>Hapke</a:t>
            </a:r>
            <a:r>
              <a:rPr lang="en-GB" sz="2100" dirty="0" smtClean="0"/>
              <a:t> model (</a:t>
            </a:r>
            <a:r>
              <a:rPr lang="en-GB" sz="2100" dirty="0" err="1" smtClean="0"/>
              <a:t>Hapke</a:t>
            </a:r>
            <a:r>
              <a:rPr lang="en-GB" sz="2100" dirty="0" smtClean="0"/>
              <a:t>, 2012)</a:t>
            </a:r>
            <a:endParaRPr lang="en-GB" sz="2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35460"/>
            <a:ext cx="8193484" cy="3263504"/>
          </a:xfrm>
        </p:spPr>
        <p:txBody>
          <a:bodyPr/>
          <a:lstStyle/>
          <a:p>
            <a:r>
              <a:rPr lang="en-GB" sz="2000" b="1" dirty="0" smtClean="0"/>
              <a:t>We compare the spectral output of the different mixtures with </a:t>
            </a:r>
            <a:r>
              <a:rPr lang="en-GB" sz="2000" b="1" dirty="0" err="1" smtClean="0"/>
              <a:t>Hapke’s</a:t>
            </a:r>
            <a:r>
              <a:rPr lang="en-GB" sz="2000" b="1" dirty="0" smtClean="0"/>
              <a:t> model simulations </a:t>
            </a:r>
            <a:r>
              <a:rPr lang="en-GB" sz="2000" dirty="0" smtClean="0"/>
              <a:t>to test its ability in deriving reliable end-member abundances in remote sensing applications</a:t>
            </a:r>
            <a:endParaRPr lang="en-GB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816910" y="3721719"/>
            <a:ext cx="73489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i="1" dirty="0">
                <a:latin typeface="Times New Roman" charset="0"/>
                <a:ea typeface="Times New Roman" charset="0"/>
                <a:cs typeface="Times New Roman" charset="0"/>
              </a:rPr>
              <a:t>𝑤: </a:t>
            </a:r>
            <a:r>
              <a:rPr lang="de-DE" sz="2000" dirty="0" err="1">
                <a:ea typeface="Times New Roman" charset="0"/>
                <a:cs typeface="Times New Roman" charset="0"/>
              </a:rPr>
              <a:t>single</a:t>
            </a:r>
            <a:r>
              <a:rPr lang="de-DE" sz="2000" dirty="0">
                <a:ea typeface="Times New Roman" charset="0"/>
                <a:cs typeface="Times New Roman" charset="0"/>
              </a:rPr>
              <a:t> </a:t>
            </a:r>
            <a:r>
              <a:rPr lang="de-DE" sz="2000" dirty="0" err="1">
                <a:ea typeface="Times New Roman" charset="0"/>
                <a:cs typeface="Times New Roman" charset="0"/>
              </a:rPr>
              <a:t>scattering</a:t>
            </a:r>
            <a:r>
              <a:rPr lang="de-DE" sz="2000" dirty="0">
                <a:ea typeface="Times New Roman" charset="0"/>
                <a:cs typeface="Times New Roman" charset="0"/>
              </a:rPr>
              <a:t> </a:t>
            </a:r>
            <a:r>
              <a:rPr lang="de-DE" sz="2000" dirty="0" err="1">
                <a:ea typeface="Times New Roman" charset="0"/>
                <a:cs typeface="Times New Roman" charset="0"/>
              </a:rPr>
              <a:t>albedo</a:t>
            </a:r>
            <a:r>
              <a:rPr lang="de-DE" sz="2000" dirty="0">
                <a:ea typeface="Times New Roman" charset="0"/>
                <a:cs typeface="Times New Roman" charset="0"/>
              </a:rPr>
              <a:t> (SSA)</a:t>
            </a:r>
          </a:p>
          <a:p>
            <a:r>
              <a:rPr lang="de-DE" sz="2000" i="1" dirty="0">
                <a:latin typeface="Times New Roman" charset="0"/>
                <a:ea typeface="Times New Roman" charset="0"/>
                <a:cs typeface="Times New Roman" charset="0"/>
              </a:rPr>
              <a:t>𝑝(𝛼): </a:t>
            </a:r>
            <a:r>
              <a:rPr lang="de-DE" sz="2000" dirty="0" err="1">
                <a:ea typeface="Times New Roman" charset="0"/>
                <a:cs typeface="Times New Roman" charset="0"/>
              </a:rPr>
              <a:t>single</a:t>
            </a:r>
            <a:r>
              <a:rPr lang="de-DE" sz="2000" dirty="0">
                <a:ea typeface="Times New Roman" charset="0"/>
                <a:cs typeface="Times New Roman" charset="0"/>
              </a:rPr>
              <a:t> </a:t>
            </a:r>
            <a:r>
              <a:rPr lang="de-DE" sz="2000" dirty="0" err="1">
                <a:ea typeface="Times New Roman" charset="0"/>
                <a:cs typeface="Times New Roman" charset="0"/>
              </a:rPr>
              <a:t>particle</a:t>
            </a:r>
            <a:r>
              <a:rPr lang="de-DE" sz="2000" dirty="0">
                <a:ea typeface="Times New Roman" charset="0"/>
                <a:cs typeface="Times New Roman" charset="0"/>
              </a:rPr>
              <a:t> </a:t>
            </a:r>
            <a:r>
              <a:rPr lang="de-DE" sz="2000" dirty="0" err="1">
                <a:ea typeface="Times New Roman" charset="0"/>
                <a:cs typeface="Times New Roman" charset="0"/>
              </a:rPr>
              <a:t>phase</a:t>
            </a:r>
            <a:r>
              <a:rPr lang="de-DE" sz="2000" dirty="0">
                <a:ea typeface="Times New Roman" charset="0"/>
                <a:cs typeface="Times New Roman" charset="0"/>
              </a:rPr>
              <a:t> </a:t>
            </a:r>
            <a:r>
              <a:rPr lang="de-DE" sz="2000" dirty="0" err="1">
                <a:ea typeface="Times New Roman" charset="0"/>
                <a:cs typeface="Times New Roman" charset="0"/>
              </a:rPr>
              <a:t>function</a:t>
            </a:r>
            <a:r>
              <a:rPr lang="de-DE" sz="2000" dirty="0">
                <a:ea typeface="Times New Roman" charset="0"/>
                <a:cs typeface="Times New Roman" charset="0"/>
              </a:rPr>
              <a:t> (SPPF)</a:t>
            </a:r>
          </a:p>
          <a:p>
            <a:r>
              <a:rPr lang="de-DE" sz="2000" i="1" dirty="0">
                <a:latin typeface="Times New Roman" charset="0"/>
                <a:ea typeface="Times New Roman" charset="0"/>
                <a:cs typeface="Times New Roman" charset="0"/>
              </a:rPr>
              <a:t>𝜇</a:t>
            </a:r>
            <a:r>
              <a:rPr lang="de-DE" sz="2000" i="1" baseline="-25000" dirty="0">
                <a:latin typeface="Times New Roman" charset="0"/>
                <a:ea typeface="Times New Roman" charset="0"/>
                <a:cs typeface="Times New Roman" charset="0"/>
              </a:rPr>
              <a:t>0</a:t>
            </a:r>
            <a:r>
              <a:rPr lang="de-DE" sz="2000" i="1" dirty="0">
                <a:latin typeface="Times New Roman" charset="0"/>
                <a:ea typeface="Times New Roman" charset="0"/>
                <a:cs typeface="Times New Roman" charset="0"/>
              </a:rPr>
              <a:t>, 𝜇: cos(i), cos(</a:t>
            </a:r>
            <a:r>
              <a:rPr lang="de-DE" sz="2000" i="1" dirty="0" err="1">
                <a:latin typeface="Times New Roman" charset="0"/>
                <a:ea typeface="Times New Roman" charset="0"/>
                <a:cs typeface="Times New Roman" charset="0"/>
              </a:rPr>
              <a:t>e</a:t>
            </a:r>
            <a:r>
              <a:rPr lang="de-DE" sz="2000" i="1" dirty="0">
                <a:latin typeface="Times New Roman" charset="0"/>
                <a:ea typeface="Times New Roman" charset="0"/>
                <a:cs typeface="Times New Roman" charset="0"/>
              </a:rPr>
              <a:t>)</a:t>
            </a:r>
          </a:p>
          <a:p>
            <a:r>
              <a:rPr lang="de-DE" sz="2000" i="1" dirty="0">
                <a:latin typeface="Times New Roman" charset="0"/>
                <a:ea typeface="Times New Roman" charset="0"/>
                <a:cs typeface="Times New Roman" charset="0"/>
              </a:rPr>
              <a:t>𝐻(𝑤,𝑥): </a:t>
            </a:r>
            <a:r>
              <a:rPr lang="de-DE" sz="2000" i="1" dirty="0" err="1">
                <a:ea typeface="Times New Roman" charset="0"/>
                <a:cs typeface="Times New Roman" charset="0"/>
              </a:rPr>
              <a:t>Chandrasekhar‘s</a:t>
            </a:r>
            <a:r>
              <a:rPr lang="de-DE" sz="2000" i="1" dirty="0">
                <a:ea typeface="Times New Roman" charset="0"/>
                <a:cs typeface="Times New Roman" charset="0"/>
              </a:rPr>
              <a:t> </a:t>
            </a:r>
            <a:r>
              <a:rPr lang="de-DE" sz="2000" i="1" dirty="0" err="1">
                <a:ea typeface="Times New Roman" charset="0"/>
                <a:cs typeface="Times New Roman" charset="0"/>
              </a:rPr>
              <a:t>function</a:t>
            </a:r>
            <a:r>
              <a:rPr lang="de-DE" sz="2000" i="1" dirty="0">
                <a:ea typeface="Times New Roman" charset="0"/>
                <a:cs typeface="Times New Roman" charset="0"/>
              </a:rPr>
              <a:t>, </a:t>
            </a:r>
            <a:r>
              <a:rPr lang="de-DE" sz="2000" i="1" dirty="0" err="1">
                <a:ea typeface="Times New Roman" charset="0"/>
                <a:cs typeface="Times New Roman" charset="0"/>
              </a:rPr>
              <a:t>accounting</a:t>
            </a:r>
            <a:r>
              <a:rPr lang="de-DE" sz="2000" i="1" dirty="0">
                <a:ea typeface="Times New Roman" charset="0"/>
                <a:cs typeface="Times New Roman" charset="0"/>
              </a:rPr>
              <a:t> </a:t>
            </a:r>
            <a:r>
              <a:rPr lang="de-DE" sz="2000" i="1" dirty="0" err="1">
                <a:ea typeface="Times New Roman" charset="0"/>
                <a:cs typeface="Times New Roman" charset="0"/>
              </a:rPr>
              <a:t>for</a:t>
            </a:r>
            <a:r>
              <a:rPr lang="de-DE" sz="2000" i="1" dirty="0">
                <a:ea typeface="Times New Roman" charset="0"/>
                <a:cs typeface="Times New Roman" charset="0"/>
              </a:rPr>
              <a:t> multiple </a:t>
            </a:r>
            <a:r>
              <a:rPr lang="de-DE" sz="2000" i="1" dirty="0" err="1">
                <a:ea typeface="Times New Roman" charset="0"/>
                <a:cs typeface="Times New Roman" charset="0"/>
              </a:rPr>
              <a:t>scattering</a:t>
            </a:r>
            <a:endParaRPr lang="en-GB" sz="2000" i="1" dirty="0">
              <a:ea typeface="Times New Roman" charset="0"/>
              <a:cs typeface="Times New Roman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8650" y="5287393"/>
            <a:ext cx="83767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GB" sz="2100"/>
              <a:t>At this stage we neglect opposition effect contribution, porosity and roughness effects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046980" y="2725175"/>
                <a:ext cx="7157197" cy="7543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100" i="1">
                          <a:latin typeface="Cambria Math" charset="0"/>
                        </a:rPr>
                        <m:t>𝑅𝐸𝐹𝐹</m:t>
                      </m:r>
                      <m:r>
                        <a:rPr lang="it-IT" sz="2100" i="1">
                          <a:latin typeface="Cambria Math" charset="0"/>
                        </a:rPr>
                        <m:t>(</m:t>
                      </m:r>
                      <m:r>
                        <a:rPr lang="it-IT" sz="2100" i="1">
                          <a:latin typeface="Cambria Math" charset="0"/>
                        </a:rPr>
                        <m:t>𝑖</m:t>
                      </m:r>
                      <m:r>
                        <a:rPr lang="it-IT" sz="2100" i="1">
                          <a:latin typeface="Cambria Math" charset="0"/>
                        </a:rPr>
                        <m:t>,</m:t>
                      </m:r>
                      <m:r>
                        <a:rPr lang="it-IT" sz="2100" i="1">
                          <a:latin typeface="Cambria Math" charset="0"/>
                        </a:rPr>
                        <m:t>𝑒</m:t>
                      </m:r>
                      <m:r>
                        <a:rPr lang="it-IT" sz="2100" i="1">
                          <a:latin typeface="Cambria Math" charset="0"/>
                        </a:rPr>
                        <m:t>,</m:t>
                      </m:r>
                      <m:r>
                        <a:rPr lang="el-GR" sz="2100" i="1">
                          <a:latin typeface="Cambria Math" charset="0"/>
                        </a:rPr>
                        <m:t>𝛼</m:t>
                      </m:r>
                      <m:r>
                        <a:rPr lang="it-IT" sz="2100" i="1">
                          <a:latin typeface="Cambria Math" charset="0"/>
                        </a:rPr>
                        <m:t>)=</m:t>
                      </m:r>
                      <m:f>
                        <m:fPr>
                          <m:ctrlPr>
                            <a:rPr lang="bg-BG" sz="2100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it-IT" sz="2100" i="1">
                              <a:latin typeface="Cambria Math" charset="0"/>
                            </a:rPr>
                            <m:t>𝑤</m:t>
                          </m:r>
                        </m:num>
                        <m:den>
                          <m:r>
                            <a:rPr lang="it-IT" sz="2100" i="1">
                              <a:latin typeface="Cambria Math" charset="0"/>
                            </a:rPr>
                            <m:t>4</m:t>
                          </m:r>
                        </m:den>
                      </m:f>
                      <m:f>
                        <m:fPr>
                          <m:ctrlPr>
                            <a:rPr lang="bg-BG" sz="2100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it-IT" sz="2100" i="1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21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1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it-IT" sz="2100" i="1">
                                  <a:latin typeface="Cambria Math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sz="2100" i="1">
                              <a:latin typeface="Cambria Math" charset="0"/>
                            </a:rPr>
                            <m:t>+</m:t>
                          </m:r>
                          <m:r>
                            <a:rPr lang="it-IT" sz="21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pt-BR" sz="210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it-IT" sz="2100" i="1">
                              <a:latin typeface="Cambria Math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it-IT" sz="2100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l-GR" sz="2100" i="1">
                                  <a:latin typeface="Cambria Math" charset="0"/>
                                </a:rPr>
                                <m:t>𝛼</m:t>
                              </m:r>
                            </m:e>
                          </m:d>
                          <m:r>
                            <a:rPr lang="it-IT" sz="2100" i="1">
                              <a:latin typeface="Cambria Math" charset="0"/>
                            </a:rPr>
                            <m:t>+</m:t>
                          </m:r>
                          <m:r>
                            <a:rPr lang="it-IT" sz="2100" i="1">
                              <a:latin typeface="Cambria Math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it-IT" sz="2100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it-IT" sz="2100" i="1">
                                  <a:latin typeface="Cambria Math" charset="0"/>
                                </a:rPr>
                                <m:t>𝑤</m:t>
                              </m:r>
                              <m:r>
                                <a:rPr lang="it-IT" sz="2100" i="1">
                                  <a:latin typeface="Cambria Math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1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1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it-IT" sz="2100" i="1">
                                      <a:latin typeface="Cambria Math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  <m:r>
                            <a:rPr lang="it-IT" sz="2100" i="1">
                              <a:latin typeface="Cambria Math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it-IT" sz="2100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it-IT" sz="2100" i="1">
                                  <a:latin typeface="Cambria Math" charset="0"/>
                                </a:rPr>
                                <m:t>𝑤</m:t>
                              </m:r>
                              <m:r>
                                <a:rPr lang="it-IT" sz="2100" i="1"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it-IT" sz="21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𝜇</m:t>
                              </m:r>
                            </m:e>
                          </m:d>
                          <m:r>
                            <a:rPr lang="it-IT" sz="2100" i="1">
                              <a:latin typeface="Cambria Math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en-GB" sz="21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5973" y="2490566"/>
                <a:ext cx="9542929" cy="974947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342900" y="6469669"/>
            <a:ext cx="1600200" cy="273844"/>
          </a:xfrm>
        </p:spPr>
        <p:txBody>
          <a:bodyPr/>
          <a:lstStyle/>
          <a:p>
            <a:pPr>
              <a:defRPr/>
            </a:pPr>
            <a:r>
              <a:rPr lang="it-IT" dirty="0"/>
              <a:t>IAPS 9-10/10/2019</a:t>
            </a:r>
            <a:endParaRPr lang="en-GB" dirty="0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943100" y="6456563"/>
            <a:ext cx="2171700" cy="273844"/>
          </a:xfrm>
        </p:spPr>
        <p:txBody>
          <a:bodyPr/>
          <a:lstStyle/>
          <a:p>
            <a:pPr>
              <a:defRPr/>
            </a:pPr>
            <a:r>
              <a:rPr lang="en-US" dirty="0"/>
              <a:t>JUICE - MAJIS – STM#5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484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61724"/>
            <a:ext cx="9144000" cy="488750"/>
          </a:xfrm>
        </p:spPr>
        <p:txBody>
          <a:bodyPr/>
          <a:lstStyle/>
          <a:p>
            <a:r>
              <a:rPr lang="en-GB" sz="2100" smtClean="0"/>
              <a:t>Method </a:t>
            </a:r>
            <a:endParaRPr lang="en-GB" sz="21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-18052" y="1311188"/>
                <a:ext cx="3243695" cy="3834026"/>
              </a:xfrm>
            </p:spPr>
            <p:txBody>
              <a:bodyPr>
                <a:noAutofit/>
              </a:bodyPr>
              <a:lstStyle/>
              <a:p>
                <a:r>
                  <a:rPr lang="en-GB" sz="1300" b="1" dirty="0"/>
                  <a:t>We fit the </a:t>
                </a:r>
                <a:r>
                  <a:rPr lang="en-GB" sz="1300" b="1" dirty="0" err="1"/>
                  <a:t>Hapke’s</a:t>
                </a:r>
                <a:r>
                  <a:rPr lang="en-GB" sz="1300" b="1" dirty="0"/>
                  <a:t> model to measurements</a:t>
                </a:r>
              </a:p>
              <a:p>
                <a:r>
                  <a:rPr lang="en-GB" sz="1300" b="1" dirty="0"/>
                  <a:t>Intimate (“salt and pepper”) mixing law</a:t>
                </a:r>
              </a:p>
              <a:p>
                <a:endParaRPr lang="en-GB" sz="1300" dirty="0">
                  <a:ea typeface="Times New Roman" charset="0"/>
                  <a:cs typeface="Times New Roman" charset="0"/>
                </a:endParaRPr>
              </a:p>
              <a:p>
                <a:endParaRPr lang="en-GB" sz="1300" dirty="0">
                  <a:ea typeface="Times New Roman" charset="0"/>
                  <a:cs typeface="Times New Roman" charset="0"/>
                </a:endParaRPr>
              </a:p>
              <a:p>
                <a:endParaRPr lang="en-GB" sz="1300" i="1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endParaRPr lang="en-GB" sz="1300" dirty="0">
                  <a:ea typeface="Times New Roman" charset="0"/>
                  <a:cs typeface="Times New Roman" charset="0"/>
                </a:endParaRPr>
              </a:p>
              <a:p>
                <a:endParaRPr lang="en-GB" sz="1300" dirty="0">
                  <a:ea typeface="Times New Roman" charset="0"/>
                  <a:cs typeface="Times New Roman" charset="0"/>
                </a:endParaRPr>
              </a:p>
              <a:p>
                <a:pPr algn="just"/>
                <a:r>
                  <a:rPr lang="en-GB" sz="1300" dirty="0">
                    <a:ea typeface="Times New Roman" charset="0"/>
                    <a:cs typeface="Times New Roman" charset="0"/>
                  </a:rPr>
                  <a:t>We derive the </a:t>
                </a:r>
                <a:r>
                  <a:rPr lang="en-GB" sz="1300" b="1" i="1" dirty="0">
                    <a:latin typeface="Times New Roman" charset="0"/>
                    <a:ea typeface="Times New Roman" charset="0"/>
                    <a:cs typeface="Times New Roman" charset="0"/>
                  </a:rPr>
                  <a:t>SSA (w)</a:t>
                </a:r>
                <a:r>
                  <a:rPr lang="en-GB" sz="1300" dirty="0">
                    <a:ea typeface="Times New Roman" charset="0"/>
                    <a:cs typeface="Times New Roman" charset="0"/>
                  </a:rPr>
                  <a:t> from </a:t>
                </a:r>
                <a:r>
                  <a:rPr lang="en-GB" sz="1300" b="1" dirty="0">
                    <a:ea typeface="Times New Roman" charset="0"/>
                    <a:cs typeface="Times New Roman" charset="0"/>
                  </a:rPr>
                  <a:t>inversion</a:t>
                </a:r>
                <a:r>
                  <a:rPr lang="en-GB" sz="1300" dirty="0">
                    <a:ea typeface="Times New Roman" charset="0"/>
                    <a:cs typeface="Times New Roman" charset="0"/>
                  </a:rPr>
                  <a:t> of </a:t>
                </a:r>
                <a:r>
                  <a:rPr lang="en-GB" sz="1300" b="1" dirty="0">
                    <a:ea typeface="Times New Roman" charset="0"/>
                    <a:cs typeface="Times New Roman" charset="0"/>
                  </a:rPr>
                  <a:t>the reflectance equation</a:t>
                </a:r>
                <a:r>
                  <a:rPr lang="en-GB" sz="1300" dirty="0">
                    <a:ea typeface="Times New Roman" charset="0"/>
                    <a:cs typeface="Times New Roman" charset="0"/>
                  </a:rPr>
                  <a:t>. For simplicity  isotropic scattering (</a:t>
                </a:r>
                <a:r>
                  <a:rPr lang="en-GB" sz="1300" i="1" dirty="0">
                    <a:latin typeface="Times New Roman" charset="0"/>
                    <a:ea typeface="Times New Roman" charset="0"/>
                    <a:cs typeface="Times New Roman" charset="0"/>
                  </a:rPr>
                  <a:t>p(</a:t>
                </a:r>
                <a:r>
                  <a:rPr lang="el-GR" sz="1300" i="1" dirty="0">
                    <a:latin typeface="Times New Roman" charset="0"/>
                    <a:ea typeface="Times New Roman" charset="0"/>
                    <a:cs typeface="Times New Roman" charset="0"/>
                  </a:rPr>
                  <a:t>α</a:t>
                </a:r>
                <a:r>
                  <a:rPr lang="en-GB" sz="1300" i="1" dirty="0">
                    <a:latin typeface="Times New Roman" charset="0"/>
                    <a:ea typeface="Times New Roman" charset="0"/>
                    <a:cs typeface="Times New Roman" charset="0"/>
                  </a:rPr>
                  <a:t>)=1</a:t>
                </a:r>
                <a:r>
                  <a:rPr lang="en-GB" sz="1300" dirty="0">
                    <a:ea typeface="Times New Roman" charset="0"/>
                    <a:cs typeface="Times New Roman" charset="0"/>
                  </a:rPr>
                  <a:t>) is assumed </a:t>
                </a:r>
                <a:endParaRPr lang="it-IT" sz="1300" i="1" dirty="0">
                  <a:latin typeface="Cambria Math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300" i="1">
                          <a:latin typeface="Cambria Math" charset="0"/>
                        </a:rPr>
                        <m:t>𝑅𝐸𝐹𝐹</m:t>
                      </m:r>
                      <m:d>
                        <m:dPr>
                          <m:ctrlPr>
                            <a:rPr lang="it-IT" sz="130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it-IT" sz="1300" i="1">
                              <a:latin typeface="Cambria Math" charset="0"/>
                            </a:rPr>
                            <m:t>𝑖</m:t>
                          </m:r>
                          <m:r>
                            <a:rPr lang="it-IT" sz="1300" i="1">
                              <a:latin typeface="Cambria Math" charset="0"/>
                            </a:rPr>
                            <m:t>,</m:t>
                          </m:r>
                          <m:r>
                            <a:rPr lang="it-IT" sz="1300" i="1">
                              <a:latin typeface="Cambria Math" charset="0"/>
                            </a:rPr>
                            <m:t>𝑒</m:t>
                          </m:r>
                          <m:r>
                            <a:rPr lang="it-IT" sz="1300" i="1">
                              <a:latin typeface="Cambria Math" charset="0"/>
                            </a:rPr>
                            <m:t>,</m:t>
                          </m:r>
                          <m:r>
                            <a:rPr lang="el-GR" sz="1300" i="1">
                              <a:latin typeface="Cambria Math" charset="0"/>
                            </a:rPr>
                            <m:t>𝛼</m:t>
                          </m:r>
                        </m:e>
                      </m:d>
                      <m:r>
                        <a:rPr lang="it-IT" sz="1300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1300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it-IT" sz="1300" i="1">
                              <a:latin typeface="Cambria Math" charset="0"/>
                            </a:rPr>
                            <m:t>𝑤</m:t>
                          </m:r>
                        </m:num>
                        <m:den>
                          <m:r>
                            <a:rPr lang="it-IT" sz="1300" i="1">
                              <a:latin typeface="Cambria Math" charset="0"/>
                            </a:rPr>
                            <m:t>4</m:t>
                          </m:r>
                        </m:den>
                      </m:f>
                      <m:f>
                        <m:fPr>
                          <m:ctrlPr>
                            <a:rPr lang="bg-BG" sz="1300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it-IT" sz="1300" i="1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13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3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it-IT" sz="1300" i="1">
                                  <a:latin typeface="Cambria Math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sz="1300" i="1">
                              <a:latin typeface="Cambria Math" charset="0"/>
                            </a:rPr>
                            <m:t>+</m:t>
                          </m:r>
                          <m:r>
                            <a:rPr lang="it-IT" sz="13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pt-BR" sz="130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it-IT" sz="1300" i="1">
                              <a:latin typeface="Cambria Math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it-IT" sz="1300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it-IT" sz="1300" i="1">
                                  <a:latin typeface="Cambria Math" charset="0"/>
                                </a:rPr>
                                <m:t>𝑤</m:t>
                              </m:r>
                              <m:r>
                                <a:rPr lang="it-IT" sz="1300" i="1">
                                  <a:latin typeface="Cambria Math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13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3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it-IT" sz="1300" i="1">
                                      <a:latin typeface="Cambria Math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  <m:r>
                            <a:rPr lang="it-IT" sz="1300" i="1">
                              <a:latin typeface="Cambria Math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it-IT" sz="1300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it-IT" sz="1300" i="1">
                                  <a:latin typeface="Cambria Math" charset="0"/>
                                </a:rPr>
                                <m:t>𝑤</m:t>
                              </m:r>
                              <m:r>
                                <a:rPr lang="it-IT" sz="1300" i="1"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it-IT" sz="13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𝜇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GB" sz="1300" dirty="0">
                  <a:ea typeface="Times New Roman" charset="0"/>
                  <a:cs typeface="Times New Roman" charset="0"/>
                </a:endParaRPr>
              </a:p>
              <a:p>
                <a:pPr algn="just"/>
                <a:r>
                  <a:rPr lang="en-GB" sz="1300" dirty="0">
                    <a:ea typeface="Times New Roman" charset="0"/>
                    <a:cs typeface="Times New Roman" charset="0"/>
                  </a:rPr>
                  <a:t>The derived </a:t>
                </a:r>
                <a:r>
                  <a:rPr lang="en-GB" sz="1300" b="1" i="1" dirty="0">
                    <a:latin typeface="Times New Roman" charset="0"/>
                    <a:ea typeface="Times New Roman" charset="0"/>
                    <a:cs typeface="Times New Roman" charset="0"/>
                  </a:rPr>
                  <a:t>SSAs</a:t>
                </a:r>
                <a:r>
                  <a:rPr lang="en-GB" sz="1300" b="1" dirty="0">
                    <a:ea typeface="Times New Roman" charset="0"/>
                    <a:cs typeface="Times New Roman" charset="0"/>
                  </a:rPr>
                  <a:t> </a:t>
                </a:r>
                <a:r>
                  <a:rPr lang="en-GB" sz="1300" dirty="0">
                    <a:ea typeface="Times New Roman" charset="0"/>
                    <a:cs typeface="Times New Roman" charset="0"/>
                  </a:rPr>
                  <a:t>are used as </a:t>
                </a:r>
                <a:r>
                  <a:rPr lang="en-GB" sz="1300" b="1" dirty="0">
                    <a:ea typeface="Times New Roman" charset="0"/>
                    <a:cs typeface="Times New Roman" charset="0"/>
                  </a:rPr>
                  <a:t>endmembers</a:t>
                </a:r>
                <a:r>
                  <a:rPr lang="en-GB" sz="1300" dirty="0">
                    <a:ea typeface="Times New Roman" charset="0"/>
                    <a:cs typeface="Times New Roman" charset="0"/>
                  </a:rPr>
                  <a:t> to model the spectrum of the measured intimate mixtures in the fitting process </a:t>
                </a:r>
              </a:p>
              <a:p>
                <a:pPr algn="just"/>
                <a:r>
                  <a:rPr lang="en-GB" sz="1300" dirty="0"/>
                  <a:t>The final </a:t>
                </a:r>
                <a:r>
                  <a:rPr lang="en-GB" sz="1300" i="1" dirty="0">
                    <a:latin typeface="Times New Roman" charset="0"/>
                    <a:ea typeface="Times New Roman" charset="0"/>
                    <a:cs typeface="Times New Roman" charset="0"/>
                  </a:rPr>
                  <a:t>SSA </a:t>
                </a:r>
                <a:r>
                  <a:rPr lang="en-GB" sz="1300" dirty="0">
                    <a:ea typeface="Times New Roman" charset="0"/>
                    <a:cs typeface="Times New Roman" charset="0"/>
                  </a:rPr>
                  <a:t>of the powder is derived as a linear combination of the single endmember </a:t>
                </a:r>
                <a:r>
                  <a:rPr lang="en-GB" sz="1300" i="1" dirty="0">
                    <a:latin typeface="Times New Roman" charset="0"/>
                    <a:ea typeface="Times New Roman" charset="0"/>
                    <a:cs typeface="Times New Roman" charset="0"/>
                  </a:rPr>
                  <a:t>SSAs</a:t>
                </a:r>
              </a:p>
              <a:p>
                <a:pPr algn="just"/>
                <a:r>
                  <a:rPr lang="en-GB" sz="1300" i="1" dirty="0">
                    <a:latin typeface="Times New Roman" charset="0"/>
                    <a:ea typeface="Times New Roman" charset="0"/>
                    <a:cs typeface="Times New Roman" charset="0"/>
                  </a:rPr>
                  <a:t>SPPF </a:t>
                </a:r>
                <a:r>
                  <a:rPr lang="en-GB" sz="1300" dirty="0">
                    <a:ea typeface="Times New Roman" charset="0"/>
                    <a:cs typeface="Times New Roman" charset="0"/>
                  </a:rPr>
                  <a:t>is let free to vary in the fitting process of the mixture spectra </a:t>
                </a:r>
                <a:endParaRPr lang="en-GB" sz="1300" i="1" dirty="0"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18052" y="1311188"/>
                <a:ext cx="3243695" cy="3834026"/>
              </a:xfrm>
              <a:blipFill rotWithShape="0">
                <a:blip r:embed="rId3"/>
                <a:stretch>
                  <a:fillRect t="-159" r="-376" b="-279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173" y="4634777"/>
            <a:ext cx="2637305" cy="1714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636" y="1211308"/>
            <a:ext cx="2637305" cy="1714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221" y="4669004"/>
            <a:ext cx="2637305" cy="1714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036" y="1245535"/>
            <a:ext cx="2683348" cy="1714500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>
            <a:off x="5784799" y="1819884"/>
            <a:ext cx="642339" cy="409956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41156" t="12958" r="33137" b="26847"/>
          <a:stretch/>
        </p:blipFill>
        <p:spPr>
          <a:xfrm>
            <a:off x="141736" y="2137573"/>
            <a:ext cx="927425" cy="8065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999212" y="2132056"/>
                <a:ext cx="1435644" cy="4493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350" i="1">
                          <a:latin typeface="Cambria Math" charset="0"/>
                        </a:rPr>
                        <m:t>𝑤</m:t>
                      </m:r>
                      <m:r>
                        <a:rPr lang="it-IT" sz="1350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1350" i="1">
                              <a:latin typeface="Cambria Math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bg-BG" sz="1350" i="1"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it-IT" sz="1350" i="1">
                                  <a:latin typeface="Cambria Math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135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350" i="1"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it-IT" sz="1350" i="1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  <m:sSub>
                            <m:sSubPr>
                              <m:ctrlPr>
                                <a:rPr lang="en-US" sz="135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35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it-IT" sz="1350" i="1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35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it-IT" sz="1350" i="1">
                                  <a:latin typeface="Cambria Math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it-IT" sz="1350" i="1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bg-BG" sz="1350" i="1"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it-IT" sz="1350" i="1">
                                  <a:latin typeface="Cambria Math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135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350" i="1"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it-IT" sz="1350" i="1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  <m:sSub>
                            <m:sSubPr>
                              <m:ctrlPr>
                                <a:rPr lang="en-US" sz="135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35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it-IT" sz="1350" i="1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135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2283" y="1699742"/>
                <a:ext cx="1914192" cy="599203"/>
              </a:xfrm>
              <a:prstGeom prst="rect">
                <a:avLst/>
              </a:prstGeom>
              <a:blipFill rotWithShape="0">
                <a:blip r:embed="rId9"/>
                <a:stretch>
                  <a:fillRect b="-102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95043" y="2717556"/>
                <a:ext cx="2645509" cy="3231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5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it-IT" sz="1050" i="1">
                              <a:latin typeface="Cambria Math" charset="0"/>
                            </a:rPr>
                            <m:t>𝑝</m:t>
                          </m:r>
                        </m:e>
                        <m:sub>
                          <m:r>
                            <a:rPr lang="it-IT" sz="1050" i="1"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it-IT" sz="1050" i="1">
                          <a:latin typeface="Cambria Math" charset="0"/>
                        </a:rPr>
                        <m:t>=</m:t>
                      </m:r>
                      <m:r>
                        <a:rPr lang="it-IT" sz="1050" i="1">
                          <a:latin typeface="Cambria Math" charset="0"/>
                        </a:rPr>
                        <m:t>𝑛𝑢𝑚𝑏𝑒𝑟</m:t>
                      </m:r>
                      <m:r>
                        <a:rPr lang="it-IT" sz="1050" i="1">
                          <a:latin typeface="Cambria Math" charset="0"/>
                        </a:rPr>
                        <m:t> </m:t>
                      </m:r>
                      <m:r>
                        <a:rPr lang="it-IT" sz="1050" i="1">
                          <a:latin typeface="Cambria Math" charset="0"/>
                        </a:rPr>
                        <m:t>𝑑𝑒𝑛𝑠𝑖𝑡𝑦</m:t>
                      </m:r>
                    </m:oMath>
                  </m:oMathPara>
                </a14:m>
                <a:endParaRPr lang="it-IT" sz="105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5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05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𝜎</m:t>
                          </m:r>
                        </m:e>
                        <m:sub>
                          <m:r>
                            <a:rPr lang="it-IT" sz="1050" i="1"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it-IT" sz="1050" i="1">
                          <a:latin typeface="Cambria Math" charset="0"/>
                        </a:rPr>
                        <m:t>=</m:t>
                      </m:r>
                      <m:r>
                        <a:rPr lang="it-IT" sz="1050" i="1">
                          <a:latin typeface="Cambria Math" charset="0"/>
                        </a:rPr>
                        <m:t>𝑐𝑟𝑜𝑠𝑠</m:t>
                      </m:r>
                      <m:r>
                        <a:rPr lang="it-IT" sz="1050" i="1">
                          <a:latin typeface="Cambria Math" charset="0"/>
                        </a:rPr>
                        <m:t> </m:t>
                      </m:r>
                      <m:r>
                        <a:rPr lang="it-IT" sz="1050" i="1">
                          <a:latin typeface="Cambria Math" charset="0"/>
                        </a:rPr>
                        <m:t>𝑠𝑒𝑐𝑡𝑖𝑜𝑛</m:t>
                      </m:r>
                    </m:oMath>
                  </m:oMathPara>
                </a14:m>
                <a:endParaRPr lang="en-GB" sz="105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390" y="2480408"/>
                <a:ext cx="3527345" cy="430887"/>
              </a:xfrm>
              <a:prstGeom prst="rect">
                <a:avLst/>
              </a:prstGeom>
              <a:blipFill rotWithShape="0">
                <a:blip r:embed="rId10"/>
                <a:stretch>
                  <a:fillRect t="-70423" b="-859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5167396" y="1485114"/>
            <a:ext cx="143257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b="1"/>
              <a:t>From REFF to SSA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5794459" y="3610797"/>
            <a:ext cx="632680" cy="409956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0" name="Right Arrow 19"/>
          <p:cNvSpPr/>
          <p:nvPr/>
        </p:nvSpPr>
        <p:spPr>
          <a:xfrm>
            <a:off x="5784800" y="5192597"/>
            <a:ext cx="632680" cy="409956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035" y="2968101"/>
            <a:ext cx="2637305" cy="17145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217" y="2916801"/>
            <a:ext cx="2637305" cy="17145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000090" y="4815985"/>
            <a:ext cx="127262" cy="288235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014229" y="5828186"/>
            <a:ext cx="127262" cy="288235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000090" y="3106815"/>
            <a:ext cx="142579" cy="790028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684212" y="3356922"/>
            <a:ext cx="113786" cy="790028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720741" y="4722629"/>
            <a:ext cx="140223" cy="1296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bg1"/>
              </a:solidFill>
            </a:endParaRPr>
          </a:p>
        </p:txBody>
      </p:sp>
      <p:sp>
        <p:nvSpPr>
          <p:cNvPr id="26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342900" y="6469669"/>
            <a:ext cx="1600200" cy="273844"/>
          </a:xfrm>
        </p:spPr>
        <p:txBody>
          <a:bodyPr/>
          <a:lstStyle/>
          <a:p>
            <a:pPr>
              <a:defRPr/>
            </a:pPr>
            <a:r>
              <a:rPr lang="it-IT" dirty="0"/>
              <a:t>IAPS 9-10/10/2019</a:t>
            </a:r>
            <a:endParaRPr lang="en-GB" dirty="0"/>
          </a:p>
        </p:txBody>
      </p:sp>
      <p:sp>
        <p:nvSpPr>
          <p:cNvPr id="27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943100" y="6456563"/>
            <a:ext cx="2171700" cy="273844"/>
          </a:xfrm>
        </p:spPr>
        <p:txBody>
          <a:bodyPr/>
          <a:lstStyle/>
          <a:p>
            <a:pPr>
              <a:defRPr/>
            </a:pPr>
            <a:r>
              <a:rPr lang="en-US" dirty="0"/>
              <a:t>JUICE - MAJIS – STM#5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29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334" y="1825210"/>
            <a:ext cx="3899108" cy="253479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7" y="1746374"/>
            <a:ext cx="3828431" cy="24888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07976" y="1804729"/>
            <a:ext cx="6503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b="1"/>
              <a:t>ZOOM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942141"/>
              </p:ext>
            </p:extLst>
          </p:nvPr>
        </p:nvGraphicFramePr>
        <p:xfrm>
          <a:off x="171451" y="4239540"/>
          <a:ext cx="2515466" cy="156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15466"/>
              </a:tblGrid>
              <a:tr h="5279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baseline="0" smtClean="0"/>
                        <a:t>Ice(67±31 µm)-</a:t>
                      </a:r>
                      <a:r>
                        <a:rPr lang="en-GB" sz="1200" b="1" baseline="0" err="1" smtClean="0"/>
                        <a:t>kerite</a:t>
                      </a:r>
                      <a:r>
                        <a:rPr lang="en-GB" sz="1200" b="1" baseline="0" smtClean="0"/>
                        <a:t> (45-63 µm) abundance [</a:t>
                      </a:r>
                      <a:r>
                        <a:rPr lang="en-GB" sz="1200" b="1" baseline="0" err="1" smtClean="0"/>
                        <a:t>wt</a:t>
                      </a:r>
                      <a:r>
                        <a:rPr lang="en-GB" sz="1200" b="1" baseline="0" smtClean="0"/>
                        <a:t>%] </a:t>
                      </a:r>
                      <a:endParaRPr lang="en-GB" sz="1200" b="1"/>
                    </a:p>
                  </a:txBody>
                  <a:tcPr marL="162186" marR="162186" marT="81100" marB="811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080">
                <a:tc>
                  <a:txBody>
                    <a:bodyPr/>
                    <a:lstStyle/>
                    <a:p>
                      <a:pPr algn="ctr"/>
                      <a:r>
                        <a:rPr lang="en-GB" sz="1200" b="1" smtClean="0">
                          <a:solidFill>
                            <a:srgbClr val="9145FF"/>
                          </a:solidFill>
                        </a:rPr>
                        <a:t>99-1 (98-2)</a:t>
                      </a:r>
                      <a:endParaRPr lang="en-GB" sz="1200" b="1">
                        <a:solidFill>
                          <a:srgbClr val="9145FF"/>
                        </a:solidFill>
                      </a:endParaRPr>
                    </a:p>
                  </a:txBody>
                  <a:tcPr marL="162186" marR="162186" marT="81100" marB="811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45080">
                <a:tc>
                  <a:txBody>
                    <a:bodyPr/>
                    <a:lstStyle/>
                    <a:p>
                      <a:pPr algn="ctr"/>
                      <a:r>
                        <a:rPr lang="en-GB" sz="1200" b="1" smtClean="0">
                          <a:solidFill>
                            <a:srgbClr val="BA84FF"/>
                          </a:solidFill>
                        </a:rPr>
                        <a:t>90-10 (81-19)</a:t>
                      </a:r>
                      <a:endParaRPr lang="en-GB" sz="1200" b="1">
                        <a:solidFill>
                          <a:srgbClr val="BA84FF"/>
                        </a:solidFill>
                      </a:endParaRPr>
                    </a:p>
                  </a:txBody>
                  <a:tcPr marL="162186" marR="162186" marT="81100" marB="811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45080">
                <a:tc>
                  <a:txBody>
                    <a:bodyPr/>
                    <a:lstStyle/>
                    <a:p>
                      <a:pPr algn="ctr"/>
                      <a:r>
                        <a:rPr lang="en-GB" sz="1200" b="1" smtClean="0">
                          <a:solidFill>
                            <a:srgbClr val="F83FFF"/>
                          </a:solidFill>
                        </a:rPr>
                        <a:t>70-30 (57-43)</a:t>
                      </a:r>
                      <a:endParaRPr lang="en-GB" sz="1200" b="1">
                        <a:solidFill>
                          <a:srgbClr val="F83FFF"/>
                        </a:solidFill>
                      </a:endParaRPr>
                    </a:p>
                  </a:txBody>
                  <a:tcPr marL="162186" marR="162186" marT="81100" marB="811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-1" y="5802738"/>
            <a:ext cx="288580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050" dirty="0"/>
              <a:t>Values in parentheses are derived from </a:t>
            </a:r>
            <a:r>
              <a:rPr lang="en-GB" sz="1050" dirty="0" err="1"/>
              <a:t>Hapke</a:t>
            </a:r>
            <a:r>
              <a:rPr lang="en-GB" sz="1050" dirty="0"/>
              <a:t> model fitting.  </a:t>
            </a:r>
            <a:r>
              <a:rPr lang="en-GB" sz="1050" dirty="0" err="1"/>
              <a:t>Kerite</a:t>
            </a:r>
            <a:r>
              <a:rPr lang="en-GB" sz="1050" dirty="0"/>
              <a:t> grain size = 54 µm</a:t>
            </a:r>
          </a:p>
        </p:txBody>
      </p:sp>
      <p:pic>
        <p:nvPicPr>
          <p:cNvPr id="10" name="Picture 255" descr="ure%20kerit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13" t="7945" r="25726" b="18718"/>
          <a:stretch>
            <a:fillRect/>
          </a:stretch>
        </p:blipFill>
        <p:spPr bwMode="auto">
          <a:xfrm>
            <a:off x="7680922" y="5012948"/>
            <a:ext cx="1374449" cy="1351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59" descr="erite30_ice7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87" t="18977" r="12376" b="29613"/>
          <a:stretch>
            <a:fillRect/>
          </a:stretch>
        </p:blipFill>
        <p:spPr bwMode="auto">
          <a:xfrm>
            <a:off x="7668552" y="3703615"/>
            <a:ext cx="1392313" cy="130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914028" y="4529447"/>
            <a:ext cx="45542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just">
              <a:buFont typeface="Arial" charset="0"/>
              <a:buChar char="•"/>
            </a:pPr>
            <a:r>
              <a:rPr lang="en-GB" dirty="0"/>
              <a:t>The models reproduce fairly well  the laboratory spectra and the derived abundances are in reasonable agreement with the measured values</a:t>
            </a:r>
          </a:p>
          <a:p>
            <a:pPr marL="214313" indent="-214313" algn="just">
              <a:buFont typeface="Arial" charset="0"/>
              <a:buChar char="•"/>
            </a:pPr>
            <a:r>
              <a:rPr lang="en-GB" dirty="0"/>
              <a:t>Small amounts of </a:t>
            </a:r>
            <a:r>
              <a:rPr lang="en-GB" dirty="0" err="1"/>
              <a:t>kerite</a:t>
            </a:r>
            <a:r>
              <a:rPr lang="en-GB" dirty="0"/>
              <a:t> mixed with ice produces a significant albedo reduction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48447" y="3776514"/>
            <a:ext cx="1457835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200" b="1">
                <a:solidFill>
                  <a:srgbClr val="B87FFF"/>
                </a:solidFill>
              </a:rPr>
              <a:t>90% ice - 10% </a:t>
            </a:r>
            <a:r>
              <a:rPr lang="en-GB" sz="1200" b="1" err="1">
                <a:solidFill>
                  <a:srgbClr val="B87FFF"/>
                </a:solidFill>
              </a:rPr>
              <a:t>kerite</a:t>
            </a:r>
            <a:endParaRPr lang="en-GB" sz="1200" b="1">
              <a:solidFill>
                <a:srgbClr val="B87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76672" y="4978052"/>
            <a:ext cx="1457835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200" b="1">
                <a:solidFill>
                  <a:srgbClr val="F83FFF"/>
                </a:solidFill>
              </a:rPr>
              <a:t>70% ice - 30% </a:t>
            </a:r>
            <a:r>
              <a:rPr lang="en-GB" sz="1200" b="1" err="1">
                <a:solidFill>
                  <a:srgbClr val="F83FFF"/>
                </a:solidFill>
              </a:rPr>
              <a:t>kerite</a:t>
            </a:r>
            <a:endParaRPr lang="en-GB" sz="1200" b="1">
              <a:solidFill>
                <a:srgbClr val="F83FFF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466981" y="1768245"/>
            <a:ext cx="2341504" cy="1384995"/>
            <a:chOff x="1642074" y="884244"/>
            <a:chExt cx="3122005" cy="1846660"/>
          </a:xfrm>
        </p:grpSpPr>
        <p:sp>
          <p:nvSpPr>
            <p:cNvPr id="18" name="TextBox 17"/>
            <p:cNvSpPr txBox="1"/>
            <p:nvPr/>
          </p:nvSpPr>
          <p:spPr>
            <a:xfrm>
              <a:off x="1642074" y="884244"/>
              <a:ext cx="3122005" cy="184666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 b="1">
                  <a:solidFill>
                    <a:srgbClr val="2A41F9"/>
                  </a:solidFill>
                </a:rPr>
                <a:t>100% ice</a:t>
              </a:r>
            </a:p>
            <a:p>
              <a:r>
                <a:rPr lang="en-GB" sz="1200" b="1">
                  <a:solidFill>
                    <a:srgbClr val="9145FF"/>
                  </a:solidFill>
                </a:rPr>
                <a:t>99% ice – 1% </a:t>
              </a:r>
              <a:r>
                <a:rPr lang="en-GB" sz="1200" b="1" err="1">
                  <a:solidFill>
                    <a:srgbClr val="9145FF"/>
                  </a:solidFill>
                </a:rPr>
                <a:t>kerite</a:t>
              </a:r>
              <a:endParaRPr lang="en-GB" sz="1200" b="1">
                <a:solidFill>
                  <a:srgbClr val="9145FF"/>
                </a:solidFill>
              </a:endParaRPr>
            </a:p>
            <a:p>
              <a:r>
                <a:rPr lang="en-GB" sz="1200" b="1">
                  <a:solidFill>
                    <a:srgbClr val="BB84FF"/>
                  </a:solidFill>
                </a:rPr>
                <a:t>90 % ice -10 % </a:t>
              </a:r>
              <a:r>
                <a:rPr lang="en-GB" sz="1200" b="1" err="1">
                  <a:solidFill>
                    <a:srgbClr val="BB84FF"/>
                  </a:solidFill>
                </a:rPr>
                <a:t>kerite</a:t>
              </a:r>
              <a:endParaRPr lang="en-GB" sz="1200" b="1">
                <a:solidFill>
                  <a:srgbClr val="BB84FF"/>
                </a:solidFill>
              </a:endParaRPr>
            </a:p>
            <a:p>
              <a:r>
                <a:rPr lang="en-GB" sz="1200" b="1">
                  <a:solidFill>
                    <a:srgbClr val="F83FFF"/>
                  </a:solidFill>
                </a:rPr>
                <a:t>70% ice -30 % </a:t>
              </a:r>
              <a:r>
                <a:rPr lang="en-GB" sz="1200" b="1" err="1">
                  <a:solidFill>
                    <a:srgbClr val="F83FFF"/>
                  </a:solidFill>
                </a:rPr>
                <a:t>kerite</a:t>
              </a:r>
              <a:endParaRPr lang="en-GB" sz="1200" b="1">
                <a:solidFill>
                  <a:srgbClr val="F83FFF"/>
                </a:solidFill>
              </a:endParaRPr>
            </a:p>
            <a:p>
              <a:r>
                <a:rPr lang="en-GB" sz="1200" b="1">
                  <a:solidFill>
                    <a:srgbClr val="FF2730"/>
                  </a:solidFill>
                </a:rPr>
                <a:t>100% </a:t>
              </a:r>
              <a:r>
                <a:rPr lang="en-GB" sz="1200" b="1" err="1">
                  <a:solidFill>
                    <a:srgbClr val="FF2730"/>
                  </a:solidFill>
                </a:rPr>
                <a:t>kerite</a:t>
              </a:r>
              <a:endParaRPr lang="en-GB" sz="1200" b="1">
                <a:solidFill>
                  <a:srgbClr val="FF2730"/>
                </a:solidFill>
              </a:endParaRPr>
            </a:p>
            <a:p>
              <a:r>
                <a:rPr lang="it-IT" sz="1200" b="1"/>
                <a:t>              </a:t>
              </a:r>
              <a:r>
                <a:rPr lang="it-IT" sz="1200" b="1" err="1"/>
                <a:t>measured</a:t>
              </a:r>
              <a:endParaRPr lang="it-IT" sz="1200" b="1"/>
            </a:p>
            <a:p>
              <a:r>
                <a:rPr lang="it-IT" sz="1200" b="1"/>
                <a:t> -</a:t>
              </a:r>
              <a:r>
                <a:rPr lang="el-GR" sz="1200" b="1"/>
                <a:t>Δ</a:t>
              </a:r>
              <a:r>
                <a:rPr lang="it-IT" sz="1200" b="1"/>
                <a:t>-</a:t>
              </a:r>
              <a:r>
                <a:rPr lang="el-GR" sz="1200" b="1"/>
                <a:t>Δ</a:t>
              </a:r>
              <a:r>
                <a:rPr lang="it-IT" sz="1200" b="1"/>
                <a:t>-</a:t>
              </a:r>
              <a:r>
                <a:rPr lang="el-GR" sz="1200" b="1"/>
                <a:t> </a:t>
              </a:r>
              <a:r>
                <a:rPr lang="it-IT" sz="1200" b="1"/>
                <a:t>   </a:t>
              </a:r>
              <a:r>
                <a:rPr lang="it-IT" sz="1200" b="1" err="1"/>
                <a:t>fit</a:t>
              </a:r>
              <a:r>
                <a:rPr lang="it-IT" sz="1200" b="1"/>
                <a:t> with </a:t>
              </a:r>
              <a:r>
                <a:rPr lang="it-IT" sz="1200" b="1" err="1"/>
                <a:t>Hapke’s</a:t>
              </a:r>
              <a:r>
                <a:rPr lang="it-IT" sz="1200" b="1"/>
                <a:t> model</a:t>
              </a:r>
              <a:endParaRPr lang="en-GB" sz="1200" b="1"/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1792472" y="2276061"/>
              <a:ext cx="468000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5471202" y="1746375"/>
            <a:ext cx="2410381" cy="1384995"/>
            <a:chOff x="1642075" y="884244"/>
            <a:chExt cx="3296712" cy="1929484"/>
          </a:xfrm>
        </p:grpSpPr>
        <p:sp>
          <p:nvSpPr>
            <p:cNvPr id="23" name="TextBox 22"/>
            <p:cNvSpPr txBox="1"/>
            <p:nvPr/>
          </p:nvSpPr>
          <p:spPr>
            <a:xfrm>
              <a:off x="1642075" y="884244"/>
              <a:ext cx="3296712" cy="192948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 b="1">
                  <a:solidFill>
                    <a:srgbClr val="2A41F9"/>
                  </a:solidFill>
                </a:rPr>
                <a:t>100% ice</a:t>
              </a:r>
            </a:p>
            <a:p>
              <a:r>
                <a:rPr lang="en-GB" sz="1200" b="1">
                  <a:solidFill>
                    <a:srgbClr val="9145FF"/>
                  </a:solidFill>
                </a:rPr>
                <a:t>99% ice – 1% </a:t>
              </a:r>
              <a:r>
                <a:rPr lang="en-GB" sz="1200" b="1" err="1">
                  <a:solidFill>
                    <a:srgbClr val="9145FF"/>
                  </a:solidFill>
                </a:rPr>
                <a:t>kerite</a:t>
              </a:r>
              <a:endParaRPr lang="en-GB" sz="1200" b="1">
                <a:solidFill>
                  <a:srgbClr val="9145FF"/>
                </a:solidFill>
              </a:endParaRPr>
            </a:p>
            <a:p>
              <a:r>
                <a:rPr lang="en-GB" sz="1200" b="1">
                  <a:solidFill>
                    <a:srgbClr val="BB84FF"/>
                  </a:solidFill>
                </a:rPr>
                <a:t>90 % ice -10 % </a:t>
              </a:r>
              <a:r>
                <a:rPr lang="en-GB" sz="1200" b="1" err="1">
                  <a:solidFill>
                    <a:srgbClr val="BB84FF"/>
                  </a:solidFill>
                </a:rPr>
                <a:t>kerite</a:t>
              </a:r>
              <a:endParaRPr lang="en-GB" sz="1200" b="1">
                <a:solidFill>
                  <a:srgbClr val="BB84FF"/>
                </a:solidFill>
              </a:endParaRPr>
            </a:p>
            <a:p>
              <a:r>
                <a:rPr lang="en-GB" sz="1200" b="1">
                  <a:solidFill>
                    <a:srgbClr val="F83FFF"/>
                  </a:solidFill>
                </a:rPr>
                <a:t>70% ice -30 % </a:t>
              </a:r>
              <a:r>
                <a:rPr lang="en-GB" sz="1200" b="1" err="1">
                  <a:solidFill>
                    <a:srgbClr val="F83FFF"/>
                  </a:solidFill>
                </a:rPr>
                <a:t>kerite</a:t>
              </a:r>
              <a:endParaRPr lang="en-GB" sz="1200" b="1">
                <a:solidFill>
                  <a:srgbClr val="F83FFF"/>
                </a:solidFill>
              </a:endParaRPr>
            </a:p>
            <a:p>
              <a:r>
                <a:rPr lang="en-GB" sz="1200" b="1">
                  <a:solidFill>
                    <a:srgbClr val="FF2730"/>
                  </a:solidFill>
                </a:rPr>
                <a:t>100% </a:t>
              </a:r>
              <a:r>
                <a:rPr lang="en-GB" sz="1200" b="1" err="1">
                  <a:solidFill>
                    <a:srgbClr val="FF2730"/>
                  </a:solidFill>
                </a:rPr>
                <a:t>kerite</a:t>
              </a:r>
              <a:endParaRPr lang="en-GB" sz="1200" b="1">
                <a:solidFill>
                  <a:srgbClr val="FF2730"/>
                </a:solidFill>
              </a:endParaRPr>
            </a:p>
            <a:p>
              <a:r>
                <a:rPr lang="it-IT" sz="1200" b="1"/>
                <a:t>              </a:t>
              </a:r>
              <a:r>
                <a:rPr lang="it-IT" sz="1200" b="1" err="1"/>
                <a:t>measured</a:t>
              </a:r>
              <a:endParaRPr lang="it-IT" sz="1200" b="1"/>
            </a:p>
            <a:p>
              <a:r>
                <a:rPr lang="it-IT" sz="1200" b="1"/>
                <a:t>  -</a:t>
              </a:r>
              <a:r>
                <a:rPr lang="el-GR" sz="1200" b="1"/>
                <a:t>Δ</a:t>
              </a:r>
              <a:r>
                <a:rPr lang="it-IT" sz="1200" b="1"/>
                <a:t>-</a:t>
              </a:r>
              <a:r>
                <a:rPr lang="el-GR" sz="1200" b="1"/>
                <a:t>Δ</a:t>
              </a:r>
              <a:r>
                <a:rPr lang="it-IT" sz="1200" b="1"/>
                <a:t>-</a:t>
              </a:r>
              <a:r>
                <a:rPr lang="el-GR" sz="1200" b="1"/>
                <a:t> </a:t>
              </a:r>
              <a:r>
                <a:rPr lang="it-IT" sz="1200" b="1"/>
                <a:t>   </a:t>
              </a:r>
              <a:r>
                <a:rPr lang="it-IT" sz="1200" b="1" err="1"/>
                <a:t>fit</a:t>
              </a:r>
              <a:r>
                <a:rPr lang="it-IT" sz="1200" b="1"/>
                <a:t> with </a:t>
              </a:r>
              <a:r>
                <a:rPr lang="it-IT" sz="1200" b="1" err="1"/>
                <a:t>Hapke’s</a:t>
              </a:r>
              <a:r>
                <a:rPr lang="it-IT" sz="1200" b="1"/>
                <a:t> model</a:t>
              </a:r>
              <a:endParaRPr lang="en-GB" sz="1200" b="1"/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1792472" y="2276061"/>
              <a:ext cx="468000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" y="783300"/>
            <a:ext cx="9144001" cy="489459"/>
          </a:xfrm>
        </p:spPr>
        <p:txBody>
          <a:bodyPr>
            <a:normAutofit fontScale="90000"/>
          </a:bodyPr>
          <a:lstStyle/>
          <a:p>
            <a:r>
              <a:rPr lang="en-GB" sz="3000" dirty="0"/>
              <a:t>Ice-</a:t>
            </a:r>
            <a:r>
              <a:rPr lang="en-GB" sz="3000" dirty="0" err="1"/>
              <a:t>kerite</a:t>
            </a:r>
            <a:r>
              <a:rPr lang="en-GB" sz="3000" dirty="0"/>
              <a:t> intimate mixtures (1/2)</a:t>
            </a:r>
          </a:p>
        </p:txBody>
      </p:sp>
      <p:pic>
        <p:nvPicPr>
          <p:cNvPr id="4" name="Bild 1" descr="Inti"/>
          <p:cNvPicPr>
            <a:picLocks noGrp="1" noChangeAspect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98739" y="1436172"/>
            <a:ext cx="926711" cy="83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57" descr="ample1_v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8" r="18108"/>
          <a:stretch>
            <a:fillRect/>
          </a:stretch>
        </p:blipFill>
        <p:spPr bwMode="auto">
          <a:xfrm>
            <a:off x="7674116" y="2439759"/>
            <a:ext cx="1368491" cy="1350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700319" y="2401851"/>
            <a:ext cx="137928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200" b="1">
                <a:solidFill>
                  <a:srgbClr val="9044FF"/>
                </a:solidFill>
              </a:rPr>
              <a:t>99% ice - 1% </a:t>
            </a:r>
            <a:r>
              <a:rPr lang="en-GB" sz="1200" b="1" err="1">
                <a:solidFill>
                  <a:srgbClr val="9044FF"/>
                </a:solidFill>
              </a:rPr>
              <a:t>kerite</a:t>
            </a:r>
            <a:endParaRPr lang="en-GB" sz="1200" b="1">
              <a:solidFill>
                <a:srgbClr val="9044FF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511748" y="3108286"/>
            <a:ext cx="159647" cy="837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bg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245585" y="3067329"/>
            <a:ext cx="135725" cy="79002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bg1"/>
              </a:solidFill>
            </a:endParaRPr>
          </a:p>
        </p:txBody>
      </p:sp>
      <p:sp>
        <p:nvSpPr>
          <p:cNvPr id="29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342900" y="6469669"/>
            <a:ext cx="1600200" cy="273844"/>
          </a:xfrm>
        </p:spPr>
        <p:txBody>
          <a:bodyPr/>
          <a:lstStyle/>
          <a:p>
            <a:pPr>
              <a:defRPr/>
            </a:pPr>
            <a:r>
              <a:rPr lang="it-IT" dirty="0"/>
              <a:t>IAPS 9-10/10/2019</a:t>
            </a:r>
            <a:endParaRPr lang="en-GB" dirty="0"/>
          </a:p>
        </p:txBody>
      </p:sp>
      <p:sp>
        <p:nvSpPr>
          <p:cNvPr id="30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943100" y="6456563"/>
            <a:ext cx="2171700" cy="273844"/>
          </a:xfrm>
        </p:spPr>
        <p:txBody>
          <a:bodyPr/>
          <a:lstStyle/>
          <a:p>
            <a:pPr>
              <a:defRPr/>
            </a:pPr>
            <a:r>
              <a:rPr lang="en-US" dirty="0"/>
              <a:t>JUICE - MAJIS – STM#5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527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232" y="776316"/>
            <a:ext cx="9126506" cy="448980"/>
          </a:xfrm>
        </p:spPr>
        <p:txBody>
          <a:bodyPr>
            <a:normAutofit fontScale="90000"/>
          </a:bodyPr>
          <a:lstStyle/>
          <a:p>
            <a:pPr algn="l"/>
            <a:r>
              <a:rPr lang="en-GB" sz="3000" dirty="0"/>
              <a:t>Ice-</a:t>
            </a:r>
            <a:r>
              <a:rPr lang="en-GB" sz="3000" dirty="0" err="1"/>
              <a:t>kerite</a:t>
            </a:r>
            <a:r>
              <a:rPr lang="en-GB" sz="3000" dirty="0"/>
              <a:t> (fine grained) intimate mixtures (2/2)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836740" y="1014016"/>
            <a:ext cx="1298822" cy="11384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" name="Group 109"/>
          <p:cNvGrpSpPr>
            <a:grpSpLocks/>
          </p:cNvGrpSpPr>
          <p:nvPr/>
        </p:nvGrpSpPr>
        <p:grpSpPr bwMode="auto">
          <a:xfrm>
            <a:off x="7964946" y="1046100"/>
            <a:ext cx="1003206" cy="1072601"/>
            <a:chOff x="0" y="0"/>
            <a:chExt cx="827359" cy="932960"/>
          </a:xfrm>
        </p:grpSpPr>
        <p:sp>
          <p:nvSpPr>
            <p:cNvPr id="6" name="Oval 5"/>
            <p:cNvSpPr>
              <a:spLocks noChangeAspect="1"/>
            </p:cNvSpPr>
            <p:nvPr/>
          </p:nvSpPr>
          <p:spPr>
            <a:xfrm>
              <a:off x="6054" y="0"/>
              <a:ext cx="363231" cy="361904"/>
            </a:xfrm>
            <a:prstGeom prst="ellipse">
              <a:avLst/>
            </a:prstGeom>
            <a:solidFill>
              <a:srgbClr val="DBE6E9"/>
            </a:solidFill>
            <a:ln w="317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630805">
                <a:defRPr/>
              </a:pPr>
              <a:endParaRPr lang="en-US" sz="5180"/>
            </a:p>
          </p:txBody>
        </p:sp>
        <p:sp>
          <p:nvSpPr>
            <p:cNvPr id="7" name="Oval 6"/>
            <p:cNvSpPr>
              <a:spLocks/>
            </p:cNvSpPr>
            <p:nvPr/>
          </p:nvSpPr>
          <p:spPr>
            <a:xfrm>
              <a:off x="369285" y="256153"/>
              <a:ext cx="355159" cy="371304"/>
            </a:xfrm>
            <a:prstGeom prst="ellipse">
              <a:avLst/>
            </a:prstGeom>
            <a:solidFill>
              <a:srgbClr val="DBE6E9"/>
            </a:solidFill>
            <a:ln w="317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630805">
                <a:defRPr/>
              </a:pPr>
              <a:endParaRPr lang="en-US" sz="5180"/>
            </a:p>
          </p:txBody>
        </p:sp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0" y="571056"/>
              <a:ext cx="363231" cy="361904"/>
            </a:xfrm>
            <a:prstGeom prst="ellipse">
              <a:avLst/>
            </a:prstGeom>
            <a:solidFill>
              <a:srgbClr val="DBE6E9"/>
            </a:solidFill>
            <a:ln w="317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630805">
                <a:defRPr/>
              </a:pPr>
              <a:endParaRPr lang="en-US" sz="5180"/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232065" y="444155"/>
              <a:ext cx="108969" cy="1081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630805">
                <a:defRPr/>
              </a:pPr>
              <a:endParaRPr lang="en-US" sz="5180"/>
            </a:p>
          </p:txBody>
        </p:sp>
        <p:sp>
          <p:nvSpPr>
            <p:cNvPr id="10" name="Oval 9"/>
            <p:cNvSpPr>
              <a:spLocks noChangeAspect="1"/>
            </p:cNvSpPr>
            <p:nvPr/>
          </p:nvSpPr>
          <p:spPr>
            <a:xfrm>
              <a:off x="441931" y="56401"/>
              <a:ext cx="108969" cy="1081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630805">
                <a:defRPr/>
              </a:pPr>
              <a:endParaRPr lang="en-US" sz="5180"/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425788" y="681507"/>
              <a:ext cx="108969" cy="1081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630805">
                <a:defRPr/>
              </a:pPr>
              <a:endParaRPr lang="en-US" sz="5180"/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663906" y="761408"/>
              <a:ext cx="106951" cy="1081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630805">
                <a:defRPr/>
              </a:pPr>
              <a:endParaRPr lang="en-US" sz="5180"/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718390" y="552256"/>
              <a:ext cx="108969" cy="1081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630805">
                <a:defRPr/>
              </a:pPr>
              <a:endParaRPr lang="en-US" sz="5180"/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32287" y="387755"/>
              <a:ext cx="106952" cy="1081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630805">
                <a:defRPr/>
              </a:pPr>
              <a:endParaRPr lang="en-US" sz="5180"/>
            </a:p>
          </p:txBody>
        </p:sp>
        <p:sp>
          <p:nvSpPr>
            <p:cNvPr id="15" name="Oval 14"/>
            <p:cNvSpPr>
              <a:spLocks noChangeAspect="1"/>
            </p:cNvSpPr>
            <p:nvPr/>
          </p:nvSpPr>
          <p:spPr>
            <a:xfrm>
              <a:off x="704265" y="148052"/>
              <a:ext cx="108969" cy="1081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630805">
                <a:defRPr/>
              </a:pPr>
              <a:endParaRPr lang="en-US" sz="5180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4126912" y="3732778"/>
            <a:ext cx="6503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b="1"/>
              <a:t>ZOOM</a:t>
            </a:r>
          </a:p>
        </p:txBody>
      </p:sp>
      <p:pic>
        <p:nvPicPr>
          <p:cNvPr id="30" name="Picture 5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75" r="6773" b="7956"/>
          <a:stretch>
            <a:fillRect/>
          </a:stretch>
        </p:blipFill>
        <p:spPr bwMode="auto">
          <a:xfrm rot="5400000">
            <a:off x="7761766" y="3718306"/>
            <a:ext cx="1355180" cy="137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8" t="10611" r="20947" b="11777"/>
          <a:stretch>
            <a:fillRect/>
          </a:stretch>
        </p:blipFill>
        <p:spPr bwMode="auto">
          <a:xfrm rot="5400000">
            <a:off x="7747324" y="4922564"/>
            <a:ext cx="1384064" cy="137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6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0" t="23317" r="19157" b="7742"/>
          <a:stretch>
            <a:fillRect/>
          </a:stretch>
        </p:blipFill>
        <p:spPr bwMode="auto">
          <a:xfrm rot="5400000">
            <a:off x="7757713" y="2365205"/>
            <a:ext cx="1349313" cy="137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7761279" y="2372763"/>
            <a:ext cx="137928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200" b="1">
                <a:solidFill>
                  <a:srgbClr val="9044FF"/>
                </a:solidFill>
              </a:rPr>
              <a:t>99% ice - 1% </a:t>
            </a:r>
            <a:r>
              <a:rPr lang="en-GB" sz="1200" b="1" err="1">
                <a:solidFill>
                  <a:srgbClr val="9044FF"/>
                </a:solidFill>
              </a:rPr>
              <a:t>kerite</a:t>
            </a:r>
            <a:endParaRPr lang="en-GB" sz="1200" b="1">
              <a:solidFill>
                <a:srgbClr val="9044FF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748226" y="3759672"/>
            <a:ext cx="137928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200" b="1">
                <a:solidFill>
                  <a:srgbClr val="B87FFF"/>
                </a:solidFill>
              </a:rPr>
              <a:t>91% ice - 9% </a:t>
            </a:r>
            <a:r>
              <a:rPr lang="en-GB" sz="1200" b="1" err="1">
                <a:solidFill>
                  <a:srgbClr val="B87FFF"/>
                </a:solidFill>
              </a:rPr>
              <a:t>kerite</a:t>
            </a:r>
            <a:endParaRPr lang="en-GB" sz="1200" b="1">
              <a:solidFill>
                <a:srgbClr val="B87FF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737632" y="4948270"/>
            <a:ext cx="1457835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200" b="1">
                <a:solidFill>
                  <a:srgbClr val="F83FFF"/>
                </a:solidFill>
              </a:rPr>
              <a:t>77% ice - 23% </a:t>
            </a:r>
            <a:r>
              <a:rPr lang="en-GB" sz="1200" b="1" err="1">
                <a:solidFill>
                  <a:srgbClr val="F83FFF"/>
                </a:solidFill>
              </a:rPr>
              <a:t>kerite</a:t>
            </a:r>
            <a:endParaRPr lang="en-GB" sz="1200" b="1">
              <a:solidFill>
                <a:srgbClr val="F83FFF"/>
              </a:solidFill>
            </a:endParaRPr>
          </a:p>
        </p:txBody>
      </p:sp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219967"/>
              </p:ext>
            </p:extLst>
          </p:nvPr>
        </p:nvGraphicFramePr>
        <p:xfrm>
          <a:off x="33329" y="4138201"/>
          <a:ext cx="2115268" cy="159717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15268"/>
              </a:tblGrid>
              <a:tr h="561934"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baseline="0" smtClean="0"/>
                        <a:t>Ice</a:t>
                      </a:r>
                      <a:r>
                        <a:rPr lang="is-IS" sz="1200" b="1" baseline="0" smtClean="0"/>
                        <a:t>(67±31 µm)</a:t>
                      </a:r>
                      <a:r>
                        <a:rPr lang="en-GB" sz="1200" b="1" baseline="0" smtClean="0"/>
                        <a:t>-</a:t>
                      </a:r>
                      <a:r>
                        <a:rPr lang="en-GB" sz="1200" b="1" baseline="0" err="1" smtClean="0"/>
                        <a:t>kerite</a:t>
                      </a:r>
                      <a:r>
                        <a:rPr lang="en-GB" sz="1200" b="1" baseline="0" smtClean="0"/>
                        <a:t> (&lt;25µm) abundance [</a:t>
                      </a:r>
                      <a:r>
                        <a:rPr lang="en-GB" sz="1200" b="1" baseline="0" err="1" smtClean="0"/>
                        <a:t>wt</a:t>
                      </a:r>
                      <a:r>
                        <a:rPr lang="en-GB" sz="1200" b="1" baseline="0" smtClean="0"/>
                        <a:t>%]</a:t>
                      </a:r>
                      <a:endParaRPr lang="en-GB" sz="1200" b="1" smtClean="0"/>
                    </a:p>
                  </a:txBody>
                  <a:tcPr marL="162186" marR="162186" marT="81100" marB="811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080">
                <a:tc>
                  <a:txBody>
                    <a:bodyPr/>
                    <a:lstStyle/>
                    <a:p>
                      <a:pPr algn="ctr"/>
                      <a:r>
                        <a:rPr lang="en-GB" sz="1200" b="1" smtClean="0">
                          <a:solidFill>
                            <a:srgbClr val="8A70B9"/>
                          </a:solidFill>
                        </a:rPr>
                        <a:t>99-1 (99-1)</a:t>
                      </a:r>
                      <a:endParaRPr lang="en-GB" sz="1200" b="1">
                        <a:solidFill>
                          <a:srgbClr val="8A70B9"/>
                        </a:solidFill>
                      </a:endParaRPr>
                    </a:p>
                  </a:txBody>
                  <a:tcPr marL="162186" marR="162186" marT="81100" marB="811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45080">
                <a:tc>
                  <a:txBody>
                    <a:bodyPr/>
                    <a:lstStyle/>
                    <a:p>
                      <a:pPr algn="ctr"/>
                      <a:r>
                        <a:rPr lang="en-GB" sz="1200" b="1" smtClean="0">
                          <a:solidFill>
                            <a:srgbClr val="BB84FF"/>
                          </a:solidFill>
                        </a:rPr>
                        <a:t>91-9 (93-7)</a:t>
                      </a:r>
                      <a:endParaRPr lang="en-GB" sz="1200" b="1">
                        <a:solidFill>
                          <a:srgbClr val="BB84FF"/>
                        </a:solidFill>
                      </a:endParaRPr>
                    </a:p>
                  </a:txBody>
                  <a:tcPr marL="162186" marR="162186" marT="81100" marB="811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45080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>
                          <a:solidFill>
                            <a:srgbClr val="F83FFF"/>
                          </a:solidFill>
                        </a:rPr>
                        <a:t>77-23 (81-19)</a:t>
                      </a:r>
                      <a:endParaRPr lang="en-GB" sz="1200" b="1" dirty="0">
                        <a:solidFill>
                          <a:srgbClr val="F83FFF"/>
                        </a:solidFill>
                      </a:endParaRPr>
                    </a:p>
                  </a:txBody>
                  <a:tcPr marL="162186" marR="162186" marT="81100" marB="811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1" y="5718285"/>
            <a:ext cx="2490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200" dirty="0"/>
              <a:t>Values in parentheses are derived from </a:t>
            </a:r>
            <a:r>
              <a:rPr lang="en-GB" sz="1200" dirty="0" err="1"/>
              <a:t>Hapke</a:t>
            </a:r>
            <a:r>
              <a:rPr lang="en-GB" sz="1200" dirty="0"/>
              <a:t> model fitting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-12168" y="6131820"/>
            <a:ext cx="257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err="1"/>
              <a:t>Kerite</a:t>
            </a:r>
            <a:r>
              <a:rPr lang="en-GB" sz="1200" dirty="0"/>
              <a:t> grain size is estimated from SEM images to be of the order of 5 µm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269061" y="4190823"/>
            <a:ext cx="53656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GB" sz="1500" dirty="0"/>
              <a:t>The modelled spectra reproduce fairly well  the measured ones: some discrepancies in the Fresnel peak region</a:t>
            </a:r>
          </a:p>
          <a:p>
            <a:pPr marL="214313" indent="-214313">
              <a:buFont typeface="Arial" charset="0"/>
              <a:buChar char="•"/>
            </a:pPr>
            <a:r>
              <a:rPr lang="en-GB" sz="1500" dirty="0"/>
              <a:t>The derived abundances are in good agreement with the measured ones</a:t>
            </a:r>
          </a:p>
          <a:p>
            <a:pPr marL="214313" indent="-214313">
              <a:buFont typeface="Arial" charset="0"/>
              <a:buChar char="•"/>
            </a:pPr>
            <a:r>
              <a:rPr lang="en-GB" sz="1500" dirty="0"/>
              <a:t>Minor amounts of </a:t>
            </a:r>
            <a:r>
              <a:rPr lang="en-GB" sz="1500" dirty="0" err="1"/>
              <a:t>kerite</a:t>
            </a:r>
            <a:r>
              <a:rPr lang="en-GB" sz="1500" dirty="0"/>
              <a:t> mixed with ice are easily detected by marked spectral reddening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83930"/>
            <a:ext cx="3653374" cy="2319723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1194200" y="1699112"/>
            <a:ext cx="2341504" cy="1223412"/>
            <a:chOff x="1642074" y="884244"/>
            <a:chExt cx="3122005" cy="1631216"/>
          </a:xfrm>
        </p:grpSpPr>
        <p:sp>
          <p:nvSpPr>
            <p:cNvPr id="40" name="TextBox 39"/>
            <p:cNvSpPr txBox="1"/>
            <p:nvPr/>
          </p:nvSpPr>
          <p:spPr>
            <a:xfrm>
              <a:off x="1642074" y="884244"/>
              <a:ext cx="3122005" cy="16312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050" b="1">
                  <a:solidFill>
                    <a:srgbClr val="2A41F9"/>
                  </a:solidFill>
                </a:rPr>
                <a:t>100% ice</a:t>
              </a:r>
            </a:p>
            <a:p>
              <a:r>
                <a:rPr lang="en-GB" sz="1050" b="1">
                  <a:solidFill>
                    <a:srgbClr val="9145FF"/>
                  </a:solidFill>
                </a:rPr>
                <a:t>99% ice – 1% </a:t>
              </a:r>
              <a:r>
                <a:rPr lang="en-GB" sz="1050" b="1" err="1">
                  <a:solidFill>
                    <a:srgbClr val="9145FF"/>
                  </a:solidFill>
                </a:rPr>
                <a:t>kerite</a:t>
              </a:r>
              <a:endParaRPr lang="en-GB" sz="1050" b="1">
                <a:solidFill>
                  <a:srgbClr val="9145FF"/>
                </a:solidFill>
              </a:endParaRPr>
            </a:p>
            <a:p>
              <a:r>
                <a:rPr lang="en-GB" sz="1050" b="1">
                  <a:solidFill>
                    <a:srgbClr val="BB84FF"/>
                  </a:solidFill>
                </a:rPr>
                <a:t>91 % ice -9 % </a:t>
              </a:r>
              <a:r>
                <a:rPr lang="en-GB" sz="1050" b="1" err="1">
                  <a:solidFill>
                    <a:srgbClr val="BB84FF"/>
                  </a:solidFill>
                </a:rPr>
                <a:t>kerite</a:t>
              </a:r>
              <a:endParaRPr lang="en-GB" sz="1050" b="1">
                <a:solidFill>
                  <a:srgbClr val="BB84FF"/>
                </a:solidFill>
              </a:endParaRPr>
            </a:p>
            <a:p>
              <a:r>
                <a:rPr lang="en-GB" sz="1050" b="1">
                  <a:solidFill>
                    <a:srgbClr val="F83FFF"/>
                  </a:solidFill>
                </a:rPr>
                <a:t>77% ice - 23 % </a:t>
              </a:r>
              <a:r>
                <a:rPr lang="en-GB" sz="1050" b="1" err="1">
                  <a:solidFill>
                    <a:srgbClr val="F83FFF"/>
                  </a:solidFill>
                </a:rPr>
                <a:t>kerite</a:t>
              </a:r>
              <a:endParaRPr lang="en-GB" sz="1050" b="1">
                <a:solidFill>
                  <a:srgbClr val="F83FFF"/>
                </a:solidFill>
              </a:endParaRPr>
            </a:p>
            <a:p>
              <a:r>
                <a:rPr lang="en-GB" sz="1050" b="1">
                  <a:solidFill>
                    <a:srgbClr val="FF2730"/>
                  </a:solidFill>
                </a:rPr>
                <a:t>100% </a:t>
              </a:r>
              <a:r>
                <a:rPr lang="en-GB" sz="1050" b="1" err="1">
                  <a:solidFill>
                    <a:srgbClr val="FF2730"/>
                  </a:solidFill>
                </a:rPr>
                <a:t>kerite</a:t>
              </a:r>
              <a:endParaRPr lang="en-GB" sz="1050" b="1">
                <a:solidFill>
                  <a:srgbClr val="FF2730"/>
                </a:solidFill>
              </a:endParaRPr>
            </a:p>
            <a:p>
              <a:r>
                <a:rPr lang="it-IT" sz="1050" b="1"/>
                <a:t>              </a:t>
              </a:r>
              <a:r>
                <a:rPr lang="it-IT" sz="1050" b="1" err="1"/>
                <a:t>measured</a:t>
              </a:r>
              <a:endParaRPr lang="it-IT" sz="1050" b="1"/>
            </a:p>
            <a:p>
              <a:r>
                <a:rPr lang="it-IT" sz="1050" b="1"/>
                <a:t> -</a:t>
              </a:r>
              <a:r>
                <a:rPr lang="el-GR" sz="1050" b="1"/>
                <a:t>Δ</a:t>
              </a:r>
              <a:r>
                <a:rPr lang="it-IT" sz="1050" b="1"/>
                <a:t>-</a:t>
              </a:r>
              <a:r>
                <a:rPr lang="el-GR" sz="1050" b="1"/>
                <a:t>Δ</a:t>
              </a:r>
              <a:r>
                <a:rPr lang="it-IT" sz="1050" b="1"/>
                <a:t>-</a:t>
              </a:r>
              <a:r>
                <a:rPr lang="el-GR" sz="1050" b="1"/>
                <a:t> </a:t>
              </a:r>
              <a:r>
                <a:rPr lang="it-IT" sz="1050" b="1"/>
                <a:t>   </a:t>
              </a:r>
              <a:r>
                <a:rPr lang="it-IT" sz="1050" b="1" err="1"/>
                <a:t>fit</a:t>
              </a:r>
              <a:r>
                <a:rPr lang="it-IT" sz="1050" b="1"/>
                <a:t> with </a:t>
              </a:r>
              <a:r>
                <a:rPr lang="it-IT" sz="1050" b="1" err="1"/>
                <a:t>Hapke’s</a:t>
              </a:r>
              <a:r>
                <a:rPr lang="it-IT" sz="1050" b="1"/>
                <a:t> model</a:t>
              </a:r>
              <a:endParaRPr lang="en-GB" sz="1050" b="1"/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1765176" y="2125937"/>
              <a:ext cx="468000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71" y="1733089"/>
            <a:ext cx="3736460" cy="244008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992370" y="1734750"/>
            <a:ext cx="2554061" cy="6001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4" name="TextBox 53"/>
          <p:cNvSpPr txBox="1"/>
          <p:nvPr/>
        </p:nvSpPr>
        <p:spPr>
          <a:xfrm>
            <a:off x="4690485" y="1778444"/>
            <a:ext cx="6503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b="1"/>
              <a:t>ZOOM</a:t>
            </a:r>
          </a:p>
        </p:txBody>
      </p:sp>
      <p:sp>
        <p:nvSpPr>
          <p:cNvPr id="48" name="Rectangle 47"/>
          <p:cNvSpPr/>
          <p:nvPr/>
        </p:nvSpPr>
        <p:spPr>
          <a:xfrm>
            <a:off x="5613723" y="2324995"/>
            <a:ext cx="199982" cy="1469943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bg1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2017601" y="2984226"/>
            <a:ext cx="163146" cy="847341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bg1"/>
              </a:solidFill>
            </a:endParaRPr>
          </a:p>
        </p:txBody>
      </p:sp>
      <p:sp>
        <p:nvSpPr>
          <p:cNvPr id="41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342900" y="6469669"/>
            <a:ext cx="1600200" cy="273844"/>
          </a:xfrm>
        </p:spPr>
        <p:txBody>
          <a:bodyPr/>
          <a:lstStyle/>
          <a:p>
            <a:pPr>
              <a:defRPr/>
            </a:pPr>
            <a:r>
              <a:rPr lang="it-IT" dirty="0"/>
              <a:t>IAPS 9-10/10/2019</a:t>
            </a:r>
            <a:endParaRPr lang="en-GB" dirty="0"/>
          </a:p>
        </p:txBody>
      </p:sp>
      <p:sp>
        <p:nvSpPr>
          <p:cNvPr id="42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943100" y="6456563"/>
            <a:ext cx="2171700" cy="273844"/>
          </a:xfrm>
        </p:spPr>
        <p:txBody>
          <a:bodyPr/>
          <a:lstStyle/>
          <a:p>
            <a:pPr>
              <a:defRPr/>
            </a:pPr>
            <a:r>
              <a:rPr lang="en-US" dirty="0"/>
              <a:t>JUICE - MAJIS – STM#5</a:t>
            </a:r>
            <a:endParaRPr lang="en-GB" dirty="0"/>
          </a:p>
        </p:txBody>
      </p:sp>
      <p:grpSp>
        <p:nvGrpSpPr>
          <p:cNvPr id="22" name="Group 21"/>
          <p:cNvGrpSpPr/>
          <p:nvPr/>
        </p:nvGrpSpPr>
        <p:grpSpPr>
          <a:xfrm>
            <a:off x="5377389" y="1241169"/>
            <a:ext cx="2376345" cy="5642706"/>
            <a:chOff x="5377389" y="1241169"/>
            <a:chExt cx="2376345" cy="5642706"/>
          </a:xfrm>
        </p:grpSpPr>
        <p:grpSp>
          <p:nvGrpSpPr>
            <p:cNvPr id="43" name="Group 42"/>
            <p:cNvGrpSpPr>
              <a:grpSpLocks noChangeAspect="1"/>
            </p:cNvGrpSpPr>
            <p:nvPr/>
          </p:nvGrpSpPr>
          <p:grpSpPr>
            <a:xfrm>
              <a:off x="5377389" y="1241169"/>
              <a:ext cx="2376345" cy="5642706"/>
              <a:chOff x="5892314" y="1932631"/>
              <a:chExt cx="1713230" cy="4068119"/>
            </a:xfrm>
          </p:grpSpPr>
          <p:pic>
            <p:nvPicPr>
              <p:cNvPr id="44" name="Picture 9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25203" y="2191261"/>
                <a:ext cx="1680341" cy="12608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25183" y="3468204"/>
                <a:ext cx="1680361" cy="1260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25183" y="4739850"/>
                <a:ext cx="1680361" cy="1260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9" name="TextBox 48"/>
              <p:cNvSpPr txBox="1"/>
              <p:nvPr/>
            </p:nvSpPr>
            <p:spPr>
              <a:xfrm>
                <a:off x="5892314" y="1932631"/>
                <a:ext cx="1686102" cy="2440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600" b="1" dirty="0"/>
                  <a:t>SEM images of fine </a:t>
                </a:r>
                <a:r>
                  <a:rPr lang="en-GB" sz="1600" b="1" dirty="0" err="1"/>
                  <a:t>kerite</a:t>
                </a:r>
                <a:endParaRPr lang="en-GB" sz="1600" b="1" dirty="0"/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5455704" y="3138975"/>
              <a:ext cx="354676" cy="16994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54000" rIns="0" bIns="0" rtlCol="0">
              <a:spAutoFit/>
            </a:bodyPr>
            <a:lstStyle/>
            <a:p>
              <a:r>
                <a:rPr lang="en-GB" sz="750" dirty="0">
                  <a:solidFill>
                    <a:schemeClr val="bg1"/>
                  </a:solidFill>
                </a:rPr>
                <a:t>20 </a:t>
              </a:r>
              <a:r>
                <a:rPr lang="en-GB" sz="750" dirty="0" smtClean="0">
                  <a:solidFill>
                    <a:schemeClr val="bg1"/>
                  </a:solidFill>
                </a:rPr>
                <a:t>µm</a:t>
              </a:r>
              <a:endParaRPr lang="en-GB" sz="750" dirty="0">
                <a:solidFill>
                  <a:schemeClr val="bg1"/>
                </a:solidFill>
              </a:endParaRPr>
            </a:p>
          </p:txBody>
        </p:sp>
        <p:cxnSp>
          <p:nvCxnSpPr>
            <p:cNvPr id="51" name="Straight Connector 50"/>
            <p:cNvCxnSpPr/>
            <p:nvPr/>
          </p:nvCxnSpPr>
          <p:spPr>
            <a:xfrm>
              <a:off x="5465154" y="3178106"/>
              <a:ext cx="810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5455704" y="4914357"/>
              <a:ext cx="354676" cy="16994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54000" rIns="0" bIns="0" rtlCol="0">
              <a:spAutoFit/>
            </a:bodyPr>
            <a:lstStyle/>
            <a:p>
              <a:r>
                <a:rPr lang="en-GB" sz="750" dirty="0">
                  <a:solidFill>
                    <a:schemeClr val="bg1"/>
                  </a:solidFill>
                </a:rPr>
                <a:t>1</a:t>
              </a:r>
              <a:r>
                <a:rPr lang="en-GB" sz="750" dirty="0" smtClean="0">
                  <a:solidFill>
                    <a:schemeClr val="bg1"/>
                  </a:solidFill>
                </a:rPr>
                <a:t>0 µm</a:t>
              </a:r>
              <a:endParaRPr lang="en-GB" sz="750" dirty="0">
                <a:solidFill>
                  <a:schemeClr val="bg1"/>
                </a:solidFill>
              </a:endParaRPr>
            </a:p>
          </p:txBody>
        </p:sp>
        <p:cxnSp>
          <p:nvCxnSpPr>
            <p:cNvPr id="55" name="Straight Connector 54"/>
            <p:cNvCxnSpPr/>
            <p:nvPr/>
          </p:nvCxnSpPr>
          <p:spPr>
            <a:xfrm rot="-60000">
              <a:off x="5465154" y="4953488"/>
              <a:ext cx="104373" cy="217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5447246" y="6673122"/>
              <a:ext cx="354676" cy="16994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54000" rIns="0" bIns="0" rtlCol="0">
              <a:spAutoFit/>
            </a:bodyPr>
            <a:lstStyle/>
            <a:p>
              <a:r>
                <a:rPr lang="en-GB" sz="750" dirty="0" smtClean="0">
                  <a:solidFill>
                    <a:schemeClr val="bg1"/>
                  </a:solidFill>
                </a:rPr>
                <a:t>2 µm</a:t>
              </a:r>
              <a:endParaRPr lang="en-GB" sz="750" dirty="0">
                <a:solidFill>
                  <a:schemeClr val="bg1"/>
                </a:solidFill>
              </a:endParaRPr>
            </a:p>
          </p:txBody>
        </p:sp>
        <p:cxnSp>
          <p:nvCxnSpPr>
            <p:cNvPr id="57" name="Straight Connector 56"/>
            <p:cNvCxnSpPr/>
            <p:nvPr/>
          </p:nvCxnSpPr>
          <p:spPr>
            <a:xfrm rot="420000" flipV="1">
              <a:off x="5465143" y="6690083"/>
              <a:ext cx="81011" cy="85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5517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4_Office Theme">
  <a:themeElements>
    <a:clrScheme name="4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4_Office Theme">
      <a:majorFont>
        <a:latin typeface="Calibri"/>
        <a:ea typeface="ＭＳ Ｐゴシック"/>
        <a:cs typeface="ＭＳ Ｐゴシック"/>
      </a:majorFont>
      <a:minorFont>
        <a:latin typeface="Calibri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4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MAJIS_Template</Template>
  <TotalTime>20129</TotalTime>
  <Words>4603</Words>
  <Application>Microsoft Macintosh PowerPoint</Application>
  <PresentationFormat>On-screen Show (4:3)</PresentationFormat>
  <Paragraphs>508</Paragraphs>
  <Slides>27</Slides>
  <Notes>7</Notes>
  <HiddenSlides>9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Calibri</vt:lpstr>
      <vt:lpstr>Cambria Math</vt:lpstr>
      <vt:lpstr>ＭＳ Ｐゴシック</vt:lpstr>
      <vt:lpstr>Times New Roman</vt:lpstr>
      <vt:lpstr>Arial</vt:lpstr>
      <vt:lpstr>4_Office Theme</vt:lpstr>
      <vt:lpstr>Document</vt:lpstr>
      <vt:lpstr>VIS-IR spectroscopy of mixtures of ice, organic matter and opaque mineral in support icy moons remote sensing observations </vt:lpstr>
      <vt:lpstr>Rationale</vt:lpstr>
      <vt:lpstr>Cold Surface Spectroscopy (CSS) facility at IPAG-Grenoble</vt:lpstr>
      <vt:lpstr>End-members </vt:lpstr>
      <vt:lpstr>List of measurements</vt:lpstr>
      <vt:lpstr>Hapke model (Hapke, 2012)</vt:lpstr>
      <vt:lpstr>Method </vt:lpstr>
      <vt:lpstr>Ice-kerite intimate mixtures (1/2)</vt:lpstr>
      <vt:lpstr>Ice-kerite (fine grained) intimate mixtures (2/2)</vt:lpstr>
      <vt:lpstr>Ice-pyrrhotite intimate mixtures</vt:lpstr>
      <vt:lpstr>Ice-pyrrhotite intimate mixtures: effects of the grain shape on abundance estimation</vt:lpstr>
      <vt:lpstr>Ice-pyrrhotite intimate mixtures: albedo variation</vt:lpstr>
      <vt:lpstr>Ice-pyrrhotite intimate mixtures: albedo variation</vt:lpstr>
      <vt:lpstr>Intra-particle mixtures</vt:lpstr>
      <vt:lpstr>Intraparticle mixtures: models</vt:lpstr>
      <vt:lpstr>Ice-pyrrhotite Intraparticle mixtures: fit with Hapke model + MG</vt:lpstr>
      <vt:lpstr>Ice-pyrrhotite Intraparticle mixtures: fit with Hapke model + LR11</vt:lpstr>
      <vt:lpstr>Summary and conclusions</vt:lpstr>
      <vt:lpstr>Intra-particle mixtures: model</vt:lpstr>
      <vt:lpstr>Intimate mixture water ice-kerite (fine) (2/2)</vt:lpstr>
      <vt:lpstr>Intimate mixtures water-ice pyrrhotite: effects of the shape on abundance estimation</vt:lpstr>
      <vt:lpstr>Intraparticle mixtures: models</vt:lpstr>
      <vt:lpstr>Ice-pyrrhotite Intraparticle mixtures: fit with Hapke model + MG</vt:lpstr>
      <vt:lpstr>Ice-pyrrhotite Intraparticle mixtures: fit with Hapke model + LR11 modified</vt:lpstr>
      <vt:lpstr>PowerPoint Presentation</vt:lpstr>
      <vt:lpstr>Kerite-fine grained pyrrhotite mixtures </vt:lpstr>
      <vt:lpstr>Ternary mixtures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VIS-IR spectroscopy of mixtures of ice, organic matter and opaque mineral in support of minor bodies remote sensing observations  </dc:title>
  <dc:creator>Microsoft Office User</dc:creator>
  <cp:lastModifiedBy>Microsoft Office User</cp:lastModifiedBy>
  <cp:revision>215</cp:revision>
  <cp:lastPrinted>2019-09-16T10:06:57Z</cp:lastPrinted>
  <dcterms:created xsi:type="dcterms:W3CDTF">2019-08-19T14:12:34Z</dcterms:created>
  <dcterms:modified xsi:type="dcterms:W3CDTF">2019-10-10T10:06:14Z</dcterms:modified>
</cp:coreProperties>
</file>