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24"/>
  </p:notesMasterIdLst>
  <p:handoutMasterIdLst>
    <p:handoutMasterId r:id="rId25"/>
  </p:handoutMasterIdLst>
  <p:sldIdLst>
    <p:sldId id="485" r:id="rId2"/>
    <p:sldId id="486" r:id="rId3"/>
    <p:sldId id="487" r:id="rId4"/>
    <p:sldId id="503" r:id="rId5"/>
    <p:sldId id="506" r:id="rId6"/>
    <p:sldId id="505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500" r:id="rId19"/>
    <p:sldId id="499" r:id="rId20"/>
    <p:sldId id="501" r:id="rId21"/>
    <p:sldId id="507" r:id="rId22"/>
    <p:sldId id="502" r:id="rId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42"/>
    <a:srgbClr val="FFCC00"/>
    <a:srgbClr val="1428FF"/>
    <a:srgbClr val="E78C1A"/>
    <a:srgbClr val="009900"/>
    <a:srgbClr val="0033CC"/>
    <a:srgbClr val="0099FF"/>
    <a:srgbClr val="00CCFF"/>
    <a:srgbClr val="FF66FF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9112" autoAdjust="0"/>
  </p:normalViewPr>
  <p:slideViewPr>
    <p:cSldViewPr>
      <p:cViewPr>
        <p:scale>
          <a:sx n="118" d="100"/>
          <a:sy n="118" d="100"/>
        </p:scale>
        <p:origin x="-31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09/10/19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‹n.›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‹n.›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71628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u="sng" noProof="1">
                <a:latin typeface="Arial"/>
                <a:ea typeface="ＭＳ Ｐゴシック" charset="0"/>
                <a:cs typeface="Arial"/>
              </a:rPr>
              <a:t>S. De Angelis</a:t>
            </a:r>
            <a:r>
              <a:rPr lang="en-US" sz="2000" baseline="30000" noProof="1"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2000" noProof="1">
                <a:latin typeface="Arial"/>
                <a:ea typeface="ＭＳ Ｐゴシック" charset="0"/>
                <a:cs typeface="Arial"/>
              </a:rPr>
              <a:t>, F. Tosi</a:t>
            </a:r>
            <a:r>
              <a:rPr lang="en-US" sz="2000" baseline="30000" noProof="1"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2000" noProof="1">
                <a:latin typeface="Arial"/>
                <a:ea typeface="ＭＳ Ｐゴシック" charset="0"/>
                <a:cs typeface="Arial"/>
              </a:rPr>
              <a:t>, C. Carli</a:t>
            </a:r>
            <a:r>
              <a:rPr lang="en-US" sz="2000" baseline="30000" noProof="1"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2000" noProof="1">
                <a:latin typeface="Arial"/>
                <a:ea typeface="ＭＳ Ｐゴシック" charset="0"/>
                <a:cs typeface="Arial"/>
              </a:rPr>
              <a:t>, P. Beck</a:t>
            </a:r>
            <a:r>
              <a:rPr lang="en-US" sz="2000" baseline="30000" noProof="1"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000" noProof="1">
                <a:latin typeface="Arial"/>
                <a:ea typeface="ＭＳ Ｐゴシック" charset="0"/>
                <a:cs typeface="Arial"/>
              </a:rPr>
              <a:t>, O. Brissaud</a:t>
            </a:r>
            <a:r>
              <a:rPr lang="en-US" sz="2000" baseline="30000" noProof="1"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000" noProof="1">
                <a:latin typeface="Arial"/>
                <a:ea typeface="ＭＳ Ｐゴシック" charset="0"/>
                <a:cs typeface="Arial"/>
              </a:rPr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noProof="1">
                <a:latin typeface="Arial"/>
                <a:ea typeface="ＭＳ Ｐゴシック" charset="0"/>
                <a:cs typeface="Arial"/>
              </a:rPr>
              <a:t>B. Schmitt</a:t>
            </a:r>
            <a:r>
              <a:rPr lang="en-US" sz="2000" baseline="30000" noProof="1"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000" noProof="1">
                <a:latin typeface="Arial"/>
                <a:ea typeface="ＭＳ Ｐゴシック" charset="0"/>
                <a:cs typeface="Arial"/>
              </a:rPr>
              <a:t>, S. </a:t>
            </a:r>
            <a:r>
              <a:rPr lang="en-US" sz="2000" kern="1200" noProof="1">
                <a:latin typeface="Arial"/>
                <a:ea typeface="+mj-ea"/>
                <a:cs typeface="Arial"/>
              </a:rPr>
              <a:t>Potin</a:t>
            </a:r>
            <a:r>
              <a:rPr lang="en-US" sz="2000" kern="1200" baseline="30000" noProof="1">
                <a:latin typeface="Arial"/>
                <a:ea typeface="+mj-ea"/>
                <a:cs typeface="Arial"/>
              </a:rPr>
              <a:t>2</a:t>
            </a:r>
            <a:r>
              <a:rPr lang="en-US" sz="2000" noProof="1">
                <a:latin typeface="Arial"/>
                <a:ea typeface="ＭＳ Ｐゴシック" charset="0"/>
                <a:cs typeface="Arial"/>
              </a:rPr>
              <a:t>, G. Piccioni</a:t>
            </a:r>
            <a:r>
              <a:rPr lang="en-US" sz="2000" baseline="30000" noProof="1">
                <a:latin typeface="Arial"/>
                <a:ea typeface="ＭＳ Ｐゴシック" charset="0"/>
                <a:cs typeface="Arial"/>
              </a:rPr>
              <a:t>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8001000" cy="1771651"/>
          </a:xfrm>
        </p:spPr>
        <p:txBody>
          <a:bodyPr/>
          <a:lstStyle/>
          <a:p>
            <a:r>
              <a:rPr lang="en-US" noProof="1" smtClean="0">
                <a:latin typeface="Arial"/>
                <a:cs typeface="Arial"/>
              </a:rPr>
              <a:t>Low Temperature </a:t>
            </a:r>
            <a:r>
              <a:rPr lang="en-US" noProof="1">
                <a:latin typeface="Arial"/>
                <a:cs typeface="Arial"/>
              </a:rPr>
              <a:t>IR spectroscopy of Na-sulfates and Mg-chlorides as analogues for Europa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=""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1143000" y="5435870"/>
            <a:ext cx="6796156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baseline="30000" noProof="1">
                <a:latin typeface="Arial"/>
                <a:cs typeface="Arial"/>
              </a:rPr>
              <a:t>1</a:t>
            </a:r>
            <a:r>
              <a:rPr lang="en-US" noProof="1">
                <a:latin typeface="Arial"/>
                <a:cs typeface="Arial"/>
              </a:rPr>
              <a:t> INAF-Istituto di Astrofisica e Planetologia Spaziali, Rome, Italy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aseline="30000" noProof="1">
                <a:latin typeface="Arial"/>
                <a:cs typeface="Arial"/>
              </a:rPr>
              <a:t>2</a:t>
            </a:r>
            <a:r>
              <a:rPr lang="en-US" noProof="1">
                <a:latin typeface="Arial"/>
                <a:cs typeface="Arial"/>
              </a:rPr>
              <a:t> Institut de Planétologie et d'Astrophysique de Grenoble, France</a:t>
            </a:r>
          </a:p>
          <a:p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02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CasellaDiTesto 7"/>
          <p:cNvSpPr txBox="1"/>
          <p:nvPr/>
        </p:nvSpPr>
        <p:spPr>
          <a:xfrm>
            <a:off x="6400800" y="1182469"/>
            <a:ext cx="2648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Na-sulfate deca-hydrate</a:t>
            </a:r>
          </a:p>
          <a:p>
            <a:r>
              <a:rPr lang="it-IT" noProof="1" smtClean="0">
                <a:latin typeface="Arial"/>
                <a:cs typeface="Arial"/>
              </a:rPr>
              <a:t>Na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SO</a:t>
            </a:r>
            <a:r>
              <a:rPr lang="it-IT" baseline="-25000" noProof="1" smtClean="0">
                <a:latin typeface="Arial"/>
                <a:cs typeface="Arial"/>
              </a:rPr>
              <a:t>4</a:t>
            </a:r>
            <a:r>
              <a:rPr lang="it-IT" noProof="1" smtClean="0">
                <a:latin typeface="Arial"/>
                <a:cs typeface="Arial"/>
              </a:rPr>
              <a:t> ·10 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</a:t>
            </a:r>
            <a:endParaRPr lang="it-IT" noProof="1">
              <a:latin typeface="Arial"/>
              <a:cs typeface="Arial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4496" y="18163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fine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5271" y="3625860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medium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4496" y="5498068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noProof="1" smtClean="0">
                <a:latin typeface="Arial"/>
                <a:cs typeface="Arial"/>
              </a:rPr>
              <a:t>coarse</a:t>
            </a:r>
            <a:endParaRPr lang="it-IT" noProof="1">
              <a:latin typeface="Arial"/>
              <a:cs typeface="Arial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962400" y="1135800"/>
            <a:ext cx="2340000" cy="5686868"/>
            <a:chOff x="3962400" y="1135800"/>
            <a:chExt cx="2340000" cy="5686868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135800"/>
              <a:ext cx="2340000" cy="5265000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>
              <a:off x="4343400" y="6453336"/>
              <a:ext cx="1485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rial"/>
                  <a:cs typeface="Arial"/>
                </a:rPr>
                <a:t>3.0-</a:t>
              </a:r>
              <a:r>
                <a:rPr lang="it-IT" dirty="0">
                  <a:latin typeface="Symbol" charset="2"/>
                  <a:cs typeface="Symbol" charset="2"/>
                </a:rPr>
                <a:t>m</a:t>
              </a:r>
              <a:r>
                <a:rPr lang="it-IT" dirty="0" smtClean="0">
                  <a:latin typeface="Arial"/>
                  <a:cs typeface="Arial"/>
                </a:rPr>
                <a:t>m band</a:t>
              </a:r>
              <a:endParaRPr lang="it-IT" dirty="0">
                <a:latin typeface="Arial"/>
                <a:cs typeface="Arial"/>
              </a:endParaRPr>
            </a:p>
          </p:txBody>
        </p:sp>
        <p:sp>
          <p:nvSpPr>
            <p:cNvPr id="23" name="Freccia bidirezionale orizzontale 22"/>
            <p:cNvSpPr/>
            <p:nvPr/>
          </p:nvSpPr>
          <p:spPr>
            <a:xfrm>
              <a:off x="4676286" y="1442539"/>
              <a:ext cx="502416" cy="178259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Freccia bidirezionale orizzontale 23"/>
            <p:cNvSpPr/>
            <p:nvPr/>
          </p:nvSpPr>
          <p:spPr>
            <a:xfrm>
              <a:off x="4582503" y="3314747"/>
              <a:ext cx="502416" cy="178259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Freccia bidirezionale orizzontale 24"/>
            <p:cNvSpPr/>
            <p:nvPr/>
          </p:nvSpPr>
          <p:spPr>
            <a:xfrm>
              <a:off x="4572000" y="5384341"/>
              <a:ext cx="502416" cy="178259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1293200" y="1135800"/>
            <a:ext cx="2340000" cy="5686868"/>
            <a:chOff x="1293200" y="1135800"/>
            <a:chExt cx="2340000" cy="5686868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1676400" y="6453336"/>
              <a:ext cx="1485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rial"/>
                  <a:cs typeface="Arial"/>
                </a:rPr>
                <a:t>1.5-</a:t>
              </a:r>
              <a:r>
                <a:rPr lang="it-IT" dirty="0">
                  <a:latin typeface="Symbol" charset="2"/>
                  <a:cs typeface="Symbol" charset="2"/>
                </a:rPr>
                <a:t>m</a:t>
              </a:r>
              <a:r>
                <a:rPr lang="it-IT" dirty="0" smtClean="0">
                  <a:latin typeface="Arial"/>
                  <a:cs typeface="Arial"/>
                </a:rPr>
                <a:t>m band</a:t>
              </a:r>
              <a:endParaRPr lang="it-IT" dirty="0">
                <a:latin typeface="Arial"/>
                <a:cs typeface="Arial"/>
              </a:endParaRPr>
            </a:p>
          </p:txBody>
        </p:sp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200" y="1135800"/>
              <a:ext cx="2340000" cy="5265000"/>
            </a:xfrm>
            <a:prstGeom prst="rect">
              <a:avLst/>
            </a:prstGeom>
          </p:spPr>
        </p:pic>
        <p:sp>
          <p:nvSpPr>
            <p:cNvPr id="29" name="Freccia a destra 28"/>
            <p:cNvSpPr/>
            <p:nvPr/>
          </p:nvSpPr>
          <p:spPr>
            <a:xfrm rot="16200000">
              <a:off x="2249996" y="2262572"/>
              <a:ext cx="28803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5172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Freccia a destra 29"/>
            <p:cNvSpPr/>
            <p:nvPr/>
          </p:nvSpPr>
          <p:spPr>
            <a:xfrm rot="16200000">
              <a:off x="2656994" y="1730043"/>
              <a:ext cx="28803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5172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Freccia a destra 30"/>
            <p:cNvSpPr/>
            <p:nvPr/>
          </p:nvSpPr>
          <p:spPr>
            <a:xfrm rot="16200000">
              <a:off x="2358886" y="4091372"/>
              <a:ext cx="28803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5172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Freccia a destra 31"/>
            <p:cNvSpPr/>
            <p:nvPr/>
          </p:nvSpPr>
          <p:spPr>
            <a:xfrm rot="16200000">
              <a:off x="2707196" y="3465787"/>
              <a:ext cx="28803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5172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Freccia a destra 32"/>
            <p:cNvSpPr/>
            <p:nvPr/>
          </p:nvSpPr>
          <p:spPr>
            <a:xfrm rot="16200000">
              <a:off x="2358886" y="5866331"/>
              <a:ext cx="28803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5172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Freccia a destra 33"/>
            <p:cNvSpPr/>
            <p:nvPr/>
          </p:nvSpPr>
          <p:spPr>
            <a:xfrm rot="16200000">
              <a:off x="2707196" y="5333802"/>
              <a:ext cx="28803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5172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90212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00" y="1135800"/>
            <a:ext cx="2340000" cy="5265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35800"/>
            <a:ext cx="2340000" cy="5265000"/>
          </a:xfrm>
          <a:prstGeom prst="rect">
            <a:avLst/>
          </a:prstGeom>
        </p:spPr>
      </p:pic>
      <p:sp>
        <p:nvSpPr>
          <p:cNvPr id="13" name="Freccia a destra 12"/>
          <p:cNvSpPr/>
          <p:nvPr/>
        </p:nvSpPr>
        <p:spPr>
          <a:xfrm rot="5400000">
            <a:off x="2390001" y="1889775"/>
            <a:ext cx="337974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5172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5400000">
            <a:off x="2426005" y="3873805"/>
            <a:ext cx="265966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5172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5400000">
            <a:off x="2492496" y="5774776"/>
            <a:ext cx="132983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5172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4496" y="18163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fine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271" y="3625860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medium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4496" y="5498068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noProof="1" smtClean="0">
                <a:latin typeface="Arial"/>
                <a:cs typeface="Arial"/>
              </a:rPr>
              <a:t>coarse</a:t>
            </a:r>
            <a:endParaRPr lang="it-IT" noProof="1">
              <a:latin typeface="Arial"/>
              <a:cs typeface="Arial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6200" y="645333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noProof="1" smtClean="0">
                <a:latin typeface="Arial"/>
                <a:cs typeface="Arial"/>
              </a:rPr>
              <a:t>	             anhydrous                              deca-hydrated</a:t>
            </a:r>
            <a:endParaRPr lang="it-IT" sz="1600" noProof="1">
              <a:latin typeface="Arial"/>
              <a:cs typeface="Arial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400800" y="1187708"/>
            <a:ext cx="264245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Na-sulfate deca-hydrate</a:t>
            </a:r>
          </a:p>
          <a:p>
            <a:r>
              <a:rPr lang="it-IT" noProof="1">
                <a:latin typeface="Arial"/>
                <a:cs typeface="Arial"/>
              </a:rPr>
              <a:t>Na</a:t>
            </a:r>
            <a:r>
              <a:rPr lang="it-IT" baseline="-25000" noProof="1">
                <a:latin typeface="Arial"/>
                <a:cs typeface="Arial"/>
              </a:rPr>
              <a:t>2</a:t>
            </a:r>
            <a:r>
              <a:rPr lang="it-IT" noProof="1">
                <a:latin typeface="Arial"/>
                <a:cs typeface="Arial"/>
              </a:rPr>
              <a:t>SO</a:t>
            </a:r>
            <a:r>
              <a:rPr lang="it-IT" baseline="-25000" noProof="1">
                <a:latin typeface="Arial"/>
                <a:cs typeface="Arial"/>
              </a:rPr>
              <a:t>4</a:t>
            </a:r>
            <a:r>
              <a:rPr lang="it-IT" noProof="1">
                <a:latin typeface="Arial"/>
                <a:cs typeface="Arial"/>
              </a:rPr>
              <a:t> ·10 </a:t>
            </a:r>
            <a:r>
              <a:rPr lang="it-IT" noProof="1" smtClean="0">
                <a:latin typeface="Arial"/>
                <a:cs typeface="Arial"/>
              </a:rPr>
              <a:t>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</a:t>
            </a:r>
            <a:endParaRPr lang="it-IT" sz="1600" noProof="1">
              <a:latin typeface="Arial"/>
              <a:cs typeface="Arial"/>
            </a:endParaRPr>
          </a:p>
          <a:p>
            <a:endParaRPr lang="it-IT" sz="1600" noProof="1" smtClean="0">
              <a:latin typeface="Arial"/>
              <a:cs typeface="Arial"/>
            </a:endParaRPr>
          </a:p>
          <a:p>
            <a:endParaRPr lang="it-IT" sz="1600" noProof="1">
              <a:latin typeface="Arial"/>
              <a:cs typeface="Arial"/>
            </a:endParaRPr>
          </a:p>
          <a:p>
            <a:endParaRPr lang="it-IT" sz="1600" noProof="1" smtClean="0">
              <a:latin typeface="Arial"/>
              <a:cs typeface="Arial"/>
            </a:endParaRPr>
          </a:p>
          <a:p>
            <a:endParaRPr lang="it-IT" sz="1600" noProof="1">
              <a:latin typeface="Arial"/>
              <a:cs typeface="Arial"/>
            </a:endParaRPr>
          </a:p>
          <a:p>
            <a:endParaRPr lang="it-IT" sz="1600" noProof="1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600" noProof="1" smtClean="0">
                <a:latin typeface="Arial"/>
                <a:cs typeface="Arial"/>
              </a:rPr>
              <a:t>4.6 </a:t>
            </a:r>
            <a:r>
              <a:rPr lang="it-IT" sz="1600" dirty="0">
                <a:latin typeface="Symbol" charset="2"/>
                <a:cs typeface="Symbol" charset="2"/>
              </a:rPr>
              <a:t>m</a:t>
            </a:r>
            <a:r>
              <a:rPr lang="it-IT" sz="1600" noProof="1" smtClean="0">
                <a:latin typeface="Arial"/>
                <a:cs typeface="Arial"/>
              </a:rPr>
              <a:t>m SO</a:t>
            </a:r>
            <a:r>
              <a:rPr lang="it-IT" sz="1600" baseline="-25000" noProof="1" smtClean="0">
                <a:latin typeface="Arial"/>
                <a:cs typeface="Arial"/>
              </a:rPr>
              <a:t>4</a:t>
            </a:r>
            <a:r>
              <a:rPr lang="it-IT" sz="1600" baseline="30000" noProof="1" smtClean="0">
                <a:latin typeface="Arial"/>
                <a:cs typeface="Arial"/>
              </a:rPr>
              <a:t>2-</a:t>
            </a:r>
            <a:r>
              <a:rPr lang="it-IT" sz="1600" noProof="1" smtClean="0">
                <a:latin typeface="Arial"/>
                <a:cs typeface="Arial"/>
              </a:rPr>
              <a:t> band (1st overtone)</a:t>
            </a:r>
          </a:p>
          <a:p>
            <a:pPr marL="285750" indent="-285750">
              <a:buFont typeface="Arial" charset="0"/>
              <a:buChar char="•"/>
            </a:pPr>
            <a:endParaRPr lang="it-IT" sz="1600" noProof="1" smtClean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600" noProof="1" smtClean="0">
                <a:latin typeface="Arial"/>
                <a:cs typeface="Arial"/>
              </a:rPr>
              <a:t>Difference b/w anhydrous and hydrated compound</a:t>
            </a:r>
          </a:p>
          <a:p>
            <a:pPr marL="285750" indent="-285750">
              <a:buFont typeface="Arial" charset="0"/>
              <a:buChar char="•"/>
            </a:pPr>
            <a:endParaRPr lang="it-IT" sz="1600" noProof="1" smtClean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600" noProof="1" smtClean="0">
                <a:latin typeface="Arial"/>
                <a:cs typeface="Arial"/>
              </a:rPr>
              <a:t>4.5 </a:t>
            </a:r>
            <a:r>
              <a:rPr lang="it-IT" sz="1600" dirty="0">
                <a:latin typeface="Symbol" charset="2"/>
                <a:cs typeface="Symbol" charset="2"/>
              </a:rPr>
              <a:t>m</a:t>
            </a:r>
            <a:r>
              <a:rPr lang="it-IT" sz="1600" noProof="1" smtClean="0">
                <a:latin typeface="Arial"/>
                <a:cs typeface="Arial"/>
              </a:rPr>
              <a:t>m peak only in anhydrous</a:t>
            </a:r>
          </a:p>
          <a:p>
            <a:pPr marL="285750" indent="-285750">
              <a:buFont typeface="Arial" charset="0"/>
              <a:buChar char="•"/>
            </a:pPr>
            <a:endParaRPr lang="it-IT" sz="1600" noProof="1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600" noProof="1" smtClean="0">
                <a:latin typeface="Arial"/>
                <a:cs typeface="Arial"/>
              </a:rPr>
              <a:t>The peak reduces with grain size and T (but very noisy…)</a:t>
            </a:r>
            <a:endParaRPr lang="it-IT" sz="1600" noProof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38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"/>
          <a:stretch/>
        </p:blipFill>
        <p:spPr>
          <a:xfrm>
            <a:off x="5580112" y="2091680"/>
            <a:ext cx="3493532" cy="2781440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5817" y="1007283"/>
            <a:ext cx="8229600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noProof="1" smtClean="0">
                <a:latin typeface="Arial"/>
                <a:cs typeface="Arial"/>
              </a:rPr>
              <a:t>4. Results: spectral analyses (i)</a:t>
            </a:r>
            <a:endParaRPr lang="it-IT" sz="3200" noProof="1"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r="3994"/>
          <a:stretch/>
        </p:blipFill>
        <p:spPr>
          <a:xfrm>
            <a:off x="107507" y="1561800"/>
            <a:ext cx="4853854" cy="5220000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 rot="10800000">
            <a:off x="6156176" y="3387824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7424799" y="4064151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24128" y="4916269"/>
            <a:ext cx="320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noProof="1" smtClean="0">
                <a:latin typeface="Arial"/>
                <a:cs typeface="Arial"/>
              </a:rPr>
              <a:t>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 related: longward shift with decreasing T</a:t>
            </a:r>
            <a:endParaRPr lang="it-IT" noProof="1"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400800" y="1182469"/>
            <a:ext cx="2648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Na-sulfate deca-hydrate</a:t>
            </a:r>
          </a:p>
          <a:p>
            <a:r>
              <a:rPr lang="it-IT" noProof="1" smtClean="0">
                <a:latin typeface="Arial"/>
                <a:cs typeface="Arial"/>
              </a:rPr>
              <a:t>Na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SO</a:t>
            </a:r>
            <a:r>
              <a:rPr lang="it-IT" baseline="-25000" noProof="1" smtClean="0">
                <a:latin typeface="Arial"/>
                <a:cs typeface="Arial"/>
              </a:rPr>
              <a:t>4</a:t>
            </a:r>
            <a:r>
              <a:rPr lang="it-IT" noProof="1" smtClean="0">
                <a:latin typeface="Arial"/>
                <a:cs typeface="Arial"/>
              </a:rPr>
              <a:t> ·10 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</a:t>
            </a:r>
            <a:endParaRPr lang="it-IT" noProof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31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5817" y="1007283"/>
            <a:ext cx="8229600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noProof="1" smtClean="0">
                <a:latin typeface="Arial"/>
                <a:cs typeface="Arial"/>
              </a:rPr>
              <a:t>4. Results: spectral analyses (i)</a:t>
            </a:r>
            <a:endParaRPr lang="it-IT" sz="3200" noProof="1">
              <a:latin typeface="Arial"/>
              <a:cs typeface="Arial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4911"/>
          <a:stretch/>
        </p:blipFill>
        <p:spPr>
          <a:xfrm>
            <a:off x="108003" y="1561800"/>
            <a:ext cx="4816161" cy="522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r="5825"/>
          <a:stretch/>
        </p:blipFill>
        <p:spPr>
          <a:xfrm>
            <a:off x="5575800" y="2031764"/>
            <a:ext cx="3492000" cy="2845036"/>
          </a:xfrm>
          <a:prstGeom prst="rect">
            <a:avLst/>
          </a:prstGeom>
        </p:spPr>
      </p:pic>
      <p:sp>
        <p:nvSpPr>
          <p:cNvPr id="17" name="Freccia a destra 16"/>
          <p:cNvSpPr/>
          <p:nvPr/>
        </p:nvSpPr>
        <p:spPr>
          <a:xfrm rot="10800000">
            <a:off x="6331496" y="3435280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18" name="Freccia a destra 17"/>
          <p:cNvSpPr/>
          <p:nvPr/>
        </p:nvSpPr>
        <p:spPr>
          <a:xfrm>
            <a:off x="7024055" y="4086426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24128" y="4916269"/>
            <a:ext cx="320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noProof="1" smtClean="0">
                <a:latin typeface="Arial"/>
                <a:cs typeface="Arial"/>
              </a:rPr>
              <a:t>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 related: longward shift with decreasing T</a:t>
            </a:r>
            <a:endParaRPr lang="it-IT" noProof="1">
              <a:latin typeface="Arial"/>
              <a:cs typeface="Arial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400800" y="1182469"/>
            <a:ext cx="2648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Na-sulfate deca-hydrate</a:t>
            </a:r>
          </a:p>
          <a:p>
            <a:r>
              <a:rPr lang="it-IT" noProof="1" smtClean="0">
                <a:latin typeface="Arial"/>
                <a:cs typeface="Arial"/>
              </a:rPr>
              <a:t>Na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SO</a:t>
            </a:r>
            <a:r>
              <a:rPr lang="it-IT" baseline="-25000" noProof="1" smtClean="0">
                <a:latin typeface="Arial"/>
                <a:cs typeface="Arial"/>
              </a:rPr>
              <a:t>4</a:t>
            </a:r>
            <a:r>
              <a:rPr lang="it-IT" noProof="1" smtClean="0">
                <a:latin typeface="Arial"/>
                <a:cs typeface="Arial"/>
              </a:rPr>
              <a:t> ·10 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</a:t>
            </a:r>
            <a:endParaRPr lang="it-IT" noProof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4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5817" y="1007283"/>
            <a:ext cx="8229600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noProof="1" smtClean="0">
                <a:latin typeface="Arial"/>
                <a:cs typeface="Arial"/>
              </a:rPr>
              <a:t>4. Results: spectral analyses (i)</a:t>
            </a:r>
            <a:endParaRPr lang="it-IT" sz="3200" noProof="1">
              <a:latin typeface="Arial"/>
              <a:cs typeface="Arial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400800" y="1182469"/>
            <a:ext cx="2648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Na-sulfate deca-hydrate</a:t>
            </a:r>
          </a:p>
          <a:p>
            <a:r>
              <a:rPr lang="it-IT" noProof="1" smtClean="0">
                <a:latin typeface="Arial"/>
                <a:cs typeface="Arial"/>
              </a:rPr>
              <a:t>Na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SO</a:t>
            </a:r>
            <a:r>
              <a:rPr lang="it-IT" baseline="-25000" noProof="1" smtClean="0">
                <a:latin typeface="Arial"/>
                <a:cs typeface="Arial"/>
              </a:rPr>
              <a:t>4</a:t>
            </a:r>
            <a:r>
              <a:rPr lang="it-IT" noProof="1" smtClean="0">
                <a:latin typeface="Arial"/>
                <a:cs typeface="Arial"/>
              </a:rPr>
              <a:t> ·10 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</a:t>
            </a:r>
            <a:endParaRPr lang="it-IT" noProof="1"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4996"/>
          <a:stretch/>
        </p:blipFill>
        <p:spPr>
          <a:xfrm>
            <a:off x="142685" y="1561800"/>
            <a:ext cx="4734115" cy="522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"/>
          <a:stretch/>
        </p:blipFill>
        <p:spPr>
          <a:xfrm>
            <a:off x="5508104" y="1828800"/>
            <a:ext cx="3492000" cy="2780220"/>
          </a:xfrm>
          <a:prstGeom prst="rect">
            <a:avLst/>
          </a:prstGeom>
        </p:spPr>
      </p:pic>
      <p:sp>
        <p:nvSpPr>
          <p:cNvPr id="14" name="Freccia a destra 13"/>
          <p:cNvSpPr/>
          <p:nvPr/>
        </p:nvSpPr>
        <p:spPr>
          <a:xfrm>
            <a:off x="7038080" y="2404864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19" name="Freccia a destra 18"/>
          <p:cNvSpPr/>
          <p:nvPr/>
        </p:nvSpPr>
        <p:spPr>
          <a:xfrm rot="10800000">
            <a:off x="6228184" y="3776090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570076" y="4771072"/>
            <a:ext cx="3421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noProof="1" smtClean="0">
                <a:latin typeface="Arial"/>
                <a:cs typeface="Arial"/>
              </a:rPr>
              <a:t>Non 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 related: shortward shift with decreasing T</a:t>
            </a:r>
          </a:p>
          <a:p>
            <a:pPr marL="285750" indent="-285750">
              <a:buFont typeface="Arial" charset="0"/>
              <a:buChar char="•"/>
            </a:pPr>
            <a:endParaRPr lang="it-IT" noProof="1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noProof="1" smtClean="0">
                <a:latin typeface="Arial"/>
                <a:cs typeface="Arial"/>
              </a:rPr>
              <a:t>Maybe overtone/combination of SO</a:t>
            </a:r>
            <a:r>
              <a:rPr lang="it-IT" baseline="-25000" noProof="1" smtClean="0">
                <a:latin typeface="Arial"/>
                <a:cs typeface="Arial"/>
              </a:rPr>
              <a:t>4</a:t>
            </a:r>
            <a:r>
              <a:rPr lang="it-IT" baseline="30000" noProof="1" smtClean="0">
                <a:latin typeface="Arial"/>
                <a:cs typeface="Arial"/>
              </a:rPr>
              <a:t>2-</a:t>
            </a:r>
            <a:r>
              <a:rPr lang="it-IT" noProof="1" smtClean="0">
                <a:latin typeface="Arial"/>
                <a:cs typeface="Arial"/>
              </a:rPr>
              <a:t> fundamentals?</a:t>
            </a:r>
            <a:endParaRPr lang="it-IT" noProof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37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r="5991"/>
          <a:stretch/>
        </p:blipFill>
        <p:spPr>
          <a:xfrm>
            <a:off x="21600" y="1600200"/>
            <a:ext cx="3636000" cy="2977509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5817" y="1066800"/>
            <a:ext cx="8229600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noProof="1">
                <a:latin typeface="Arial"/>
                <a:cs typeface="Arial"/>
              </a:rPr>
              <a:t>3. Lab measurements (</a:t>
            </a:r>
            <a:r>
              <a:rPr lang="it-IT" sz="3200" noProof="1" smtClean="0">
                <a:latin typeface="Arial"/>
                <a:cs typeface="Arial"/>
              </a:rPr>
              <a:t>ii)</a:t>
            </a:r>
            <a:endParaRPr lang="it-IT" sz="3200" noProof="1"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r="6083"/>
          <a:stretch/>
        </p:blipFill>
        <p:spPr>
          <a:xfrm>
            <a:off x="2750813" y="2822049"/>
            <a:ext cx="3621387" cy="296915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5962"/>
          <a:stretch/>
        </p:blipFill>
        <p:spPr>
          <a:xfrm>
            <a:off x="5478064" y="3844224"/>
            <a:ext cx="3630440" cy="296915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400800" y="1182469"/>
            <a:ext cx="2802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Mg-chloride </a:t>
            </a:r>
            <a:r>
              <a:rPr lang="it-IT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hexa-hydrate</a:t>
            </a:r>
          </a:p>
          <a:p>
            <a:r>
              <a:rPr lang="it-IT" noProof="1">
                <a:latin typeface="Arial"/>
                <a:cs typeface="Arial"/>
              </a:rPr>
              <a:t>MgCl</a:t>
            </a:r>
            <a:r>
              <a:rPr lang="it-IT" baseline="-25000" noProof="1">
                <a:latin typeface="Arial"/>
                <a:cs typeface="Arial"/>
              </a:rPr>
              <a:t>2</a:t>
            </a:r>
            <a:r>
              <a:rPr lang="it-IT" noProof="1">
                <a:latin typeface="Arial"/>
                <a:cs typeface="Arial"/>
              </a:rPr>
              <a:t> ·6 </a:t>
            </a:r>
            <a:r>
              <a:rPr lang="it-IT" noProof="1" smtClean="0">
                <a:latin typeface="Arial"/>
                <a:cs typeface="Arial"/>
              </a:rPr>
              <a:t>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</a:t>
            </a:r>
            <a:endParaRPr lang="it-IT" noProof="1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4961" y="4678740"/>
            <a:ext cx="28044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it-IT" sz="1600" b="1" u="sng" noProof="1" smtClean="0">
                <a:latin typeface="Arial"/>
                <a:cs typeface="Arial"/>
              </a:rPr>
              <a:t>VIS Reflectance</a:t>
            </a:r>
            <a:r>
              <a:rPr lang="it-IT" sz="1600" noProof="1" smtClean="0">
                <a:latin typeface="Arial"/>
                <a:cs typeface="Arial"/>
              </a:rPr>
              <a:t>: 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noProof="1" smtClean="0">
                <a:latin typeface="Arial"/>
                <a:cs typeface="Arial"/>
              </a:rPr>
              <a:t>Maximum for coarser g.s.</a:t>
            </a:r>
          </a:p>
          <a:p>
            <a:endParaRPr lang="it-IT" sz="1600" noProof="1" smtClean="0"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it-IT" sz="1600" b="1" u="sng" noProof="1" smtClean="0">
                <a:latin typeface="Arial"/>
                <a:cs typeface="Arial"/>
              </a:rPr>
              <a:t>0.75 </a:t>
            </a:r>
            <a:r>
              <a:rPr lang="it-IT" sz="1600" dirty="0">
                <a:latin typeface="Symbol" charset="2"/>
                <a:cs typeface="Symbol" charset="2"/>
              </a:rPr>
              <a:t>m</a:t>
            </a:r>
            <a:r>
              <a:rPr lang="it-IT" sz="1600" b="1" u="sng" noProof="1" smtClean="0">
                <a:latin typeface="Arial"/>
                <a:cs typeface="Arial"/>
              </a:rPr>
              <a:t>m band</a:t>
            </a:r>
            <a:r>
              <a:rPr lang="it-IT" sz="1600" noProof="1" smtClean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noProof="1" smtClean="0">
                <a:latin typeface="Arial"/>
                <a:cs typeface="Arial"/>
              </a:rPr>
              <a:t>Apparently not strongly depending on 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94245" y="2362200"/>
            <a:ext cx="472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3366FF"/>
                </a:solidFill>
              </a:rPr>
              <a:t>H</a:t>
            </a:r>
            <a:r>
              <a:rPr lang="it-IT" sz="1200" baseline="-25000" dirty="0" smtClean="0">
                <a:solidFill>
                  <a:srgbClr val="3366FF"/>
                </a:solidFill>
              </a:rPr>
              <a:t>2</a:t>
            </a:r>
            <a:r>
              <a:rPr lang="it-IT" sz="1200" dirty="0" smtClean="0">
                <a:solidFill>
                  <a:srgbClr val="3366FF"/>
                </a:solidFill>
              </a:rPr>
              <a:t>O</a:t>
            </a:r>
            <a:endParaRPr lang="it-IT" sz="1200" dirty="0">
              <a:solidFill>
                <a:srgbClr val="3366FF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792000" y="2721000"/>
            <a:ext cx="0" cy="22860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950400" y="2819400"/>
            <a:ext cx="0" cy="22860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219200" y="2971800"/>
            <a:ext cx="0" cy="22860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524000" y="3048000"/>
            <a:ext cx="0" cy="22860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828800" y="3200400"/>
            <a:ext cx="0" cy="22860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609600" y="2667000"/>
            <a:ext cx="0" cy="22860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457200" y="2743200"/>
            <a:ext cx="0" cy="22860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981200" y="3195935"/>
            <a:ext cx="83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E78C1A"/>
                </a:solidFill>
              </a:rPr>
              <a:t>H</a:t>
            </a:r>
            <a:r>
              <a:rPr lang="it-IT" sz="1200" baseline="-25000" dirty="0" smtClean="0">
                <a:solidFill>
                  <a:srgbClr val="E78C1A"/>
                </a:solidFill>
              </a:rPr>
              <a:t>2</a:t>
            </a:r>
            <a:r>
              <a:rPr lang="it-IT" sz="1200" dirty="0" smtClean="0">
                <a:solidFill>
                  <a:srgbClr val="E78C1A"/>
                </a:solidFill>
              </a:rPr>
              <a:t>O–</a:t>
            </a:r>
          </a:p>
          <a:p>
            <a:r>
              <a:rPr lang="it-IT" sz="1200" dirty="0" smtClean="0">
                <a:solidFill>
                  <a:srgbClr val="E78C1A"/>
                </a:solidFill>
              </a:rPr>
              <a:t>MgCl</a:t>
            </a:r>
            <a:r>
              <a:rPr lang="it-IT" sz="1200" baseline="-25000" dirty="0" smtClean="0">
                <a:solidFill>
                  <a:srgbClr val="E78C1A"/>
                </a:solidFill>
              </a:rPr>
              <a:t>2</a:t>
            </a:r>
            <a:r>
              <a:rPr lang="it-IT" sz="1200" dirty="0" smtClean="0">
                <a:solidFill>
                  <a:srgbClr val="E78C1A"/>
                </a:solidFill>
              </a:rPr>
              <a:t> (?)</a:t>
            </a:r>
            <a:endParaRPr lang="it-IT" sz="1200" dirty="0">
              <a:solidFill>
                <a:srgbClr val="E78C1A"/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2209800" y="3657600"/>
            <a:ext cx="0" cy="228600"/>
          </a:xfrm>
          <a:prstGeom prst="line">
            <a:avLst/>
          </a:prstGeom>
          <a:ln w="12700" cmpd="sng">
            <a:solidFill>
              <a:srgbClr val="E78C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2286000" y="3733800"/>
            <a:ext cx="0" cy="228600"/>
          </a:xfrm>
          <a:prstGeom prst="line">
            <a:avLst/>
          </a:prstGeom>
          <a:ln w="12700" cmpd="sng">
            <a:solidFill>
              <a:srgbClr val="E78C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70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38800" y="5943600"/>
            <a:ext cx="2803424" cy="879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16</a:t>
            </a:fld>
            <a:endParaRPr lang="en-GB"/>
          </a:p>
        </p:txBody>
      </p:sp>
      <p:grpSp>
        <p:nvGrpSpPr>
          <p:cNvPr id="13" name="Gruppo 12"/>
          <p:cNvGrpSpPr/>
          <p:nvPr/>
        </p:nvGrpSpPr>
        <p:grpSpPr>
          <a:xfrm>
            <a:off x="936600" y="1143000"/>
            <a:ext cx="2340000" cy="5679668"/>
            <a:chOff x="179512" y="1143000"/>
            <a:chExt cx="2340000" cy="5679668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143000"/>
              <a:ext cx="2340000" cy="5265000"/>
            </a:xfrm>
            <a:prstGeom prst="rect">
              <a:avLst/>
            </a:prstGeom>
          </p:spPr>
        </p:pic>
        <p:sp>
          <p:nvSpPr>
            <p:cNvPr id="15" name="Freccia a destra 14"/>
            <p:cNvSpPr/>
            <p:nvPr/>
          </p:nvSpPr>
          <p:spPr>
            <a:xfrm>
              <a:off x="668310" y="2146176"/>
              <a:ext cx="432048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719358" y="3898776"/>
              <a:ext cx="432048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899592" y="5410200"/>
              <a:ext cx="432048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38312" y="6453336"/>
              <a:ext cx="1485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rial"/>
                  <a:cs typeface="Arial"/>
                </a:rPr>
                <a:t>2.0-</a:t>
              </a:r>
              <a:r>
                <a:rPr lang="it-IT" dirty="0">
                  <a:latin typeface="Symbol" charset="2"/>
                  <a:cs typeface="Symbol" charset="2"/>
                </a:rPr>
                <a:t>m</a:t>
              </a:r>
              <a:r>
                <a:rPr lang="it-IT" dirty="0" smtClean="0">
                  <a:latin typeface="Arial"/>
                  <a:cs typeface="Arial"/>
                </a:rPr>
                <a:t>m band</a:t>
              </a:r>
              <a:endParaRPr lang="it-IT" dirty="0">
                <a:latin typeface="Arial"/>
                <a:cs typeface="Arial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6477000" y="1135800"/>
            <a:ext cx="2340000" cy="5686868"/>
            <a:chOff x="3352034" y="1135800"/>
            <a:chExt cx="2340000" cy="5686868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034" y="1135800"/>
              <a:ext cx="2340000" cy="5265000"/>
            </a:xfrm>
            <a:prstGeom prst="rect">
              <a:avLst/>
            </a:prstGeom>
          </p:spPr>
        </p:pic>
        <p:sp>
          <p:nvSpPr>
            <p:cNvPr id="21" name="Freccia a destra 20"/>
            <p:cNvSpPr/>
            <p:nvPr/>
          </p:nvSpPr>
          <p:spPr>
            <a:xfrm>
              <a:off x="4355976" y="4968552"/>
              <a:ext cx="432048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Freccia a destra 21"/>
            <p:cNvSpPr/>
            <p:nvPr/>
          </p:nvSpPr>
          <p:spPr>
            <a:xfrm>
              <a:off x="4178041" y="3212976"/>
              <a:ext cx="432048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Freccia a destra 22"/>
            <p:cNvSpPr/>
            <p:nvPr/>
          </p:nvSpPr>
          <p:spPr>
            <a:xfrm>
              <a:off x="3923928" y="1460376"/>
              <a:ext cx="432048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733034" y="6453336"/>
              <a:ext cx="1485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rial"/>
                  <a:cs typeface="Arial"/>
                </a:rPr>
                <a:t>3.2-</a:t>
              </a:r>
              <a:r>
                <a:rPr lang="it-IT" dirty="0">
                  <a:latin typeface="Symbol" charset="2"/>
                  <a:cs typeface="Symbol" charset="2"/>
                </a:rPr>
                <a:t>m</a:t>
              </a:r>
              <a:r>
                <a:rPr lang="it-IT" dirty="0" smtClean="0">
                  <a:latin typeface="Arial"/>
                  <a:cs typeface="Arial"/>
                </a:rPr>
                <a:t>m band</a:t>
              </a:r>
              <a:endParaRPr lang="it-IT" dirty="0">
                <a:latin typeface="Arial"/>
                <a:cs typeface="Arial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3672000" y="1135800"/>
            <a:ext cx="2340000" cy="5686868"/>
            <a:chOff x="6520386" y="1135800"/>
            <a:chExt cx="2340000" cy="5686868"/>
          </a:xfrm>
        </p:grpSpPr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386" y="1135800"/>
              <a:ext cx="2340000" cy="5265000"/>
            </a:xfrm>
            <a:prstGeom prst="rect">
              <a:avLst/>
            </a:prstGeom>
          </p:spPr>
        </p:pic>
        <p:sp>
          <p:nvSpPr>
            <p:cNvPr id="27" name="Freccia a destra 26"/>
            <p:cNvSpPr/>
            <p:nvPr/>
          </p:nvSpPr>
          <p:spPr>
            <a:xfrm rot="16200000">
              <a:off x="7767370" y="1980220"/>
              <a:ext cx="288032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5172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Freccia a destra 27"/>
            <p:cNvSpPr/>
            <p:nvPr/>
          </p:nvSpPr>
          <p:spPr>
            <a:xfrm rot="16200000">
              <a:off x="7702550" y="3569352"/>
              <a:ext cx="432048" cy="20164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5172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Freccia a destra 28"/>
            <p:cNvSpPr/>
            <p:nvPr/>
          </p:nvSpPr>
          <p:spPr>
            <a:xfrm rot="16200000">
              <a:off x="7584523" y="5253757"/>
              <a:ext cx="668102" cy="20164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5172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6886986" y="6453336"/>
              <a:ext cx="1472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rial"/>
                  <a:cs typeface="Arial"/>
                </a:rPr>
                <a:t>3.0-</a:t>
              </a:r>
              <a:r>
                <a:rPr lang="it-IT" dirty="0">
                  <a:latin typeface="Symbol" charset="2"/>
                  <a:cs typeface="Symbol" charset="2"/>
                </a:rPr>
                <a:t>m</a:t>
              </a:r>
              <a:r>
                <a:rPr lang="it-IT" dirty="0" smtClean="0">
                  <a:latin typeface="Arial"/>
                  <a:cs typeface="Arial"/>
                </a:rPr>
                <a:t>m </a:t>
              </a:r>
              <a:r>
                <a:rPr lang="it-IT" noProof="1" smtClean="0">
                  <a:latin typeface="Arial"/>
                  <a:cs typeface="Arial"/>
                </a:rPr>
                <a:t>peak</a:t>
              </a:r>
              <a:endParaRPr lang="it-IT" noProof="1">
                <a:latin typeface="Arial"/>
                <a:cs typeface="Arial"/>
              </a:endParaRPr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54496" y="161021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fine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5271" y="3419708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medium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4496" y="5291916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noProof="1" smtClean="0">
                <a:latin typeface="Arial"/>
                <a:cs typeface="Arial"/>
              </a:rPr>
              <a:t>coarse</a:t>
            </a:r>
            <a:endParaRPr lang="it-IT" noProof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93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5817" y="1007283"/>
            <a:ext cx="8229600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noProof="1" smtClean="0">
                <a:latin typeface="Arial"/>
                <a:cs typeface="Arial"/>
              </a:rPr>
              <a:t>4. Results: spectral analyses (ii)</a:t>
            </a:r>
            <a:endParaRPr lang="it-IT" sz="3200" noProof="1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2"/>
          <a:stretch/>
        </p:blipFill>
        <p:spPr>
          <a:xfrm>
            <a:off x="5562600" y="1831224"/>
            <a:ext cx="3492000" cy="289317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00800" y="1182469"/>
            <a:ext cx="2802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Mg-chloride </a:t>
            </a:r>
            <a:r>
              <a:rPr lang="it-IT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hexa-hydrate</a:t>
            </a:r>
          </a:p>
          <a:p>
            <a:r>
              <a:rPr lang="it-IT" noProof="1">
                <a:latin typeface="Arial"/>
                <a:cs typeface="Arial"/>
              </a:rPr>
              <a:t>MgCl</a:t>
            </a:r>
            <a:r>
              <a:rPr lang="it-IT" baseline="-25000" noProof="1">
                <a:latin typeface="Arial"/>
                <a:cs typeface="Arial"/>
              </a:rPr>
              <a:t>2</a:t>
            </a:r>
            <a:r>
              <a:rPr lang="it-IT" noProof="1">
                <a:latin typeface="Arial"/>
                <a:cs typeface="Arial"/>
              </a:rPr>
              <a:t> ·6 </a:t>
            </a:r>
            <a:r>
              <a:rPr lang="it-IT" noProof="1" smtClean="0">
                <a:latin typeface="Arial"/>
                <a:cs typeface="Arial"/>
              </a:rPr>
              <a:t>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</a:t>
            </a:r>
            <a:endParaRPr lang="it-IT" noProof="1">
              <a:latin typeface="Arial"/>
              <a:cs typeface="Arial"/>
            </a:endParaRPr>
          </a:p>
        </p:txBody>
      </p:sp>
      <p:sp>
        <p:nvSpPr>
          <p:cNvPr id="9" name="Freccia a destra 8"/>
          <p:cNvSpPr/>
          <p:nvPr/>
        </p:nvSpPr>
        <p:spPr>
          <a:xfrm rot="10800000">
            <a:off x="6172200" y="3276600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7416552" y="3927746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410201" y="4694872"/>
            <a:ext cx="35942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noProof="1" smtClean="0">
                <a:latin typeface="Arial"/>
                <a:cs typeface="Arial"/>
              </a:rPr>
              <a:t>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 related: longward shift with decreasing T</a:t>
            </a:r>
            <a:endParaRPr lang="it-IT" sz="1600" noProof="1" smtClean="0">
              <a:latin typeface="Arial"/>
              <a:cs typeface="Arial"/>
            </a:endParaRPr>
          </a:p>
          <a:p>
            <a:endParaRPr lang="it-IT" sz="800" noProof="1"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it-IT" noProof="1" smtClean="0">
                <a:latin typeface="Arial"/>
                <a:cs typeface="Arial"/>
              </a:rPr>
              <a:t>Shift ~ sampling </a:t>
            </a:r>
            <a:r>
              <a:rPr lang="it-IT" noProof="1">
                <a:latin typeface="Arial"/>
                <a:cs typeface="Arial"/>
              </a:rPr>
              <a:t>(</a:t>
            </a:r>
            <a:r>
              <a:rPr lang="it-IT" noProof="1" smtClean="0">
                <a:latin typeface="Arial"/>
                <a:cs typeface="Arial"/>
              </a:rPr>
              <a:t>~20 nm)</a:t>
            </a:r>
          </a:p>
          <a:p>
            <a:pPr marL="285750" indent="-285750">
              <a:buFont typeface="Wingdings"/>
              <a:buChar char="Ø"/>
            </a:pPr>
            <a:r>
              <a:rPr lang="it-IT" noProof="1" smtClean="0">
                <a:latin typeface="Arial"/>
                <a:cs typeface="Arial"/>
              </a:rPr>
              <a:t>Few points around the minimum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r="5577"/>
          <a:stretch/>
        </p:blipFill>
        <p:spPr>
          <a:xfrm>
            <a:off x="76200" y="1561800"/>
            <a:ext cx="4785018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80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5817" y="1007283"/>
            <a:ext cx="8229600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noProof="1" smtClean="0">
                <a:latin typeface="Arial"/>
                <a:cs typeface="Arial"/>
              </a:rPr>
              <a:t>4. Results: spectral analyses (ii)</a:t>
            </a:r>
            <a:endParaRPr lang="it-IT" sz="3200" noProof="1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00800" y="1182469"/>
            <a:ext cx="2802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Mg-chloride </a:t>
            </a:r>
            <a:r>
              <a:rPr lang="it-IT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hexa-hydrate</a:t>
            </a:r>
          </a:p>
          <a:p>
            <a:r>
              <a:rPr lang="it-IT" noProof="1">
                <a:latin typeface="Arial"/>
                <a:cs typeface="Arial"/>
              </a:rPr>
              <a:t>MgCl</a:t>
            </a:r>
            <a:r>
              <a:rPr lang="it-IT" baseline="-25000" noProof="1">
                <a:latin typeface="Arial"/>
                <a:cs typeface="Arial"/>
              </a:rPr>
              <a:t>2</a:t>
            </a:r>
            <a:r>
              <a:rPr lang="it-IT" noProof="1">
                <a:latin typeface="Arial"/>
                <a:cs typeface="Arial"/>
              </a:rPr>
              <a:t> ·6 </a:t>
            </a:r>
            <a:r>
              <a:rPr lang="it-IT" noProof="1" smtClean="0">
                <a:latin typeface="Arial"/>
                <a:cs typeface="Arial"/>
              </a:rPr>
              <a:t>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</a:t>
            </a:r>
            <a:endParaRPr lang="it-IT" noProof="1">
              <a:latin typeface="Arial"/>
              <a:cs typeface="Arial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r="5577"/>
          <a:stretch/>
        </p:blipFill>
        <p:spPr>
          <a:xfrm>
            <a:off x="71016" y="1561800"/>
            <a:ext cx="4729584" cy="522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5990"/>
          <a:stretch/>
        </p:blipFill>
        <p:spPr>
          <a:xfrm>
            <a:off x="5612969" y="1828800"/>
            <a:ext cx="3492000" cy="282449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7652087" y="3429000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10800000">
            <a:off x="6553200" y="4063788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410201" y="4694872"/>
            <a:ext cx="3594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noProof="1" smtClean="0">
                <a:latin typeface="Arial"/>
                <a:cs typeface="Arial"/>
              </a:rPr>
              <a:t>Should be 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 </a:t>
            </a:r>
            <a:r>
              <a:rPr lang="it-IT" noProof="1" smtClean="0">
                <a:latin typeface="Arial"/>
                <a:cs typeface="Arial"/>
              </a:rPr>
              <a:t>related: </a:t>
            </a:r>
            <a:endParaRPr lang="it-IT" noProof="1" smtClean="0">
              <a:latin typeface="Arial"/>
              <a:cs typeface="Arial"/>
            </a:endParaRPr>
          </a:p>
          <a:p>
            <a:endParaRPr lang="it-IT" noProof="1">
              <a:latin typeface="Arial"/>
              <a:cs typeface="Arial"/>
            </a:endParaRPr>
          </a:p>
          <a:p>
            <a:pPr marL="285750" indent="-285750">
              <a:buFont typeface="Wingdings" charset="0"/>
              <a:buChar char="Ø"/>
            </a:pPr>
            <a:r>
              <a:rPr lang="it-IT" noProof="1" smtClean="0">
                <a:latin typeface="Arial"/>
                <a:cs typeface="Arial"/>
              </a:rPr>
              <a:t>But shortward </a:t>
            </a:r>
            <a:r>
              <a:rPr lang="it-IT" noProof="1" smtClean="0">
                <a:latin typeface="Arial"/>
                <a:cs typeface="Arial"/>
              </a:rPr>
              <a:t>shift with decreasing </a:t>
            </a:r>
            <a:r>
              <a:rPr lang="it-IT" noProof="1" smtClean="0">
                <a:latin typeface="Arial"/>
                <a:cs typeface="Arial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30898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r="8406" b="2596"/>
          <a:stretch/>
        </p:blipFill>
        <p:spPr>
          <a:xfrm>
            <a:off x="180000" y="1296000"/>
            <a:ext cx="5249419" cy="4120394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19</a:t>
            </a:fld>
            <a:endParaRPr lang="en-GB"/>
          </a:p>
        </p:txBody>
      </p:sp>
      <p:cxnSp>
        <p:nvCxnSpPr>
          <p:cNvPr id="13" name="Connettore 1 12"/>
          <p:cNvCxnSpPr/>
          <p:nvPr/>
        </p:nvCxnSpPr>
        <p:spPr>
          <a:xfrm>
            <a:off x="3906000" y="1692000"/>
            <a:ext cx="0" cy="1882942"/>
          </a:xfrm>
          <a:prstGeom prst="line">
            <a:avLst/>
          </a:prstGeom>
          <a:ln w="19050">
            <a:solidFill>
              <a:srgbClr val="1428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114800" y="3404400"/>
            <a:ext cx="0" cy="1676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3276000" y="3404400"/>
            <a:ext cx="0" cy="1676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514600" y="3421054"/>
            <a:ext cx="783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/>
                <a:cs typeface="Arial"/>
              </a:rPr>
              <a:t>700 nm</a:t>
            </a:r>
            <a:endParaRPr lang="it-IT" sz="1400" dirty="0">
              <a:latin typeface="Arial"/>
              <a:cs typeface="Arial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150101" y="2133600"/>
            <a:ext cx="783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1428FF"/>
                </a:solidFill>
                <a:latin typeface="Arial"/>
                <a:cs typeface="Arial"/>
              </a:rPr>
              <a:t>760 nm</a:t>
            </a:r>
            <a:endParaRPr lang="it-IT" sz="1400" dirty="0">
              <a:solidFill>
                <a:srgbClr val="1428FF"/>
              </a:solidFill>
              <a:latin typeface="Arial"/>
              <a:cs typeface="Arial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064501" y="3502223"/>
            <a:ext cx="783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/>
                <a:cs typeface="Arial"/>
              </a:rPr>
              <a:t>780 nm</a:t>
            </a:r>
            <a:endParaRPr lang="it-IT" sz="1400" dirty="0">
              <a:latin typeface="Arial"/>
              <a:cs typeface="Arial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410199" y="2743200"/>
            <a:ext cx="29778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rgbClr val="1428FF"/>
                </a:solidFill>
                <a:latin typeface="Arial"/>
                <a:cs typeface="Arial"/>
              </a:rPr>
              <a:t>Bischofite</a:t>
            </a:r>
            <a:r>
              <a:rPr lang="it-IT" sz="1400" dirty="0" smtClean="0">
                <a:solidFill>
                  <a:srgbClr val="1428FF"/>
                </a:solidFill>
                <a:latin typeface="Arial"/>
                <a:cs typeface="Arial"/>
              </a:rPr>
              <a:t> (MgCl</a:t>
            </a:r>
            <a:r>
              <a:rPr lang="it-IT" sz="1400" baseline="-25000" dirty="0" smtClean="0">
                <a:solidFill>
                  <a:srgbClr val="1428FF"/>
                </a:solidFill>
                <a:latin typeface="Arial"/>
                <a:cs typeface="Arial"/>
              </a:rPr>
              <a:t>2</a:t>
            </a:r>
            <a:r>
              <a:rPr lang="it-IT" sz="1400" dirty="0" smtClean="0">
                <a:solidFill>
                  <a:srgbClr val="1428FF"/>
                </a:solidFill>
                <a:latin typeface="Arial"/>
                <a:cs typeface="Arial"/>
              </a:rPr>
              <a:t> ·6H</a:t>
            </a:r>
            <a:r>
              <a:rPr lang="it-IT" sz="1400" baseline="-25000" dirty="0" smtClean="0">
                <a:solidFill>
                  <a:srgbClr val="1428FF"/>
                </a:solidFill>
                <a:latin typeface="Arial"/>
                <a:cs typeface="Arial"/>
              </a:rPr>
              <a:t>2</a:t>
            </a:r>
            <a:r>
              <a:rPr lang="it-IT" sz="1400" dirty="0" smtClean="0">
                <a:solidFill>
                  <a:srgbClr val="1428FF"/>
                </a:solidFill>
                <a:latin typeface="Arial"/>
                <a:cs typeface="Arial"/>
              </a:rPr>
              <a:t>O) @110K</a:t>
            </a:r>
          </a:p>
          <a:p>
            <a:endParaRPr lang="it-IT" sz="1400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it-IT" sz="1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it-IT" sz="1400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it-IT" sz="1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it-IT" sz="1400" dirty="0" smtClean="0">
                <a:latin typeface="Arial"/>
                <a:cs typeface="Arial"/>
              </a:rPr>
              <a:t>Mirabilite (Na</a:t>
            </a:r>
            <a:r>
              <a:rPr lang="it-IT" sz="1400" baseline="-25000" dirty="0" smtClean="0">
                <a:latin typeface="Arial"/>
                <a:cs typeface="Arial"/>
              </a:rPr>
              <a:t>2</a:t>
            </a:r>
            <a:r>
              <a:rPr lang="it-IT" sz="1400" dirty="0" smtClean="0">
                <a:latin typeface="Arial"/>
                <a:cs typeface="Arial"/>
              </a:rPr>
              <a:t>SO</a:t>
            </a:r>
            <a:r>
              <a:rPr lang="it-IT" sz="1400" baseline="-25000" dirty="0" smtClean="0">
                <a:latin typeface="Arial"/>
                <a:cs typeface="Arial"/>
              </a:rPr>
              <a:t>4</a:t>
            </a:r>
            <a:r>
              <a:rPr lang="it-IT" sz="1400" dirty="0" smtClean="0">
                <a:latin typeface="Arial"/>
                <a:cs typeface="Arial"/>
              </a:rPr>
              <a:t> ·10H</a:t>
            </a:r>
            <a:r>
              <a:rPr lang="it-IT" sz="1400" baseline="-25000" dirty="0" smtClean="0">
                <a:latin typeface="Arial"/>
                <a:cs typeface="Arial"/>
              </a:rPr>
              <a:t>2</a:t>
            </a:r>
            <a:r>
              <a:rPr lang="it-IT" sz="1400" dirty="0" smtClean="0">
                <a:latin typeface="Arial"/>
                <a:cs typeface="Arial"/>
              </a:rPr>
              <a:t>O) @110K</a:t>
            </a:r>
            <a:endParaRPr lang="it-IT" sz="1400" dirty="0">
              <a:latin typeface="Arial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5410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Ø"/>
            </a:pPr>
            <a:r>
              <a:rPr lang="it-IT" sz="1400" dirty="0" smtClean="0">
                <a:latin typeface="Arial"/>
                <a:cs typeface="Arial"/>
              </a:rPr>
              <a:t>On Europa: a </a:t>
            </a:r>
            <a:r>
              <a:rPr lang="it-IT" sz="1400" dirty="0" err="1" smtClean="0">
                <a:latin typeface="Arial"/>
                <a:cs typeface="Arial"/>
              </a:rPr>
              <a:t>weak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NaCl</a:t>
            </a:r>
            <a:r>
              <a:rPr lang="it-IT" sz="1400" dirty="0" smtClean="0">
                <a:latin typeface="Arial"/>
                <a:cs typeface="Arial"/>
              </a:rPr>
              <a:t> band @450 nm (</a:t>
            </a:r>
            <a:r>
              <a:rPr lang="it-IT" sz="1400" dirty="0" err="1" smtClean="0">
                <a:latin typeface="Arial"/>
                <a:cs typeface="Arial"/>
              </a:rPr>
              <a:t>F</a:t>
            </a:r>
            <a:r>
              <a:rPr lang="it-IT" sz="1400" dirty="0" smtClean="0">
                <a:latin typeface="Arial"/>
                <a:cs typeface="Arial"/>
              </a:rPr>
              <a:t>-center) </a:t>
            </a:r>
            <a:r>
              <a:rPr lang="it-IT" sz="1400" dirty="0" err="1" smtClean="0">
                <a:latin typeface="Arial"/>
                <a:cs typeface="Arial"/>
              </a:rPr>
              <a:t>is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observed</a:t>
            </a:r>
            <a:r>
              <a:rPr lang="it-IT" sz="1400" dirty="0" smtClean="0">
                <a:latin typeface="Arial"/>
                <a:cs typeface="Arial"/>
              </a:rPr>
              <a:t> in HST </a:t>
            </a:r>
            <a:r>
              <a:rPr lang="it-IT" sz="1400" dirty="0" err="1" smtClean="0">
                <a:latin typeface="Arial"/>
                <a:cs typeface="Arial"/>
              </a:rPr>
              <a:t>spectra</a:t>
            </a:r>
            <a:r>
              <a:rPr lang="it-IT" sz="1400" dirty="0" smtClean="0">
                <a:latin typeface="Arial"/>
                <a:cs typeface="Arial"/>
              </a:rPr>
              <a:t> (</a:t>
            </a:r>
            <a:r>
              <a:rPr lang="it-IT" sz="1400" i="1" dirty="0" err="1" smtClean="0">
                <a:latin typeface="Arial"/>
                <a:cs typeface="Arial"/>
              </a:rPr>
              <a:t>Trumbo</a:t>
            </a:r>
            <a:r>
              <a:rPr lang="it-IT" sz="1400" i="1" dirty="0" smtClean="0">
                <a:latin typeface="Arial"/>
                <a:cs typeface="Arial"/>
              </a:rPr>
              <a:t> et al., Sci. </a:t>
            </a:r>
            <a:r>
              <a:rPr lang="it-IT" sz="1400" i="1" dirty="0" err="1" smtClean="0">
                <a:latin typeface="Arial"/>
                <a:cs typeface="Arial"/>
              </a:rPr>
              <a:t>Adv</a:t>
            </a:r>
            <a:r>
              <a:rPr lang="it-IT" sz="1400" i="1" dirty="0" smtClean="0">
                <a:latin typeface="Arial"/>
                <a:cs typeface="Arial"/>
              </a:rPr>
              <a:t>. 2019</a:t>
            </a:r>
            <a:r>
              <a:rPr lang="it-IT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Wingdings" charset="0"/>
              <a:buChar char="Ø"/>
            </a:pPr>
            <a:endParaRPr lang="it-IT" sz="1400" dirty="0" smtClean="0">
              <a:latin typeface="Arial"/>
              <a:cs typeface="Arial"/>
            </a:endParaRPr>
          </a:p>
          <a:p>
            <a:pPr marL="285750" indent="-285750">
              <a:buFont typeface="Wingdings" charset="0"/>
              <a:buChar char="Ø"/>
            </a:pPr>
            <a:r>
              <a:rPr lang="it-IT" sz="1400" dirty="0" smtClean="0">
                <a:latin typeface="Arial"/>
                <a:cs typeface="Arial"/>
              </a:rPr>
              <a:t>No 750 nm </a:t>
            </a:r>
            <a:r>
              <a:rPr lang="it-IT" sz="1400" dirty="0" err="1" smtClean="0">
                <a:latin typeface="Arial"/>
                <a:cs typeface="Arial"/>
              </a:rPr>
              <a:t>feature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is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observed</a:t>
            </a:r>
            <a:r>
              <a:rPr lang="it-IT" sz="1400" dirty="0" smtClean="0">
                <a:latin typeface="Arial"/>
                <a:cs typeface="Arial"/>
              </a:rPr>
              <a:t> (M-center): in lab </a:t>
            </a:r>
            <a:r>
              <a:rPr lang="it-IT" sz="1400" dirty="0" err="1" smtClean="0">
                <a:latin typeface="Arial"/>
                <a:cs typeface="Arial"/>
              </a:rPr>
              <a:t>spectra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this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is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caused</a:t>
            </a:r>
            <a:r>
              <a:rPr lang="it-IT" sz="1400" dirty="0" smtClean="0">
                <a:latin typeface="Arial"/>
                <a:cs typeface="Arial"/>
              </a:rPr>
              <a:t> by a </a:t>
            </a:r>
            <a:r>
              <a:rPr lang="it-IT" sz="1400" dirty="0" err="1" smtClean="0">
                <a:latin typeface="Arial"/>
                <a:cs typeface="Arial"/>
              </a:rPr>
              <a:t>very</a:t>
            </a:r>
            <a:r>
              <a:rPr lang="it-IT" sz="1400" dirty="0" smtClean="0">
                <a:latin typeface="Arial"/>
                <a:cs typeface="Arial"/>
              </a:rPr>
              <a:t> high </a:t>
            </a:r>
            <a:r>
              <a:rPr lang="it-IT" sz="1400" dirty="0" err="1" smtClean="0">
                <a:latin typeface="Arial"/>
                <a:cs typeface="Arial"/>
              </a:rPr>
              <a:t>radiation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flux</a:t>
            </a:r>
            <a:r>
              <a:rPr lang="it-IT" sz="1400" dirty="0" smtClean="0">
                <a:latin typeface="Arial"/>
                <a:cs typeface="Arial"/>
              </a:rPr>
              <a:t> (</a:t>
            </a:r>
            <a:r>
              <a:rPr lang="it-IT" sz="1400" i="1" dirty="0" err="1" smtClean="0">
                <a:latin typeface="Arial"/>
                <a:cs typeface="Arial"/>
              </a:rPr>
              <a:t>Hand&amp;Carlson</a:t>
            </a:r>
            <a:r>
              <a:rPr lang="it-IT" sz="1400" i="1" dirty="0" smtClean="0">
                <a:latin typeface="Arial"/>
                <a:cs typeface="Arial"/>
              </a:rPr>
              <a:t>, 2015</a:t>
            </a:r>
            <a:r>
              <a:rPr lang="it-IT" sz="1400" dirty="0" smtClean="0">
                <a:latin typeface="Arial"/>
                <a:cs typeface="Arial"/>
              </a:rPr>
              <a:t>), more </a:t>
            </a:r>
            <a:r>
              <a:rPr lang="it-IT" sz="1400" dirty="0" err="1" smtClean="0">
                <a:latin typeface="Arial"/>
                <a:cs typeface="Arial"/>
              </a:rPr>
              <a:t>than</a:t>
            </a:r>
            <a:r>
              <a:rPr lang="it-IT" sz="1400" dirty="0" smtClean="0">
                <a:latin typeface="Arial"/>
                <a:cs typeface="Arial"/>
              </a:rPr>
              <a:t> on Europa</a:t>
            </a:r>
            <a:endParaRPr lang="it-IT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66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249342" y="1447800"/>
            <a:ext cx="627607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noProof="1" smtClean="0">
                <a:latin typeface="Arial"/>
                <a:cs typeface="Arial"/>
              </a:rPr>
              <a:t>Outline</a:t>
            </a:r>
          </a:p>
          <a:p>
            <a:endParaRPr lang="it-IT" sz="3200" noProof="1" smtClean="0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it-IT" sz="3200" noProof="1" smtClean="0">
                <a:latin typeface="Arial"/>
                <a:cs typeface="Arial"/>
              </a:rPr>
              <a:t>Scientific context</a:t>
            </a:r>
          </a:p>
          <a:p>
            <a:pPr marL="514350" indent="-514350">
              <a:buAutoNum type="arabicPeriod"/>
            </a:pPr>
            <a:r>
              <a:rPr lang="it-IT" sz="3200" noProof="1" smtClean="0">
                <a:latin typeface="Arial"/>
                <a:cs typeface="Arial"/>
              </a:rPr>
              <a:t>Experimental setup &amp; methods</a:t>
            </a:r>
          </a:p>
          <a:p>
            <a:pPr marL="514350" indent="-514350">
              <a:buAutoNum type="arabicPeriod"/>
            </a:pPr>
            <a:r>
              <a:rPr lang="it-IT" sz="3200" noProof="1" smtClean="0">
                <a:latin typeface="Arial"/>
                <a:cs typeface="Arial"/>
              </a:rPr>
              <a:t>Lab measurements</a:t>
            </a:r>
          </a:p>
          <a:p>
            <a:pPr marL="514350" indent="-514350">
              <a:buAutoNum type="arabicPeriod"/>
            </a:pPr>
            <a:r>
              <a:rPr lang="it-IT" sz="3200" noProof="1" smtClean="0">
                <a:latin typeface="Arial"/>
                <a:cs typeface="Arial"/>
              </a:rPr>
              <a:t>Results: spectral analyses</a:t>
            </a:r>
          </a:p>
          <a:p>
            <a:pPr marL="514350" indent="-514350">
              <a:buAutoNum type="arabicPeriod"/>
            </a:pPr>
            <a:r>
              <a:rPr lang="it-IT" sz="3200" noProof="1" smtClean="0">
                <a:latin typeface="Arial"/>
                <a:cs typeface="Arial"/>
              </a:rPr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6063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1"/>
            <a:ext cx="2519546" cy="335279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53" y="1295401"/>
            <a:ext cx="2519547" cy="33528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543800" y="1828800"/>
            <a:ext cx="15354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70C0"/>
                </a:solidFill>
                <a:latin typeface="Arial"/>
                <a:cs typeface="Arial"/>
              </a:rPr>
              <a:t>Europa-A</a:t>
            </a:r>
          </a:p>
          <a:p>
            <a:endParaRPr lang="it-IT" sz="1400" dirty="0">
              <a:latin typeface="Arial"/>
              <a:cs typeface="Arial"/>
            </a:endParaRPr>
          </a:p>
          <a:p>
            <a:r>
              <a:rPr lang="it-IT" sz="1400" dirty="0" smtClean="0">
                <a:solidFill>
                  <a:srgbClr val="C00000"/>
                </a:solidFill>
                <a:latin typeface="Arial"/>
                <a:cs typeface="Arial"/>
              </a:rPr>
              <a:t>Europa-D</a:t>
            </a:r>
          </a:p>
          <a:p>
            <a:endParaRPr lang="it-IT" sz="1400" dirty="0">
              <a:latin typeface="Arial"/>
              <a:cs typeface="Arial"/>
            </a:endParaRPr>
          </a:p>
          <a:p>
            <a:r>
              <a:rPr lang="it-IT" sz="1400" dirty="0" smtClean="0">
                <a:solidFill>
                  <a:srgbClr val="FFB642"/>
                </a:solidFill>
                <a:latin typeface="Arial"/>
                <a:cs typeface="Arial"/>
              </a:rPr>
              <a:t>Europa-E</a:t>
            </a:r>
          </a:p>
          <a:p>
            <a:endParaRPr lang="it-IT" sz="1400" dirty="0">
              <a:latin typeface="Arial"/>
              <a:cs typeface="Arial"/>
            </a:endParaRPr>
          </a:p>
          <a:p>
            <a:r>
              <a:rPr lang="it-IT" sz="1400" dirty="0" smtClean="0">
                <a:latin typeface="Arial"/>
                <a:cs typeface="Arial"/>
              </a:rPr>
              <a:t>Mirabilite (110K)</a:t>
            </a:r>
          </a:p>
          <a:p>
            <a:endParaRPr lang="it-IT" sz="1400" dirty="0">
              <a:latin typeface="Arial"/>
              <a:cs typeface="Arial"/>
            </a:endParaRPr>
          </a:p>
          <a:p>
            <a:endParaRPr lang="it-IT" sz="1400" dirty="0" smtClean="0">
              <a:latin typeface="Arial"/>
              <a:cs typeface="Arial"/>
            </a:endParaRPr>
          </a:p>
          <a:p>
            <a:r>
              <a:rPr lang="it-IT" sz="1400" dirty="0" err="1" smtClean="0">
                <a:solidFill>
                  <a:srgbClr val="1428FF"/>
                </a:solidFill>
                <a:latin typeface="Arial"/>
                <a:cs typeface="Arial"/>
              </a:rPr>
              <a:t>Bischofite</a:t>
            </a:r>
            <a:r>
              <a:rPr lang="it-IT" sz="1400" dirty="0" smtClean="0">
                <a:solidFill>
                  <a:srgbClr val="1428FF"/>
                </a:solidFill>
                <a:latin typeface="Arial"/>
                <a:cs typeface="Arial"/>
              </a:rPr>
              <a:t> (110K)</a:t>
            </a:r>
            <a:endParaRPr lang="it-IT" sz="1400" dirty="0">
              <a:solidFill>
                <a:srgbClr val="1428FF"/>
              </a:solidFill>
              <a:latin typeface="Arial"/>
              <a:cs typeface="Arial"/>
            </a:endParaRPr>
          </a:p>
        </p:txBody>
      </p:sp>
      <p:pic>
        <p:nvPicPr>
          <p:cNvPr id="2" name="Immagine 1" descr="Na2SO4x10H2O-36-50um_powder_1.75_2.35um_vs_MgCl2x6H2O_vs_Europa_110K_NoLege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2062247" cy="3352800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1752600" y="1524000"/>
            <a:ext cx="0" cy="685800"/>
          </a:xfrm>
          <a:prstGeom prst="line">
            <a:avLst/>
          </a:prstGeom>
          <a:ln w="19050" cmpd="sng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600200" y="2362200"/>
            <a:ext cx="0" cy="838200"/>
          </a:xfrm>
          <a:prstGeom prst="line">
            <a:avLst/>
          </a:prstGeom>
          <a:ln w="19050" cmpd="sng">
            <a:solidFill>
              <a:srgbClr val="FFB64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447800" y="3352800"/>
            <a:ext cx="0" cy="914400"/>
          </a:xfrm>
          <a:prstGeom prst="line">
            <a:avLst/>
          </a:prstGeom>
          <a:ln w="19050" cmpd="sng">
            <a:solidFill>
              <a:srgbClr val="1428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981200" y="2362200"/>
            <a:ext cx="0" cy="838200"/>
          </a:xfrm>
          <a:prstGeom prst="line">
            <a:avLst/>
          </a:prstGeom>
          <a:ln w="19050" cmpd="sng">
            <a:solidFill>
              <a:srgbClr val="FFB64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057400" y="3352800"/>
            <a:ext cx="0" cy="914400"/>
          </a:xfrm>
          <a:prstGeom prst="line">
            <a:avLst/>
          </a:prstGeom>
          <a:ln w="19050" cmpd="sng">
            <a:solidFill>
              <a:srgbClr val="1428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04800" y="5221069"/>
            <a:ext cx="864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Ø"/>
            </a:pPr>
            <a:r>
              <a:rPr lang="it-IT" dirty="0" smtClean="0">
                <a:latin typeface="Arial"/>
                <a:cs typeface="Arial"/>
              </a:rPr>
              <a:t>The </a:t>
            </a:r>
            <a:r>
              <a:rPr lang="it-IT" dirty="0" err="1" smtClean="0">
                <a:latin typeface="Arial"/>
                <a:cs typeface="Arial"/>
              </a:rPr>
              <a:t>bands</a:t>
            </a:r>
            <a:r>
              <a:rPr lang="it-IT" dirty="0" smtClean="0">
                <a:latin typeface="Arial"/>
                <a:cs typeface="Arial"/>
              </a:rPr>
              <a:t> @1.01 and 1.09 </a:t>
            </a:r>
            <a:r>
              <a:rPr lang="it-IT" dirty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latin typeface="Arial"/>
                <a:cs typeface="Arial"/>
              </a:rPr>
              <a:t>m (Europa-E) </a:t>
            </a:r>
            <a:r>
              <a:rPr lang="it-IT" dirty="0" err="1" smtClean="0">
                <a:latin typeface="Arial"/>
                <a:cs typeface="Arial"/>
              </a:rPr>
              <a:t>could</a:t>
            </a:r>
            <a:r>
              <a:rPr lang="it-IT" dirty="0" smtClean="0">
                <a:latin typeface="Arial"/>
                <a:cs typeface="Arial"/>
              </a:rPr>
              <a:t> be due to MgCl</a:t>
            </a:r>
            <a:r>
              <a:rPr lang="it-IT" baseline="-25000" dirty="0" smtClean="0">
                <a:latin typeface="Arial"/>
                <a:cs typeface="Arial"/>
              </a:rPr>
              <a:t>2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noProof="1">
                <a:latin typeface="Arial"/>
                <a:cs typeface="Arial"/>
              </a:rPr>
              <a:t>·</a:t>
            </a:r>
            <a:r>
              <a:rPr lang="it-IT" dirty="0" smtClean="0">
                <a:latin typeface="Arial"/>
                <a:cs typeface="Arial"/>
              </a:rPr>
              <a:t>6 H</a:t>
            </a:r>
            <a:r>
              <a:rPr lang="it-IT" baseline="-25000" dirty="0" smtClean="0">
                <a:latin typeface="Arial"/>
                <a:cs typeface="Arial"/>
              </a:rPr>
              <a:t>2</a:t>
            </a:r>
            <a:r>
              <a:rPr lang="it-IT" dirty="0" smtClean="0">
                <a:latin typeface="Arial"/>
                <a:cs typeface="Arial"/>
              </a:rPr>
              <a:t>O, </a:t>
            </a:r>
            <a:r>
              <a:rPr lang="it-IT" dirty="0" err="1" smtClean="0">
                <a:latin typeface="Arial"/>
                <a:cs typeface="Arial"/>
              </a:rPr>
              <a:t>although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somewhat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displaced</a:t>
            </a:r>
            <a:endParaRPr lang="it-IT" dirty="0" smtClean="0">
              <a:latin typeface="Arial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50139" y="4724400"/>
            <a:ext cx="70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smtClean="0">
                <a:latin typeface="Symbol" charset="2"/>
                <a:cs typeface="Symbol" charset="2"/>
              </a:rPr>
              <a:t>m</a:t>
            </a:r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200400" y="4724400"/>
            <a:ext cx="183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1.5 </a:t>
            </a:r>
            <a:r>
              <a:rPr lang="it-IT" dirty="0" smtClean="0">
                <a:latin typeface="Symbol" charset="2"/>
                <a:cs typeface="Symbol" charset="2"/>
              </a:rPr>
              <a:t>m</a:t>
            </a:r>
            <a:r>
              <a:rPr lang="it-IT" dirty="0" smtClean="0"/>
              <a:t>m-</a:t>
            </a:r>
            <a:r>
              <a:rPr lang="it-IT" dirty="0" err="1" smtClean="0"/>
              <a:t>complex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788624" y="4724400"/>
            <a:ext cx="163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 </a:t>
            </a:r>
            <a:r>
              <a:rPr lang="it-IT" dirty="0" smtClean="0">
                <a:latin typeface="Symbol" charset="2"/>
                <a:cs typeface="Symbol" charset="2"/>
              </a:rPr>
              <a:t>m</a:t>
            </a:r>
            <a:r>
              <a:rPr lang="it-IT" dirty="0" smtClean="0"/>
              <a:t>m-</a:t>
            </a:r>
            <a:r>
              <a:rPr lang="it-IT" dirty="0" err="1" smtClean="0"/>
              <a:t>complex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234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76200" y="1600200"/>
            <a:ext cx="2819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it-IT" sz="1400" dirty="0" smtClean="0"/>
              <a:t>Europa </a:t>
            </a:r>
            <a:r>
              <a:rPr lang="it-IT" sz="1400" dirty="0" err="1" smtClean="0"/>
              <a:t>spectrum</a:t>
            </a:r>
            <a:r>
              <a:rPr lang="it-IT" sz="1400" dirty="0"/>
              <a:t> </a:t>
            </a:r>
            <a:r>
              <a:rPr lang="it-IT" sz="1400" dirty="0" smtClean="0"/>
              <a:t>Area “E” – from Mc </a:t>
            </a:r>
            <a:r>
              <a:rPr lang="it-IT" sz="1400" dirty="0" err="1" smtClean="0"/>
              <a:t>Cord</a:t>
            </a:r>
            <a:r>
              <a:rPr lang="it-IT" sz="1400" dirty="0" smtClean="0"/>
              <a:t> et al., 2010</a:t>
            </a:r>
          </a:p>
          <a:p>
            <a:pPr marL="285750" indent="-285750">
              <a:buFont typeface="Wingdings" charset="2"/>
              <a:buChar char="q"/>
            </a:pPr>
            <a:endParaRPr lang="it-IT" sz="1400" dirty="0"/>
          </a:p>
          <a:p>
            <a:pPr marL="285750" indent="-285750">
              <a:buFont typeface="Wingdings" charset="2"/>
              <a:buChar char="q"/>
            </a:pPr>
            <a:r>
              <a:rPr lang="it-IT" sz="1400" dirty="0" err="1" smtClean="0"/>
              <a:t>Numerical</a:t>
            </a:r>
            <a:r>
              <a:rPr lang="it-IT" sz="1400" dirty="0" smtClean="0"/>
              <a:t> linear </a:t>
            </a:r>
            <a:r>
              <a:rPr lang="it-IT" sz="1400" dirty="0" err="1"/>
              <a:t>m</a:t>
            </a:r>
            <a:r>
              <a:rPr lang="it-IT" sz="1400" dirty="0" err="1" smtClean="0"/>
              <a:t>ixtures</a:t>
            </a:r>
            <a:r>
              <a:rPr lang="it-IT" sz="1400" dirty="0" smtClean="0"/>
              <a:t>  </a:t>
            </a:r>
            <a:r>
              <a:rPr lang="it-IT" sz="1400" dirty="0" err="1" smtClean="0"/>
              <a:t>containing</a:t>
            </a:r>
            <a:r>
              <a:rPr lang="it-IT" sz="1400" dirty="0" smtClean="0"/>
              <a:t> 5 </a:t>
            </a:r>
            <a:r>
              <a:rPr lang="it-IT" sz="1400" dirty="0" err="1" smtClean="0"/>
              <a:t>endmembers</a:t>
            </a:r>
            <a:r>
              <a:rPr lang="it-IT" sz="1400" dirty="0" smtClean="0"/>
              <a:t>:</a:t>
            </a:r>
          </a:p>
          <a:p>
            <a:pPr marL="342900" indent="-342900">
              <a:buAutoNum type="alphaLcPeriod"/>
            </a:pPr>
            <a:r>
              <a:rPr lang="it-IT" sz="1400" dirty="0" smtClean="0"/>
              <a:t>Na</a:t>
            </a:r>
            <a:r>
              <a:rPr lang="it-IT" sz="1400" baseline="-25000" dirty="0" smtClean="0"/>
              <a:t>2</a:t>
            </a:r>
            <a:r>
              <a:rPr lang="it-IT" sz="1400" dirty="0" smtClean="0"/>
              <a:t>SO</a:t>
            </a:r>
            <a:r>
              <a:rPr lang="it-IT" sz="1400" baseline="-25000" dirty="0" smtClean="0"/>
              <a:t>4</a:t>
            </a:r>
            <a:r>
              <a:rPr lang="it-IT" sz="1400" dirty="0" smtClean="0"/>
              <a:t> </a:t>
            </a:r>
            <a:r>
              <a:rPr lang="it-IT" sz="1400" noProof="1">
                <a:latin typeface="Arial"/>
                <a:cs typeface="Arial"/>
              </a:rPr>
              <a:t>·</a:t>
            </a:r>
            <a:r>
              <a:rPr lang="it-IT" sz="1400" dirty="0" smtClean="0"/>
              <a:t>10 H</a:t>
            </a:r>
            <a:r>
              <a:rPr lang="it-IT" sz="1400" baseline="-25000" dirty="0" smtClean="0"/>
              <a:t>2</a:t>
            </a:r>
            <a:r>
              <a:rPr lang="it-IT" sz="1400" dirty="0" smtClean="0"/>
              <a:t>O</a:t>
            </a:r>
          </a:p>
          <a:p>
            <a:pPr marL="342900" indent="-342900">
              <a:buAutoNum type="alphaLcPeriod"/>
            </a:pPr>
            <a:r>
              <a:rPr lang="it-IT" sz="1400" dirty="0" smtClean="0"/>
              <a:t>MgCl</a:t>
            </a:r>
            <a:r>
              <a:rPr lang="it-IT" sz="1400" baseline="-25000" dirty="0" smtClean="0"/>
              <a:t>2</a:t>
            </a:r>
            <a:r>
              <a:rPr lang="it-IT" sz="1400" dirty="0" smtClean="0"/>
              <a:t> </a:t>
            </a:r>
            <a:r>
              <a:rPr lang="it-IT" sz="1400" noProof="1">
                <a:latin typeface="Arial"/>
                <a:cs typeface="Arial"/>
              </a:rPr>
              <a:t>·</a:t>
            </a:r>
            <a:r>
              <a:rPr lang="it-IT" sz="1400" dirty="0"/>
              <a:t>6 </a:t>
            </a:r>
            <a:r>
              <a:rPr lang="it-IT" sz="1400" dirty="0" smtClean="0"/>
              <a:t>H</a:t>
            </a:r>
            <a:r>
              <a:rPr lang="it-IT" sz="1400" baseline="-25000" dirty="0" smtClean="0"/>
              <a:t>2</a:t>
            </a:r>
            <a:r>
              <a:rPr lang="it-IT" sz="1400" dirty="0" smtClean="0"/>
              <a:t>O</a:t>
            </a:r>
            <a:endParaRPr lang="it-IT" sz="1400" dirty="0"/>
          </a:p>
          <a:p>
            <a:pPr marL="342900" indent="-342900">
              <a:buAutoNum type="alphaLcPeriod"/>
            </a:pPr>
            <a:r>
              <a:rPr lang="it-IT" sz="1400" dirty="0" smtClean="0"/>
              <a:t>MgSO</a:t>
            </a:r>
            <a:r>
              <a:rPr lang="it-IT" sz="1400" baseline="-25000" dirty="0" smtClean="0"/>
              <a:t>4</a:t>
            </a:r>
            <a:r>
              <a:rPr lang="it-IT" sz="1400" dirty="0" smtClean="0"/>
              <a:t> </a:t>
            </a:r>
            <a:r>
              <a:rPr lang="it-IT" sz="1400" noProof="1">
                <a:latin typeface="Arial"/>
                <a:cs typeface="Arial"/>
              </a:rPr>
              <a:t>·</a:t>
            </a:r>
            <a:r>
              <a:rPr lang="it-IT" sz="1400" dirty="0" smtClean="0"/>
              <a:t>6 H</a:t>
            </a:r>
            <a:r>
              <a:rPr lang="it-IT" sz="1400" baseline="-25000" dirty="0" smtClean="0"/>
              <a:t>2</a:t>
            </a:r>
            <a:r>
              <a:rPr lang="it-IT" sz="1400" dirty="0" smtClean="0"/>
              <a:t>O</a:t>
            </a:r>
          </a:p>
          <a:p>
            <a:pPr marL="342900" indent="-342900">
              <a:buAutoNum type="alphaLcPeriod"/>
            </a:pPr>
            <a:r>
              <a:rPr lang="it-IT" sz="1400" dirty="0" smtClean="0"/>
              <a:t>MgSO</a:t>
            </a:r>
            <a:r>
              <a:rPr lang="it-IT" sz="1400" baseline="-25000" dirty="0" smtClean="0"/>
              <a:t>4</a:t>
            </a:r>
            <a:r>
              <a:rPr lang="it-IT" sz="1400" dirty="0" smtClean="0"/>
              <a:t> </a:t>
            </a:r>
            <a:r>
              <a:rPr lang="it-IT" sz="1400" noProof="1">
                <a:latin typeface="Arial"/>
                <a:cs typeface="Arial"/>
              </a:rPr>
              <a:t>·</a:t>
            </a:r>
            <a:r>
              <a:rPr lang="it-IT" sz="1400" dirty="0" smtClean="0"/>
              <a:t>7 H</a:t>
            </a:r>
            <a:r>
              <a:rPr lang="it-IT" sz="1400" baseline="-25000" dirty="0" smtClean="0"/>
              <a:t>2</a:t>
            </a:r>
            <a:r>
              <a:rPr lang="it-IT" sz="1400" dirty="0" smtClean="0"/>
              <a:t>O</a:t>
            </a:r>
          </a:p>
          <a:p>
            <a:pPr marL="342900" indent="-342900">
              <a:buAutoNum type="alphaLcPeriod"/>
            </a:pPr>
            <a:r>
              <a:rPr lang="it-IT" sz="1400" dirty="0" smtClean="0"/>
              <a:t>Na</a:t>
            </a:r>
            <a:r>
              <a:rPr lang="it-IT" sz="1400" baseline="-25000" dirty="0" smtClean="0"/>
              <a:t>2</a:t>
            </a:r>
            <a:r>
              <a:rPr lang="it-IT" sz="1400" dirty="0" smtClean="0"/>
              <a:t>CO</a:t>
            </a:r>
            <a:r>
              <a:rPr lang="it-IT" sz="1400" baseline="-25000" dirty="0" smtClean="0"/>
              <a:t>3</a:t>
            </a:r>
            <a:r>
              <a:rPr lang="it-IT" sz="1400" dirty="0" smtClean="0"/>
              <a:t> </a:t>
            </a:r>
            <a:r>
              <a:rPr lang="it-IT" sz="1400" noProof="1">
                <a:latin typeface="Arial"/>
                <a:cs typeface="Arial"/>
              </a:rPr>
              <a:t>·</a:t>
            </a:r>
            <a:r>
              <a:rPr lang="it-IT" sz="1400" dirty="0" smtClean="0"/>
              <a:t>10 H</a:t>
            </a:r>
            <a:r>
              <a:rPr lang="it-IT" sz="1400" baseline="-25000" dirty="0" smtClean="0"/>
              <a:t>2</a:t>
            </a:r>
            <a:r>
              <a:rPr lang="it-IT" sz="1400" dirty="0" smtClean="0"/>
              <a:t>O</a:t>
            </a:r>
          </a:p>
          <a:p>
            <a:r>
              <a:rPr lang="it-IT" sz="1400" dirty="0" err="1"/>
              <a:t>m</a:t>
            </a:r>
            <a:r>
              <a:rPr lang="it-IT" sz="1400" dirty="0" err="1" smtClean="0"/>
              <a:t>easured</a:t>
            </a:r>
            <a:r>
              <a:rPr lang="it-IT" sz="1400" dirty="0" smtClean="0"/>
              <a:t> </a:t>
            </a:r>
            <a:r>
              <a:rPr lang="it-IT" sz="1400" dirty="0" err="1" smtClean="0"/>
              <a:t>at</a:t>
            </a:r>
            <a:r>
              <a:rPr lang="it-IT" sz="1400" dirty="0" smtClean="0"/>
              <a:t> 110-113K</a:t>
            </a:r>
          </a:p>
          <a:p>
            <a:pPr marL="285750" indent="-285750">
              <a:buFont typeface="Wingdings" charset="2"/>
              <a:buChar char="q"/>
            </a:pPr>
            <a:endParaRPr lang="it-IT" sz="1400" dirty="0" smtClean="0"/>
          </a:p>
          <a:p>
            <a:pPr marL="285750" indent="-285750">
              <a:buFont typeface="Wingdings" charset="2"/>
              <a:buChar char="q"/>
            </a:pPr>
            <a:r>
              <a:rPr lang="it-IT" sz="1400" dirty="0" smtClean="0"/>
              <a:t>Best </a:t>
            </a:r>
            <a:r>
              <a:rPr lang="it-IT" sz="1400" dirty="0" err="1" smtClean="0"/>
              <a:t>Fit</a:t>
            </a:r>
            <a:r>
              <a:rPr lang="it-IT" sz="1400" dirty="0" smtClean="0"/>
              <a:t>:</a:t>
            </a:r>
          </a:p>
          <a:p>
            <a:pPr marL="285750" indent="-285750">
              <a:buFontTx/>
              <a:buChar char="•"/>
            </a:pPr>
            <a:r>
              <a:rPr lang="it-IT" sz="1400" dirty="0" smtClean="0"/>
              <a:t>m9</a:t>
            </a:r>
            <a:r>
              <a:rPr lang="it-IT" sz="1400" dirty="0" smtClean="0"/>
              <a:t>: (a) 10%, (b) 30%, </a:t>
            </a:r>
            <a:r>
              <a:rPr lang="de-DE" sz="1400" dirty="0" smtClean="0"/>
              <a:t>(c) 10%, (d) 10%, (</a:t>
            </a:r>
            <a:r>
              <a:rPr lang="de-DE" sz="1400" dirty="0" err="1" smtClean="0"/>
              <a:t>e</a:t>
            </a:r>
            <a:r>
              <a:rPr lang="de-DE" sz="1400" dirty="0" smtClean="0"/>
              <a:t>) 30</a:t>
            </a:r>
            <a:r>
              <a:rPr lang="de-DE" sz="1400" dirty="0" smtClean="0"/>
              <a:t>%</a:t>
            </a:r>
          </a:p>
          <a:p>
            <a:endParaRPr lang="de-DE" sz="1400" dirty="0"/>
          </a:p>
          <a:p>
            <a:pPr marL="285750" indent="-285750">
              <a:buFont typeface="Wingdings" charset="2"/>
              <a:buChar char="q"/>
            </a:pPr>
            <a:r>
              <a:rPr lang="de-DE" sz="1400" dirty="0" smtClean="0"/>
              <a:t>But not </a:t>
            </a:r>
            <a:r>
              <a:rPr lang="de-DE" sz="1400" dirty="0" err="1" smtClean="0"/>
              <a:t>included</a:t>
            </a:r>
            <a:r>
              <a:rPr lang="de-DE" sz="1400" dirty="0" smtClean="0"/>
              <a:t>: </a:t>
            </a:r>
          </a:p>
          <a:p>
            <a:pPr marL="285750" indent="-285750">
              <a:buFontTx/>
              <a:buChar char="•"/>
            </a:pPr>
            <a:r>
              <a:rPr lang="de-DE" sz="1400" dirty="0" err="1" smtClean="0"/>
              <a:t>Hydrated</a:t>
            </a:r>
            <a:r>
              <a:rPr lang="de-DE" sz="1400" dirty="0" smtClean="0"/>
              <a:t> H</a:t>
            </a:r>
            <a:r>
              <a:rPr lang="de-DE" sz="1400" baseline="-25000" dirty="0" smtClean="0"/>
              <a:t>2</a:t>
            </a:r>
            <a:r>
              <a:rPr lang="de-DE" sz="1400" dirty="0" smtClean="0"/>
              <a:t>SO</a:t>
            </a:r>
            <a:r>
              <a:rPr lang="de-DE" sz="1400" baseline="-25000" dirty="0" smtClean="0"/>
              <a:t>4</a:t>
            </a:r>
          </a:p>
          <a:p>
            <a:pPr marL="285750" indent="-285750">
              <a:buFontTx/>
              <a:buChar char="•"/>
            </a:pPr>
            <a:r>
              <a:rPr lang="de-DE" sz="1400" dirty="0" smtClean="0"/>
              <a:t>H</a:t>
            </a:r>
            <a:r>
              <a:rPr lang="de-DE" sz="1400" baseline="-25000" dirty="0" smtClean="0"/>
              <a:t>2</a:t>
            </a:r>
            <a:r>
              <a:rPr lang="de-DE" sz="1400" dirty="0" smtClean="0"/>
              <a:t>O-ice</a:t>
            </a:r>
            <a:endParaRPr lang="it-IT" sz="1400" dirty="0" smtClean="0"/>
          </a:p>
        </p:txBody>
      </p:sp>
      <p:pic>
        <p:nvPicPr>
          <p:cNvPr id="2" name="Immagine 1" descr="Hydrated Salts_powder_0.5_4um_vs_Europa_MIX_110K_vs_ResMin_Multiplot_20+5i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2040" r="7332" b="4973"/>
          <a:stretch/>
        </p:blipFill>
        <p:spPr>
          <a:xfrm>
            <a:off x="2743200" y="931800"/>
            <a:ext cx="5874338" cy="585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705600" y="4876800"/>
            <a:ext cx="1981200" cy="182880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735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5817" y="1007283"/>
            <a:ext cx="8229600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noProof="1"/>
              <a:t>5</a:t>
            </a:r>
            <a:r>
              <a:rPr lang="it-IT" sz="3200" noProof="1" smtClean="0"/>
              <a:t>. Conclusions </a:t>
            </a:r>
            <a:endParaRPr lang="it-IT" sz="3200" noProof="1"/>
          </a:p>
        </p:txBody>
      </p:sp>
      <p:sp>
        <p:nvSpPr>
          <p:cNvPr id="2" name="CasellaDiTesto 1"/>
          <p:cNvSpPr txBox="1"/>
          <p:nvPr/>
        </p:nvSpPr>
        <p:spPr>
          <a:xfrm>
            <a:off x="51222" y="1600200"/>
            <a:ext cx="9092778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it-IT" sz="1600" dirty="0" smtClean="0">
                <a:solidFill>
                  <a:srgbClr val="0099FF"/>
                </a:solidFill>
              </a:rPr>
              <a:t>Na</a:t>
            </a:r>
            <a:r>
              <a:rPr lang="it-IT" sz="1600" dirty="0" smtClean="0">
                <a:solidFill>
                  <a:srgbClr val="0099FF"/>
                </a:solidFill>
              </a:rPr>
              <a:t>-</a:t>
            </a:r>
            <a:r>
              <a:rPr lang="it-IT" sz="1600" dirty="0" err="1" smtClean="0">
                <a:solidFill>
                  <a:srgbClr val="0099FF"/>
                </a:solidFill>
              </a:rPr>
              <a:t>sulfates</a:t>
            </a:r>
            <a:r>
              <a:rPr lang="it-IT" sz="1600" dirty="0" smtClean="0"/>
              <a:t> (</a:t>
            </a:r>
            <a:r>
              <a:rPr lang="it-IT" sz="1600" dirty="0" err="1" smtClean="0"/>
              <a:t>anhydrous</a:t>
            </a:r>
            <a:r>
              <a:rPr lang="it-IT" sz="1600" dirty="0" smtClean="0"/>
              <a:t> + </a:t>
            </a:r>
            <a:r>
              <a:rPr lang="it-IT" sz="1600" noProof="1" smtClean="0">
                <a:latin typeface="Arial"/>
                <a:cs typeface="Arial"/>
              </a:rPr>
              <a:t>·</a:t>
            </a:r>
            <a:r>
              <a:rPr lang="it-IT" sz="1600" dirty="0" smtClean="0"/>
              <a:t>10 </a:t>
            </a:r>
            <a:r>
              <a:rPr lang="it-IT" sz="1600" dirty="0" smtClean="0"/>
              <a:t>H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O (</a:t>
            </a:r>
            <a:r>
              <a:rPr lang="it-IT" sz="1600" i="1" dirty="0" smtClean="0"/>
              <a:t>mirabilite</a:t>
            </a:r>
            <a:r>
              <a:rPr lang="it-IT" sz="1600" dirty="0" smtClean="0"/>
              <a:t>)) </a:t>
            </a:r>
            <a:r>
              <a:rPr lang="it-IT" sz="1600" dirty="0" smtClean="0"/>
              <a:t>and </a:t>
            </a:r>
            <a:r>
              <a:rPr lang="it-IT" sz="1600" dirty="0" smtClean="0">
                <a:solidFill>
                  <a:srgbClr val="E78C1A"/>
                </a:solidFill>
              </a:rPr>
              <a:t>Mg-</a:t>
            </a:r>
            <a:r>
              <a:rPr lang="it-IT" sz="1600" dirty="0" err="1" smtClean="0">
                <a:solidFill>
                  <a:srgbClr val="E78C1A"/>
                </a:solidFill>
              </a:rPr>
              <a:t>chlorides</a:t>
            </a:r>
            <a:r>
              <a:rPr lang="it-IT" sz="1600" dirty="0" smtClean="0">
                <a:solidFill>
                  <a:srgbClr val="E78C1A"/>
                </a:solidFill>
              </a:rPr>
              <a:t> </a:t>
            </a:r>
            <a:r>
              <a:rPr lang="it-IT" sz="1600" dirty="0" smtClean="0"/>
              <a:t>(</a:t>
            </a:r>
            <a:r>
              <a:rPr lang="it-IT" sz="1600" dirty="0" err="1" smtClean="0"/>
              <a:t>anhydrous</a:t>
            </a:r>
            <a:r>
              <a:rPr lang="it-IT" sz="1600" dirty="0" smtClean="0"/>
              <a:t> + </a:t>
            </a:r>
            <a:r>
              <a:rPr lang="it-IT" sz="1600" noProof="1">
                <a:latin typeface="Arial"/>
                <a:cs typeface="Arial"/>
              </a:rPr>
              <a:t>·</a:t>
            </a:r>
            <a:r>
              <a:rPr lang="it-IT" sz="1600" dirty="0" smtClean="0"/>
              <a:t>6 </a:t>
            </a:r>
            <a:r>
              <a:rPr lang="it-IT" sz="1600" dirty="0" smtClean="0"/>
              <a:t>H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O (</a:t>
            </a:r>
            <a:r>
              <a:rPr lang="it-IT" sz="1600" i="1" dirty="0" err="1" smtClean="0"/>
              <a:t>bischofite</a:t>
            </a:r>
            <a:r>
              <a:rPr lang="it-IT" sz="1600" dirty="0" smtClean="0"/>
              <a:t>)) </a:t>
            </a:r>
            <a:r>
              <a:rPr lang="it-IT" sz="1600" dirty="0" err="1" smtClean="0"/>
              <a:t>analyzed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</a:t>
            </a:r>
            <a:r>
              <a:rPr lang="it-IT" sz="1600" dirty="0" err="1" smtClean="0"/>
              <a:t>temps</a:t>
            </a:r>
            <a:r>
              <a:rPr lang="it-IT" sz="1600" dirty="0" smtClean="0"/>
              <a:t> 80÷290 </a:t>
            </a:r>
            <a:r>
              <a:rPr lang="it-IT" sz="1600" dirty="0" smtClean="0"/>
              <a:t>K</a:t>
            </a:r>
          </a:p>
          <a:p>
            <a:pPr marL="285750" indent="-285750">
              <a:buFontTx/>
              <a:buChar char="•"/>
            </a:pPr>
            <a:endParaRPr lang="it-IT" sz="1600" dirty="0"/>
          </a:p>
          <a:p>
            <a:pPr marL="285750" indent="-285750">
              <a:buFont typeface="Wingdings" charset="2"/>
              <a:buChar char="q"/>
            </a:pPr>
            <a:r>
              <a:rPr lang="it-IT" sz="1600" dirty="0" err="1" smtClean="0"/>
              <a:t>Compounds</a:t>
            </a:r>
            <a:r>
              <a:rPr lang="it-IT" sz="1600" dirty="0" smtClean="0"/>
              <a:t> are </a:t>
            </a:r>
            <a:r>
              <a:rPr lang="it-IT" sz="1600" dirty="0" err="1" smtClean="0"/>
              <a:t>discernible</a:t>
            </a:r>
            <a:r>
              <a:rPr lang="it-IT" sz="1600" dirty="0" smtClean="0"/>
              <a:t> on the </a:t>
            </a:r>
            <a:r>
              <a:rPr lang="it-IT" sz="1600" dirty="0" err="1" smtClean="0"/>
              <a:t>basis</a:t>
            </a:r>
            <a:r>
              <a:rPr lang="it-IT" sz="1600" dirty="0" smtClean="0"/>
              <a:t> of </a:t>
            </a:r>
            <a:r>
              <a:rPr lang="it-IT" sz="1600" dirty="0" err="1" smtClean="0"/>
              <a:t>several</a:t>
            </a:r>
            <a:r>
              <a:rPr lang="it-IT" sz="1600" dirty="0" smtClean="0"/>
              <a:t> </a:t>
            </a:r>
            <a:r>
              <a:rPr lang="it-IT" sz="1600" dirty="0" err="1" smtClean="0"/>
              <a:t>features</a:t>
            </a:r>
            <a:r>
              <a:rPr lang="it-IT" sz="1600" dirty="0" smtClean="0"/>
              <a:t>:</a:t>
            </a:r>
          </a:p>
          <a:p>
            <a:pPr marL="285750" indent="-285750">
              <a:buFontTx/>
              <a:buChar char="•"/>
            </a:pPr>
            <a:endParaRPr lang="it-IT" sz="1600" dirty="0" smtClean="0"/>
          </a:p>
          <a:p>
            <a:pPr marL="285750" indent="-285750">
              <a:buFontTx/>
              <a:buChar char="-"/>
            </a:pPr>
            <a:r>
              <a:rPr lang="it-IT" sz="1600" b="1" dirty="0" smtClean="0">
                <a:solidFill>
                  <a:srgbClr val="E78C1A"/>
                </a:solidFill>
              </a:rPr>
              <a:t>0.76 </a:t>
            </a:r>
            <a:r>
              <a:rPr lang="it-IT" sz="1600" b="1" dirty="0" smtClean="0">
                <a:solidFill>
                  <a:srgbClr val="E78C1A"/>
                </a:solidFill>
                <a:latin typeface="Symbol" charset="2"/>
                <a:cs typeface="Symbol" charset="2"/>
              </a:rPr>
              <a:t>m</a:t>
            </a:r>
            <a:r>
              <a:rPr lang="it-IT" sz="1600" b="1" dirty="0" smtClean="0">
                <a:solidFill>
                  <a:srgbClr val="E78C1A"/>
                </a:solidFill>
              </a:rPr>
              <a:t>m band in MgCl</a:t>
            </a:r>
            <a:r>
              <a:rPr lang="it-IT" sz="1600" b="1" baseline="-25000" dirty="0" smtClean="0">
                <a:solidFill>
                  <a:srgbClr val="E78C1A"/>
                </a:solidFill>
              </a:rPr>
              <a:t>2</a:t>
            </a:r>
            <a:r>
              <a:rPr lang="it-IT" sz="1600" b="1" noProof="1">
                <a:solidFill>
                  <a:srgbClr val="E78C1A"/>
                </a:solidFill>
                <a:latin typeface="Arial"/>
                <a:cs typeface="Arial"/>
              </a:rPr>
              <a:t>·</a:t>
            </a:r>
            <a:r>
              <a:rPr lang="it-IT" sz="1600" b="1" dirty="0">
                <a:solidFill>
                  <a:srgbClr val="E78C1A"/>
                </a:solidFill>
              </a:rPr>
              <a:t>6 </a:t>
            </a:r>
            <a:r>
              <a:rPr lang="it-IT" sz="1600" b="1" dirty="0" smtClean="0">
                <a:solidFill>
                  <a:srgbClr val="E78C1A"/>
                </a:solidFill>
              </a:rPr>
              <a:t>H</a:t>
            </a:r>
            <a:r>
              <a:rPr lang="it-IT" sz="1600" b="1" baseline="-25000" dirty="0" smtClean="0">
                <a:solidFill>
                  <a:srgbClr val="E78C1A"/>
                </a:solidFill>
              </a:rPr>
              <a:t>2</a:t>
            </a:r>
            <a:r>
              <a:rPr lang="it-IT" sz="1600" b="1" dirty="0" smtClean="0">
                <a:solidFill>
                  <a:srgbClr val="E78C1A"/>
                </a:solidFill>
              </a:rPr>
              <a:t>O </a:t>
            </a:r>
            <a:r>
              <a:rPr lang="it-IT" sz="1600" dirty="0" smtClean="0"/>
              <a:t>vs </a:t>
            </a:r>
            <a:r>
              <a:rPr lang="it-IT" sz="1600" b="1" dirty="0" smtClean="0">
                <a:solidFill>
                  <a:srgbClr val="0099FF"/>
                </a:solidFill>
              </a:rPr>
              <a:t>0.70-0.78 </a:t>
            </a:r>
            <a:r>
              <a:rPr lang="it-IT" sz="1600" b="1" dirty="0">
                <a:solidFill>
                  <a:srgbClr val="0099FF"/>
                </a:solidFill>
                <a:latin typeface="Symbol" charset="2"/>
                <a:cs typeface="Symbol" charset="2"/>
              </a:rPr>
              <a:t>m</a:t>
            </a:r>
            <a:r>
              <a:rPr lang="it-IT" sz="1600" b="1" dirty="0">
                <a:solidFill>
                  <a:srgbClr val="0099FF"/>
                </a:solidFill>
              </a:rPr>
              <a:t>m </a:t>
            </a:r>
            <a:r>
              <a:rPr lang="it-IT" sz="1600" b="1" dirty="0" err="1" smtClean="0">
                <a:solidFill>
                  <a:srgbClr val="0099FF"/>
                </a:solidFill>
              </a:rPr>
              <a:t>bands</a:t>
            </a:r>
            <a:r>
              <a:rPr lang="it-IT" sz="1600" b="1" dirty="0" smtClean="0">
                <a:solidFill>
                  <a:srgbClr val="0099FF"/>
                </a:solidFill>
              </a:rPr>
              <a:t> </a:t>
            </a:r>
            <a:r>
              <a:rPr lang="it-IT" sz="1600" b="1" dirty="0">
                <a:solidFill>
                  <a:srgbClr val="0099FF"/>
                </a:solidFill>
              </a:rPr>
              <a:t>in </a:t>
            </a:r>
            <a:r>
              <a:rPr lang="it-IT" sz="1600" b="1" dirty="0" smtClean="0">
                <a:solidFill>
                  <a:srgbClr val="0099FF"/>
                </a:solidFill>
              </a:rPr>
              <a:t>Na</a:t>
            </a:r>
            <a:r>
              <a:rPr lang="it-IT" sz="1600" b="1" baseline="-25000" dirty="0" smtClean="0">
                <a:solidFill>
                  <a:srgbClr val="0099FF"/>
                </a:solidFill>
              </a:rPr>
              <a:t>2</a:t>
            </a:r>
            <a:r>
              <a:rPr lang="it-IT" sz="1600" b="1" dirty="0" smtClean="0">
                <a:solidFill>
                  <a:srgbClr val="0099FF"/>
                </a:solidFill>
              </a:rPr>
              <a:t>SO</a:t>
            </a:r>
            <a:r>
              <a:rPr lang="it-IT" sz="1600" b="1" baseline="-25000" dirty="0" smtClean="0">
                <a:solidFill>
                  <a:srgbClr val="0099FF"/>
                </a:solidFill>
              </a:rPr>
              <a:t>4</a:t>
            </a:r>
            <a:r>
              <a:rPr lang="it-IT" sz="1600" b="1" noProof="1" smtClean="0">
                <a:solidFill>
                  <a:srgbClr val="0099FF"/>
                </a:solidFill>
                <a:latin typeface="Arial"/>
                <a:cs typeface="Arial"/>
              </a:rPr>
              <a:t>·</a:t>
            </a:r>
            <a:r>
              <a:rPr lang="it-IT" sz="1600" b="1" dirty="0" smtClean="0">
                <a:solidFill>
                  <a:srgbClr val="0099FF"/>
                </a:solidFill>
              </a:rPr>
              <a:t>10H</a:t>
            </a:r>
            <a:r>
              <a:rPr lang="it-IT" sz="1600" b="1" baseline="-25000" dirty="0" smtClean="0">
                <a:solidFill>
                  <a:srgbClr val="0099FF"/>
                </a:solidFill>
              </a:rPr>
              <a:t>2</a:t>
            </a:r>
            <a:r>
              <a:rPr lang="it-IT" sz="1600" b="1" dirty="0" smtClean="0">
                <a:solidFill>
                  <a:srgbClr val="0099FF"/>
                </a:solidFill>
              </a:rPr>
              <a:t>O </a:t>
            </a:r>
          </a:p>
          <a:p>
            <a:pPr marL="285750" indent="-285750">
              <a:buFontTx/>
              <a:buChar char="-"/>
            </a:pPr>
            <a:endParaRPr lang="it-IT" sz="1600" dirty="0" smtClean="0"/>
          </a:p>
          <a:p>
            <a:pPr marL="285750" indent="-285750">
              <a:buFontTx/>
              <a:buChar char="-"/>
            </a:pPr>
            <a:r>
              <a:rPr lang="it-IT" sz="1600" dirty="0" err="1" smtClean="0">
                <a:solidFill>
                  <a:srgbClr val="0099FF"/>
                </a:solidFill>
              </a:rPr>
              <a:t>Sulfates</a:t>
            </a:r>
            <a:r>
              <a:rPr lang="it-IT" sz="1600" dirty="0" smtClean="0"/>
              <a:t>: intense SO</a:t>
            </a:r>
            <a:r>
              <a:rPr lang="it-IT" sz="1600" baseline="-25000" dirty="0" smtClean="0"/>
              <a:t>4</a:t>
            </a:r>
            <a:r>
              <a:rPr lang="it-IT" sz="1600" baseline="30000" dirty="0" smtClean="0"/>
              <a:t>2-</a:t>
            </a:r>
            <a:r>
              <a:rPr lang="it-IT" sz="1600" dirty="0" smtClean="0"/>
              <a:t> </a:t>
            </a:r>
            <a:r>
              <a:rPr lang="it-IT" sz="1600" dirty="0" err="1" smtClean="0"/>
              <a:t>overtone</a:t>
            </a:r>
            <a:r>
              <a:rPr lang="it-IT" sz="1600" dirty="0" smtClean="0"/>
              <a:t> band @4.2-4.8 </a:t>
            </a:r>
            <a:r>
              <a:rPr lang="it-IT" sz="1600" dirty="0" smtClean="0">
                <a:latin typeface="Symbol" charset="2"/>
                <a:cs typeface="Symbol" charset="2"/>
              </a:rPr>
              <a:t>m</a:t>
            </a:r>
            <a:r>
              <a:rPr lang="it-IT" sz="1600" dirty="0" smtClean="0"/>
              <a:t>m (center ≈4.6 </a:t>
            </a:r>
            <a:r>
              <a:rPr lang="it-IT" sz="1600" dirty="0" smtClean="0">
                <a:latin typeface="Symbol" charset="2"/>
                <a:cs typeface="Symbol" charset="2"/>
              </a:rPr>
              <a:t>m</a:t>
            </a:r>
            <a:r>
              <a:rPr lang="it-IT" sz="1600" dirty="0" smtClean="0"/>
              <a:t>m)</a:t>
            </a:r>
          </a:p>
          <a:p>
            <a:pPr marL="285750" indent="-285750">
              <a:buFontTx/>
              <a:buChar char="-"/>
            </a:pPr>
            <a:endParaRPr lang="it-IT" sz="1600" dirty="0"/>
          </a:p>
          <a:p>
            <a:pPr marL="285750" indent="-285750">
              <a:buFontTx/>
              <a:buChar char="-"/>
            </a:pPr>
            <a:endParaRPr lang="it-IT" sz="2400" dirty="0" smtClean="0"/>
          </a:p>
          <a:p>
            <a:pPr marL="285750" indent="-285750">
              <a:buFontTx/>
              <a:buChar char="-"/>
            </a:pPr>
            <a:r>
              <a:rPr lang="it-IT" sz="1600" dirty="0" err="1" smtClean="0">
                <a:solidFill>
                  <a:srgbClr val="E78C1A"/>
                </a:solidFill>
              </a:rPr>
              <a:t>Chlorides</a:t>
            </a:r>
            <a:r>
              <a:rPr lang="it-IT" sz="1600" dirty="0" smtClean="0"/>
              <a:t>: </a:t>
            </a:r>
            <a:r>
              <a:rPr lang="it-IT" sz="1600" dirty="0" err="1" smtClean="0"/>
              <a:t>two</a:t>
            </a:r>
            <a:r>
              <a:rPr lang="it-IT" sz="1600" dirty="0" smtClean="0"/>
              <a:t> </a:t>
            </a:r>
            <a:r>
              <a:rPr lang="it-IT" sz="1600" dirty="0" err="1" smtClean="0"/>
              <a:t>reflection</a:t>
            </a:r>
            <a:r>
              <a:rPr lang="it-IT" sz="1600" dirty="0" smtClean="0"/>
              <a:t> </a:t>
            </a:r>
            <a:r>
              <a:rPr lang="it-IT" sz="1600" dirty="0" err="1" smtClean="0"/>
              <a:t>peaks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2.8 and 3 </a:t>
            </a:r>
            <a:r>
              <a:rPr lang="it-IT" sz="1600" dirty="0" smtClean="0">
                <a:latin typeface="Symbol" charset="2"/>
                <a:cs typeface="Symbol" charset="2"/>
              </a:rPr>
              <a:t>m</a:t>
            </a:r>
            <a:r>
              <a:rPr lang="it-IT" sz="1600" dirty="0" smtClean="0"/>
              <a:t>m</a:t>
            </a:r>
          </a:p>
          <a:p>
            <a:endParaRPr lang="it-IT" sz="1600" dirty="0"/>
          </a:p>
          <a:p>
            <a:r>
              <a:rPr lang="it-IT" sz="1600" dirty="0" smtClean="0"/>
              <a:t>	* Strong band </a:t>
            </a:r>
            <a:r>
              <a:rPr lang="it-IT" sz="1600" dirty="0" err="1" smtClean="0"/>
              <a:t>at</a:t>
            </a:r>
            <a:r>
              <a:rPr lang="it-IT" sz="1600" dirty="0" smtClean="0"/>
              <a:t> 3.2 </a:t>
            </a:r>
            <a:r>
              <a:rPr lang="it-IT" sz="1600" dirty="0" smtClean="0">
                <a:latin typeface="Symbol" charset="2"/>
                <a:cs typeface="Symbol" charset="2"/>
              </a:rPr>
              <a:t>m</a:t>
            </a:r>
            <a:r>
              <a:rPr lang="it-IT" sz="1600" dirty="0" smtClean="0"/>
              <a:t>m </a:t>
            </a:r>
            <a:r>
              <a:rPr lang="it-IT" sz="1600" dirty="0" err="1" smtClean="0"/>
              <a:t>shifts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</a:t>
            </a:r>
            <a:r>
              <a:rPr lang="it-IT" sz="1600" dirty="0" err="1" smtClean="0"/>
              <a:t>shorter</a:t>
            </a:r>
            <a:r>
              <a:rPr lang="it-IT" sz="1600" dirty="0" smtClean="0"/>
              <a:t> </a:t>
            </a:r>
          </a:p>
          <a:p>
            <a:r>
              <a:rPr lang="it-IT" sz="1600" dirty="0" smtClean="0"/>
              <a:t>	</a:t>
            </a:r>
            <a:r>
              <a:rPr lang="it-IT" sz="1600" dirty="0" err="1" smtClean="0"/>
              <a:t>wavelengths</a:t>
            </a:r>
            <a:r>
              <a:rPr lang="it-IT" sz="1600" dirty="0" smtClean="0"/>
              <a:t> with </a:t>
            </a:r>
            <a:r>
              <a:rPr lang="it-IT" sz="1600" dirty="0" err="1" smtClean="0"/>
              <a:t>decreasing</a:t>
            </a:r>
            <a:r>
              <a:rPr lang="it-IT" sz="1600" dirty="0" smtClean="0"/>
              <a:t> T</a:t>
            </a:r>
          </a:p>
          <a:p>
            <a:endParaRPr lang="it-IT" sz="1050" dirty="0"/>
          </a:p>
          <a:p>
            <a:r>
              <a:rPr lang="it-IT" sz="1600" dirty="0" smtClean="0"/>
              <a:t>	* </a:t>
            </a:r>
            <a:r>
              <a:rPr lang="it-IT" sz="1600" dirty="0" err="1" smtClean="0"/>
              <a:t>Weak</a:t>
            </a:r>
            <a:r>
              <a:rPr lang="it-IT" sz="1600" dirty="0" smtClean="0"/>
              <a:t> </a:t>
            </a:r>
            <a:r>
              <a:rPr lang="it-IT" sz="1600" dirty="0" err="1" smtClean="0"/>
              <a:t>bands</a:t>
            </a:r>
            <a:r>
              <a:rPr lang="it-IT" sz="1600" dirty="0" smtClean="0"/>
              <a:t> in Europa </a:t>
            </a:r>
            <a:r>
              <a:rPr lang="it-IT" sz="1600" dirty="0" err="1" smtClean="0"/>
              <a:t>spectra</a:t>
            </a:r>
            <a:r>
              <a:rPr lang="it-IT" sz="1600" dirty="0" smtClean="0"/>
              <a:t> @1.01 and 1.09 </a:t>
            </a:r>
            <a:r>
              <a:rPr lang="it-IT" sz="1600" dirty="0" smtClean="0">
                <a:latin typeface="Symbol" charset="2"/>
                <a:cs typeface="Symbol" charset="2"/>
              </a:rPr>
              <a:t>m</a:t>
            </a:r>
            <a:r>
              <a:rPr lang="it-IT" sz="1600" dirty="0" smtClean="0"/>
              <a:t>m </a:t>
            </a:r>
            <a:r>
              <a:rPr lang="it-IT" sz="1600" dirty="0" err="1" smtClean="0"/>
              <a:t>also</a:t>
            </a:r>
            <a:r>
              <a:rPr lang="it-IT" sz="1600" dirty="0" smtClean="0"/>
              <a:t> </a:t>
            </a:r>
            <a:r>
              <a:rPr lang="it-IT" sz="1600" dirty="0" err="1" smtClean="0"/>
              <a:t>appear</a:t>
            </a:r>
            <a:r>
              <a:rPr lang="it-IT" sz="1600" dirty="0" smtClean="0"/>
              <a:t> in </a:t>
            </a:r>
            <a:r>
              <a:rPr lang="it-IT" sz="1600" dirty="0" err="1" smtClean="0"/>
              <a:t>bischofite</a:t>
            </a:r>
            <a:r>
              <a:rPr lang="it-IT" sz="1600" dirty="0" smtClean="0"/>
              <a:t>, </a:t>
            </a:r>
            <a:r>
              <a:rPr lang="it-IT" sz="1600" dirty="0" err="1" smtClean="0"/>
              <a:t>but</a:t>
            </a:r>
            <a:r>
              <a:rPr lang="it-IT" sz="1600" dirty="0" smtClean="0"/>
              <a:t> </a:t>
            </a:r>
            <a:r>
              <a:rPr lang="it-IT" sz="1600" dirty="0" err="1" smtClean="0"/>
              <a:t>shifted</a:t>
            </a:r>
            <a:r>
              <a:rPr lang="it-IT" sz="1600" dirty="0" smtClean="0"/>
              <a:t> by ≈2 nm</a:t>
            </a:r>
          </a:p>
          <a:p>
            <a:pPr marL="285750" indent="-285750">
              <a:buFont typeface="Wingdings" charset="2"/>
              <a:buChar char="q"/>
            </a:pPr>
            <a:endParaRPr lang="it-IT" sz="1200" dirty="0"/>
          </a:p>
          <a:p>
            <a:pPr marL="285750" indent="-285750">
              <a:buFont typeface="Wingdings" charset="2"/>
              <a:buChar char="q"/>
            </a:pPr>
            <a:r>
              <a:rPr lang="it-IT" sz="1600" dirty="0" err="1" smtClean="0"/>
              <a:t>Our</a:t>
            </a:r>
            <a:r>
              <a:rPr lang="it-IT" sz="1600" dirty="0" smtClean="0"/>
              <a:t> work </a:t>
            </a:r>
            <a:r>
              <a:rPr lang="it-IT" sz="1600" dirty="0" err="1" smtClean="0"/>
              <a:t>confirm</a:t>
            </a:r>
            <a:r>
              <a:rPr lang="it-IT" sz="1600" dirty="0" smtClean="0"/>
              <a:t> Europa “non-</a:t>
            </a:r>
            <a:r>
              <a:rPr lang="it-IT" sz="1600" dirty="0" err="1" smtClean="0"/>
              <a:t>ice</a:t>
            </a:r>
            <a:r>
              <a:rPr lang="it-IT" sz="1600" dirty="0" smtClean="0"/>
              <a:t>” </a:t>
            </a:r>
            <a:r>
              <a:rPr lang="it-IT" sz="1600" dirty="0" err="1" smtClean="0"/>
              <a:t>spectrum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likely</a:t>
            </a:r>
            <a:r>
              <a:rPr lang="it-IT" sz="1600" dirty="0" smtClean="0"/>
              <a:t> due to a </a:t>
            </a:r>
            <a:r>
              <a:rPr lang="it-IT" sz="1600" dirty="0" err="1" smtClean="0">
                <a:solidFill>
                  <a:srgbClr val="E78C1A"/>
                </a:solidFill>
              </a:rPr>
              <a:t>mixture</a:t>
            </a:r>
            <a:r>
              <a:rPr lang="it-IT" sz="1600" dirty="0" smtClean="0">
                <a:solidFill>
                  <a:srgbClr val="E78C1A"/>
                </a:solidFill>
              </a:rPr>
              <a:t> of </a:t>
            </a:r>
            <a:r>
              <a:rPr lang="it-IT" sz="1600" dirty="0" err="1" smtClean="0">
                <a:solidFill>
                  <a:srgbClr val="E78C1A"/>
                </a:solidFill>
              </a:rPr>
              <a:t>several</a:t>
            </a:r>
            <a:r>
              <a:rPr lang="it-IT" sz="1600" dirty="0" smtClean="0">
                <a:solidFill>
                  <a:srgbClr val="E78C1A"/>
                </a:solidFill>
              </a:rPr>
              <a:t> </a:t>
            </a:r>
            <a:r>
              <a:rPr lang="it-IT" sz="1600" dirty="0" err="1" smtClean="0">
                <a:solidFill>
                  <a:srgbClr val="E78C1A"/>
                </a:solidFill>
              </a:rPr>
              <a:t>hydrated</a:t>
            </a:r>
            <a:r>
              <a:rPr lang="it-IT" sz="1600" dirty="0" smtClean="0">
                <a:solidFill>
                  <a:srgbClr val="E78C1A"/>
                </a:solidFill>
              </a:rPr>
              <a:t> </a:t>
            </a:r>
            <a:r>
              <a:rPr lang="it-IT" sz="1600" dirty="0" err="1" smtClean="0">
                <a:solidFill>
                  <a:srgbClr val="E78C1A"/>
                </a:solidFill>
              </a:rPr>
              <a:t>salts</a:t>
            </a:r>
            <a:endParaRPr lang="it-IT" sz="1600" dirty="0" smtClean="0">
              <a:solidFill>
                <a:srgbClr val="E78C1A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10400" y="3124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Ø"/>
            </a:pPr>
            <a:r>
              <a:rPr lang="it-IT" sz="1600" dirty="0" err="1" smtClean="0"/>
              <a:t>Anhydrous</a:t>
            </a:r>
            <a:r>
              <a:rPr lang="it-IT" sz="1600" dirty="0" smtClean="0"/>
              <a:t>: </a:t>
            </a:r>
            <a:r>
              <a:rPr lang="it-IT" sz="1600" dirty="0" err="1" smtClean="0"/>
              <a:t>peak</a:t>
            </a:r>
            <a:r>
              <a:rPr lang="it-IT" sz="1600" dirty="0" smtClean="0"/>
              <a:t> @4.5 </a:t>
            </a:r>
            <a:r>
              <a:rPr lang="it-IT" sz="1600" dirty="0" smtClean="0">
                <a:latin typeface="Symbol" charset="2"/>
                <a:cs typeface="Symbol" charset="2"/>
              </a:rPr>
              <a:t>m</a:t>
            </a:r>
            <a:r>
              <a:rPr lang="it-IT" sz="1600" dirty="0" smtClean="0"/>
              <a:t>m</a:t>
            </a:r>
          </a:p>
          <a:p>
            <a:pPr marL="285750" indent="-285750">
              <a:buFont typeface="Wingdings" charset="0"/>
              <a:buChar char="Ø"/>
            </a:pPr>
            <a:r>
              <a:rPr lang="it-IT" sz="1600" dirty="0" err="1" smtClean="0"/>
              <a:t>Hydrated</a:t>
            </a:r>
            <a:r>
              <a:rPr lang="it-IT" sz="1600" dirty="0" smtClean="0"/>
              <a:t>: no </a:t>
            </a:r>
            <a:r>
              <a:rPr lang="it-IT" sz="1600" dirty="0" err="1" smtClean="0"/>
              <a:t>peak</a:t>
            </a:r>
            <a:endParaRPr lang="it-IT" sz="1600" dirty="0"/>
          </a:p>
        </p:txBody>
      </p:sp>
      <p:grpSp>
        <p:nvGrpSpPr>
          <p:cNvPr id="14" name="Gruppo 13"/>
          <p:cNvGrpSpPr/>
          <p:nvPr/>
        </p:nvGrpSpPr>
        <p:grpSpPr>
          <a:xfrm>
            <a:off x="6629400" y="3276600"/>
            <a:ext cx="457200" cy="457200"/>
            <a:chOff x="6629400" y="3505200"/>
            <a:chExt cx="457200" cy="457200"/>
          </a:xfrm>
        </p:grpSpPr>
        <p:cxnSp>
          <p:nvCxnSpPr>
            <p:cNvPr id="9" name="Connettore 2 8"/>
            <p:cNvCxnSpPr/>
            <p:nvPr/>
          </p:nvCxnSpPr>
          <p:spPr>
            <a:xfrm flipV="1">
              <a:off x="6629400" y="3505200"/>
              <a:ext cx="457200" cy="228600"/>
            </a:xfrm>
            <a:prstGeom prst="straightConnector1">
              <a:avLst/>
            </a:prstGeom>
            <a:ln>
              <a:solidFill>
                <a:srgbClr val="0099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>
              <a:off x="6629400" y="3733800"/>
              <a:ext cx="457200" cy="228600"/>
            </a:xfrm>
            <a:prstGeom prst="straightConnector1">
              <a:avLst/>
            </a:prstGeom>
            <a:ln>
              <a:solidFill>
                <a:srgbClr val="0099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sellaDiTesto 12"/>
          <p:cNvSpPr txBox="1"/>
          <p:nvPr/>
        </p:nvSpPr>
        <p:spPr>
          <a:xfrm>
            <a:off x="5257800" y="3962400"/>
            <a:ext cx="3223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Ø"/>
            </a:pPr>
            <a:r>
              <a:rPr lang="it-IT" sz="1600" dirty="0" err="1" smtClean="0"/>
              <a:t>Peak</a:t>
            </a:r>
            <a:r>
              <a:rPr lang="it-IT" sz="1600" dirty="0" smtClean="0"/>
              <a:t> </a:t>
            </a:r>
            <a:r>
              <a:rPr lang="it-IT" sz="1600" dirty="0" err="1" smtClean="0"/>
              <a:t>higher</a:t>
            </a:r>
            <a:r>
              <a:rPr lang="it-IT" sz="1600" dirty="0" smtClean="0"/>
              <a:t> </a:t>
            </a:r>
            <a:r>
              <a:rPr lang="it-IT" sz="1600" dirty="0"/>
              <a:t>with </a:t>
            </a:r>
            <a:r>
              <a:rPr lang="it-IT" sz="1600" dirty="0" err="1"/>
              <a:t>decreasing</a:t>
            </a:r>
            <a:r>
              <a:rPr lang="it-IT" sz="1600" dirty="0"/>
              <a:t> </a:t>
            </a:r>
            <a:r>
              <a:rPr lang="it-IT" sz="1600" dirty="0" smtClean="0"/>
              <a:t>T</a:t>
            </a:r>
          </a:p>
          <a:p>
            <a:endParaRPr lang="it-IT" sz="800" dirty="0" smtClean="0"/>
          </a:p>
          <a:p>
            <a:pPr marL="285750" indent="-285750">
              <a:buFont typeface="Wingdings" charset="0"/>
              <a:buChar char="Ø"/>
            </a:pPr>
            <a:r>
              <a:rPr lang="it-IT" sz="1600" dirty="0" err="1" smtClean="0"/>
              <a:t>Peak</a:t>
            </a:r>
            <a:r>
              <a:rPr lang="it-IT" sz="1600" dirty="0" smtClean="0"/>
              <a:t> </a:t>
            </a:r>
            <a:r>
              <a:rPr lang="it-IT" sz="1600" dirty="0" err="1" smtClean="0"/>
              <a:t>higher</a:t>
            </a:r>
            <a:r>
              <a:rPr lang="it-IT" sz="1600" dirty="0" smtClean="0"/>
              <a:t> for </a:t>
            </a:r>
            <a:r>
              <a:rPr lang="it-IT" sz="1600" dirty="0" err="1" smtClean="0"/>
              <a:t>larger</a:t>
            </a:r>
            <a:r>
              <a:rPr lang="it-IT" sz="1600" dirty="0" smtClean="0"/>
              <a:t> </a:t>
            </a:r>
            <a:r>
              <a:rPr lang="it-IT" sz="1600" dirty="0" err="1" smtClean="0"/>
              <a:t>grains</a:t>
            </a:r>
            <a:endParaRPr lang="it-IT" sz="1600" dirty="0"/>
          </a:p>
        </p:txBody>
      </p:sp>
      <p:grpSp>
        <p:nvGrpSpPr>
          <p:cNvPr id="15" name="Gruppo 14"/>
          <p:cNvGrpSpPr/>
          <p:nvPr/>
        </p:nvGrpSpPr>
        <p:grpSpPr>
          <a:xfrm>
            <a:off x="4800600" y="4114800"/>
            <a:ext cx="457200" cy="457200"/>
            <a:chOff x="6629400" y="3505200"/>
            <a:chExt cx="457200" cy="457200"/>
          </a:xfrm>
        </p:grpSpPr>
        <p:cxnSp>
          <p:nvCxnSpPr>
            <p:cNvPr id="16" name="Connettore 2 15"/>
            <p:cNvCxnSpPr/>
            <p:nvPr/>
          </p:nvCxnSpPr>
          <p:spPr>
            <a:xfrm flipV="1">
              <a:off x="6629400" y="3505200"/>
              <a:ext cx="457200" cy="228600"/>
            </a:xfrm>
            <a:prstGeom prst="straightConnector1">
              <a:avLst/>
            </a:prstGeom>
            <a:ln>
              <a:solidFill>
                <a:srgbClr val="E78C1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6629400" y="3733800"/>
              <a:ext cx="457200" cy="228600"/>
            </a:xfrm>
            <a:prstGeom prst="straightConnector1">
              <a:avLst/>
            </a:prstGeom>
            <a:ln>
              <a:solidFill>
                <a:srgbClr val="E78C1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83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5816" y="1066800"/>
            <a:ext cx="9061983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it-IT" sz="3200" noProof="1" smtClean="0">
                <a:solidFill>
                  <a:srgbClr val="FFFF00"/>
                </a:solidFill>
                <a:latin typeface="Arial"/>
                <a:cs typeface="Arial"/>
              </a:rPr>
              <a:t>Scientific context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752600"/>
            <a:ext cx="8754827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noProof="1" smtClean="0">
                <a:solidFill>
                  <a:srgbClr val="FFFF00"/>
                </a:solidFill>
                <a:latin typeface="Arial"/>
                <a:cs typeface="Arial"/>
              </a:rPr>
              <a:t>Europa surface composition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: </a:t>
            </a:r>
          </a:p>
          <a:p>
            <a:endParaRPr lang="it-IT" noProof="1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Ø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dichotomy b/w leading and trailing hemisphere</a:t>
            </a:r>
          </a:p>
          <a:p>
            <a:pPr marL="285750" indent="-285750">
              <a:buFont typeface="Wingdings" charset="0"/>
              <a:buChar char="Ø"/>
            </a:pPr>
            <a:endParaRPr lang="it-IT" noProof="1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0"/>
              <a:buChar char="Ø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Composition dominated by </a:t>
            </a:r>
          </a:p>
          <a:p>
            <a:pPr marL="741363" lvl="1" indent="-285750">
              <a:buFontTx/>
              <a:buChar char="•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brighter </a:t>
            </a:r>
            <a:r>
              <a:rPr lang="it-IT" noProof="1">
                <a:solidFill>
                  <a:srgbClr val="FFFF00"/>
                </a:solidFill>
                <a:latin typeface="Arial"/>
                <a:cs typeface="Arial"/>
              </a:rPr>
              <a:t>pure </a:t>
            </a:r>
            <a:r>
              <a:rPr lang="it-IT" b="1" noProof="1">
                <a:solidFill>
                  <a:srgbClr val="FFFF00"/>
                </a:solidFill>
                <a:latin typeface="Arial"/>
                <a:cs typeface="Arial"/>
              </a:rPr>
              <a:t>icy regions </a:t>
            </a:r>
            <a:r>
              <a:rPr lang="it-IT" noProof="1">
                <a:solidFill>
                  <a:srgbClr val="FFFF00"/>
                </a:solidFill>
                <a:latin typeface="Arial"/>
                <a:cs typeface="Arial"/>
              </a:rPr>
              <a:t>(leading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</a:p>
          <a:p>
            <a:pPr marL="741363" lvl="1" indent="-285750">
              <a:buFontTx/>
              <a:buChar char="•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Darker / reddish </a:t>
            </a:r>
            <a:r>
              <a:rPr lang="it-IT" b="1" noProof="1" smtClean="0">
                <a:solidFill>
                  <a:srgbClr val="FFFF00"/>
                </a:solidFill>
                <a:latin typeface="Arial"/>
                <a:cs typeface="Arial"/>
              </a:rPr>
              <a:t>“non-ice” regions 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(trailing) [</a:t>
            </a:r>
            <a:r>
              <a:rPr lang="it-IT" i="1" noProof="1" smtClean="0">
                <a:solidFill>
                  <a:srgbClr val="FFFF00"/>
                </a:solidFill>
                <a:latin typeface="Arial"/>
                <a:cs typeface="Arial"/>
              </a:rPr>
              <a:t>McCord et al., 1998, 1999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]</a:t>
            </a:r>
          </a:p>
          <a:p>
            <a:endParaRPr lang="it-IT" noProof="1">
              <a:solidFill>
                <a:srgbClr val="FFFF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0"/>
              <a:buChar char="Ø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Overal components: H</a:t>
            </a:r>
            <a:r>
              <a:rPr lang="it-IT" baseline="-25000" noProof="1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O, Na, Cl, K, S, SO</a:t>
            </a:r>
            <a:r>
              <a:rPr lang="it-IT" baseline="-25000" noProof="1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, O</a:t>
            </a:r>
            <a:r>
              <a:rPr lang="it-IT" baseline="-25000" noProof="1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, CO</a:t>
            </a:r>
            <a:r>
              <a:rPr lang="it-IT" baseline="-25000" noProof="1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, H</a:t>
            </a:r>
            <a:r>
              <a:rPr lang="it-IT" baseline="-25000" noProof="1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lang="it-IT" baseline="-25000" noProof="1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lang="it-IT" b="1" u="sng" noProof="1" smtClean="0">
                <a:solidFill>
                  <a:srgbClr val="FFFF00"/>
                </a:solidFill>
                <a:latin typeface="Arial"/>
                <a:cs typeface="Arial"/>
              </a:rPr>
              <a:t>hydrated phase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 [</a:t>
            </a:r>
            <a:r>
              <a:rPr lang="it-IT" i="1" noProof="1" smtClean="0">
                <a:solidFill>
                  <a:srgbClr val="FFFF00"/>
                </a:solidFill>
                <a:latin typeface="Arial"/>
                <a:cs typeface="Arial"/>
              </a:rPr>
              <a:t>Carlson et al., 2009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]</a:t>
            </a:r>
          </a:p>
          <a:p>
            <a:pPr marL="285750" indent="-285750">
              <a:buFont typeface="Wingdings" charset="0"/>
              <a:buChar char="Ø"/>
            </a:pPr>
            <a:endParaRPr lang="it-IT" noProof="1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0"/>
              <a:buChar char="Ø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Bright icy region: &gt;99% </a:t>
            </a:r>
            <a:r>
              <a:rPr lang="it-IT" b="1" noProof="1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lang="it-IT" b="1" baseline="-25000" noProof="1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it-IT" b="1" noProof="1" smtClean="0">
                <a:solidFill>
                  <a:srgbClr val="FFFF00"/>
                </a:solidFill>
                <a:latin typeface="Arial"/>
                <a:cs typeface="Arial"/>
              </a:rPr>
              <a:t>O-ice</a:t>
            </a:r>
          </a:p>
          <a:p>
            <a:pPr marL="285750" indent="-285750">
              <a:buFont typeface="Wingdings" charset="0"/>
              <a:buChar char="Ø"/>
            </a:pPr>
            <a:endParaRPr lang="it-IT" noProof="1">
              <a:solidFill>
                <a:srgbClr val="FFFF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0"/>
              <a:buChar char="Ø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Reddish “non-ice” regions: a </a:t>
            </a:r>
            <a:r>
              <a:rPr lang="it-IT" b="1" u="sng" noProof="1" smtClean="0">
                <a:solidFill>
                  <a:srgbClr val="FFFF00"/>
                </a:solidFill>
                <a:latin typeface="Arial"/>
                <a:cs typeface="Arial"/>
              </a:rPr>
              <a:t>heavily hydrated component</a:t>
            </a:r>
            <a:endParaRPr lang="it-IT" b="1" u="sng" noProof="1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47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5816" y="1066800"/>
            <a:ext cx="9061983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it-IT" sz="3200" noProof="1" smtClean="0">
                <a:solidFill>
                  <a:srgbClr val="FFFF00"/>
                </a:solidFill>
                <a:latin typeface="Arial"/>
                <a:cs typeface="Arial"/>
              </a:rPr>
              <a:t>Scientific context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7526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noProof="1" smtClean="0">
                <a:solidFill>
                  <a:srgbClr val="FFFF00"/>
                </a:solidFill>
                <a:latin typeface="Arial"/>
                <a:cs typeface="Arial"/>
              </a:rPr>
              <a:t>Europa surface composition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: </a:t>
            </a:r>
          </a:p>
          <a:p>
            <a:endParaRPr lang="it-IT" noProof="1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Ø"/>
            </a:pPr>
            <a:r>
              <a:rPr lang="it-IT" b="1" u="sng" noProof="1" smtClean="0">
                <a:solidFill>
                  <a:srgbClr val="FFFF00"/>
                </a:solidFill>
                <a:latin typeface="Arial"/>
                <a:cs typeface="Arial"/>
              </a:rPr>
              <a:t>Reddish “non-ice” regions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: </a:t>
            </a:r>
          </a:p>
        </p:txBody>
      </p:sp>
      <p:pic>
        <p:nvPicPr>
          <p:cNvPr id="8" name="Immagine 7" descr="Europa_Spectra_NI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88028"/>
            <a:ext cx="5486400" cy="38411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595271" y="5562600"/>
            <a:ext cx="5396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FF00"/>
                </a:solidFill>
              </a:rPr>
              <a:t>Europa NIR </a:t>
            </a:r>
            <a:r>
              <a:rPr lang="it-IT" sz="1600" dirty="0" err="1" smtClean="0">
                <a:solidFill>
                  <a:srgbClr val="FFFF00"/>
                </a:solidFill>
              </a:rPr>
              <a:t>spectra</a:t>
            </a:r>
            <a:r>
              <a:rPr lang="it-IT" sz="1600" dirty="0" smtClean="0">
                <a:solidFill>
                  <a:srgbClr val="FFFF00"/>
                </a:solidFill>
              </a:rPr>
              <a:t> (Galileo NIMS – </a:t>
            </a:r>
            <a:r>
              <a:rPr lang="it-IT" sz="1600" dirty="0" err="1" smtClean="0">
                <a:solidFill>
                  <a:srgbClr val="FFFF00"/>
                </a:solidFill>
              </a:rPr>
              <a:t>Carlson</a:t>
            </a:r>
            <a:r>
              <a:rPr lang="it-IT" sz="1600" dirty="0" smtClean="0">
                <a:solidFill>
                  <a:srgbClr val="FFFF00"/>
                </a:solidFill>
              </a:rPr>
              <a:t> et al., 2009)</a:t>
            </a:r>
            <a:endParaRPr lang="it-IT" sz="1600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47367" y="2667000"/>
            <a:ext cx="211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Non-</a:t>
            </a:r>
            <a:r>
              <a:rPr lang="it-IT" dirty="0" err="1" smtClean="0">
                <a:solidFill>
                  <a:schemeClr val="bg1">
                    <a:lumMod val="65000"/>
                  </a:schemeClr>
                </a:solidFill>
              </a:rPr>
              <a:t>ice</a:t>
            </a: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it-IT" dirty="0" err="1" smtClean="0">
                <a:solidFill>
                  <a:schemeClr val="bg1">
                    <a:lumMod val="65000"/>
                  </a:schemeClr>
                </a:solidFill>
              </a:rPr>
              <a:t>gray</a:t>
            </a: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line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09600" y="2895600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spectra characterized by:</a:t>
            </a:r>
          </a:p>
          <a:p>
            <a:endParaRPr lang="it-IT" noProof="1">
              <a:solidFill>
                <a:srgbClr val="FFFF0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•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hydration bands at ≈1.5 and ≈2.0 </a:t>
            </a:r>
            <a:r>
              <a:rPr lang="it-IT" noProof="1" smtClean="0">
                <a:solidFill>
                  <a:srgbClr val="FFFF00"/>
                </a:solidFill>
                <a:latin typeface="Symbol" charset="2"/>
                <a:cs typeface="Symbol" charset="2"/>
              </a:rPr>
              <a:t>m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</a:p>
          <a:p>
            <a:pPr marL="285750" indent="-285750">
              <a:buFontTx/>
              <a:buChar char="•"/>
            </a:pPr>
            <a:endParaRPr lang="it-IT" noProof="1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•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Distorted, asymmetric and shifted (shortward) with respect to H</a:t>
            </a:r>
            <a:r>
              <a:rPr lang="it-IT" baseline="-25000" noProof="1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O ice</a:t>
            </a:r>
          </a:p>
        </p:txBody>
      </p:sp>
    </p:spTree>
    <p:extLst>
      <p:ext uri="{BB962C8B-B14F-4D97-AF65-F5344CB8AC3E}">
        <p14:creationId xmlns:p14="http://schemas.microsoft.com/office/powerpoint/2010/main" val="354886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5816" y="1066800"/>
            <a:ext cx="9061983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it-IT" sz="3200" noProof="1" smtClean="0">
                <a:solidFill>
                  <a:srgbClr val="FFFF00"/>
                </a:solidFill>
                <a:latin typeface="Arial"/>
                <a:cs typeface="Arial"/>
              </a:rPr>
              <a:t>Scientific context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752600"/>
            <a:ext cx="9067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noProof="1" smtClean="0">
                <a:solidFill>
                  <a:srgbClr val="FFFF00"/>
                </a:solidFill>
                <a:latin typeface="Arial"/>
                <a:cs typeface="Arial"/>
              </a:rPr>
              <a:t>Europa surface composition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: </a:t>
            </a:r>
          </a:p>
          <a:p>
            <a:endParaRPr lang="it-IT" noProof="1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Ø"/>
            </a:pPr>
            <a:r>
              <a:rPr lang="it-IT" b="1" u="sng" noProof="1" smtClean="0">
                <a:solidFill>
                  <a:srgbClr val="FFFF00"/>
                </a:solidFill>
                <a:latin typeface="Arial"/>
                <a:cs typeface="Arial"/>
              </a:rPr>
              <a:t>Reddish “non-ice” regions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r>
              <a:rPr lang="it-IT" sz="1000" noProof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Various phases proposed and studied:</a:t>
            </a:r>
          </a:p>
          <a:p>
            <a:pPr marL="342900" indent="-342900">
              <a:buFont typeface="Wingdings" charset="0"/>
              <a:buChar char="Ø"/>
            </a:pPr>
            <a:endParaRPr lang="it-IT" sz="1000" noProof="1">
              <a:solidFill>
                <a:srgbClr val="FFFF00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Ø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Mono and poly-hydrated Mg-sulfates (</a:t>
            </a:r>
            <a:r>
              <a:rPr lang="it-IT" sz="1400" i="1" noProof="1" smtClean="0">
                <a:solidFill>
                  <a:srgbClr val="FFFF00"/>
                </a:solidFill>
                <a:latin typeface="Arial"/>
                <a:cs typeface="Arial"/>
              </a:rPr>
              <a:t>Dalton et al., 2003, 2005, 2007, 2012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</a:p>
          <a:p>
            <a:pPr marL="342900" indent="-342900">
              <a:buFont typeface="Wingdings" charset="0"/>
              <a:buChar char="Ø"/>
            </a:pPr>
            <a:endParaRPr lang="it-IT" noProof="1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Ø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Hydrated Na-carbonates (</a:t>
            </a:r>
            <a:r>
              <a:rPr lang="it-IT" sz="1400" i="1" noProof="1" smtClean="0">
                <a:solidFill>
                  <a:srgbClr val="FFFF00"/>
                </a:solidFill>
                <a:latin typeface="Arial"/>
                <a:cs typeface="Arial"/>
              </a:rPr>
              <a:t>McCord et al., 1998, 1999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</a:p>
          <a:p>
            <a:pPr marL="342900" indent="-342900">
              <a:buFont typeface="Wingdings" charset="0"/>
              <a:buChar char="Ø"/>
            </a:pPr>
            <a:endParaRPr lang="it-IT" noProof="1">
              <a:solidFill>
                <a:srgbClr val="FFFF00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Ø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Hydrated H</a:t>
            </a:r>
            <a:r>
              <a:rPr lang="it-IT" baseline="-25000" noProof="1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SO</a:t>
            </a:r>
            <a:r>
              <a:rPr lang="it-IT" baseline="-25000" noProof="1" smtClean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 (</a:t>
            </a:r>
            <a:r>
              <a:rPr lang="it-IT" sz="1400" i="1" noProof="1" smtClean="0">
                <a:solidFill>
                  <a:srgbClr val="FFFF00"/>
                </a:solidFill>
                <a:latin typeface="Arial"/>
                <a:cs typeface="Arial"/>
              </a:rPr>
              <a:t>Carlson et al., 2009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</a:p>
          <a:p>
            <a:pPr marL="342900" indent="-342900">
              <a:buFont typeface="Wingdings" charset="0"/>
              <a:buChar char="Ø"/>
            </a:pPr>
            <a:endParaRPr lang="it-IT" noProof="1">
              <a:solidFill>
                <a:srgbClr val="FFFF00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Ø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Mix: H</a:t>
            </a:r>
            <a:r>
              <a:rPr lang="it-IT" baseline="-25000" noProof="1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O-ice + hydrated H</a:t>
            </a:r>
            <a:r>
              <a:rPr lang="it-IT" baseline="-25000" noProof="1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SO</a:t>
            </a:r>
            <a:r>
              <a:rPr lang="it-IT" baseline="-25000" noProof="1" smtClean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 + chlorides and perchlorates (</a:t>
            </a:r>
            <a:r>
              <a:rPr lang="it-IT" sz="1400" i="1" noProof="1" smtClean="0">
                <a:solidFill>
                  <a:srgbClr val="FFFF00"/>
                </a:solidFill>
                <a:latin typeface="Arial"/>
                <a:cs typeface="Arial"/>
              </a:rPr>
              <a:t>Ligier et al., 2016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</a:p>
          <a:p>
            <a:pPr marL="342900" indent="-342900">
              <a:buFont typeface="Wingdings" charset="0"/>
              <a:buChar char="Ø"/>
            </a:pPr>
            <a:endParaRPr lang="it-IT" noProof="1">
              <a:solidFill>
                <a:srgbClr val="FFFF00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Ø"/>
            </a:pP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Hydrated Mg-sulfates &amp; Na-carbonates studied at low Temp (</a:t>
            </a:r>
            <a:r>
              <a:rPr lang="it-IT" sz="1400" i="1" noProof="1" smtClean="0">
                <a:solidFill>
                  <a:srgbClr val="FFFF00"/>
                </a:solidFill>
                <a:latin typeface="Arial"/>
                <a:cs typeface="Arial"/>
              </a:rPr>
              <a:t>De Angelis et al., 2016, 2018</a:t>
            </a:r>
            <a:r>
              <a:rPr lang="it-IT" noProof="1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650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5816" y="1066800"/>
            <a:ext cx="9061983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it-IT" sz="3200" noProof="1" smtClean="0">
                <a:solidFill>
                  <a:srgbClr val="FFFF00"/>
                </a:solidFill>
                <a:latin typeface="Arial"/>
                <a:cs typeface="Arial"/>
              </a:rPr>
              <a:t>Scientific context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39911" y="1905000"/>
            <a:ext cx="8775489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</a:rPr>
              <a:t>Materials</a:t>
            </a:r>
            <a:r>
              <a:rPr lang="it-IT" dirty="0" smtClean="0">
                <a:solidFill>
                  <a:srgbClr val="FFFF00"/>
                </a:solidFill>
              </a:rPr>
              <a:t> of “non-</a:t>
            </a:r>
            <a:r>
              <a:rPr lang="it-IT" dirty="0" err="1" smtClean="0">
                <a:solidFill>
                  <a:srgbClr val="FFFF00"/>
                </a:solidFill>
              </a:rPr>
              <a:t>ice</a:t>
            </a:r>
            <a:r>
              <a:rPr lang="it-IT" dirty="0" smtClean="0">
                <a:solidFill>
                  <a:srgbClr val="FFFF00"/>
                </a:solidFill>
              </a:rPr>
              <a:t>” </a:t>
            </a:r>
            <a:r>
              <a:rPr lang="it-IT" dirty="0" err="1" smtClean="0">
                <a:solidFill>
                  <a:srgbClr val="FFFF00"/>
                </a:solidFill>
              </a:rPr>
              <a:t>regions</a:t>
            </a:r>
            <a:r>
              <a:rPr lang="it-IT" dirty="0" smtClean="0">
                <a:solidFill>
                  <a:srgbClr val="FFFF00"/>
                </a:solidFill>
              </a:rPr>
              <a:t>:</a:t>
            </a:r>
          </a:p>
          <a:p>
            <a:endParaRPr lang="it-IT" dirty="0">
              <a:solidFill>
                <a:srgbClr val="FFFF00"/>
              </a:solidFill>
            </a:endParaRPr>
          </a:p>
          <a:p>
            <a:pPr marL="285750" indent="-285750">
              <a:buFont typeface="Wingdings" charset="0"/>
              <a:buChar char="Ø"/>
            </a:pPr>
            <a:r>
              <a:rPr lang="it-IT" dirty="0" err="1" smtClean="0">
                <a:solidFill>
                  <a:srgbClr val="FFFF00"/>
                </a:solidFill>
              </a:rPr>
              <a:t>Hydrated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salts</a:t>
            </a:r>
            <a:r>
              <a:rPr lang="it-IT" dirty="0" smtClean="0">
                <a:solidFill>
                  <a:srgbClr val="FFFF00"/>
                </a:solidFill>
              </a:rPr>
              <a:t>: </a:t>
            </a:r>
          </a:p>
          <a:p>
            <a:pPr marL="741363" lvl="1" indent="-285750">
              <a:buFontTx/>
              <a:buChar char="•"/>
            </a:pPr>
            <a:r>
              <a:rPr lang="it-IT" dirty="0" err="1" smtClean="0">
                <a:solidFill>
                  <a:srgbClr val="FFFF00"/>
                </a:solidFill>
              </a:rPr>
              <a:t>emplaced</a:t>
            </a:r>
            <a:r>
              <a:rPr lang="it-IT" dirty="0" smtClean="0">
                <a:solidFill>
                  <a:srgbClr val="FFFF00"/>
                </a:solidFill>
              </a:rPr>
              <a:t> on </a:t>
            </a:r>
            <a:r>
              <a:rPr lang="it-IT" dirty="0" err="1" smtClean="0">
                <a:solidFill>
                  <a:srgbClr val="FFFF00"/>
                </a:solidFill>
              </a:rPr>
              <a:t>surface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as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brines</a:t>
            </a:r>
            <a:r>
              <a:rPr lang="it-IT" dirty="0" smtClean="0">
                <a:solidFill>
                  <a:srgbClr val="FFFF00"/>
                </a:solidFill>
              </a:rPr>
              <a:t> from the </a:t>
            </a:r>
            <a:r>
              <a:rPr lang="it-IT" dirty="0" err="1" smtClean="0">
                <a:solidFill>
                  <a:srgbClr val="FFFF00"/>
                </a:solidFill>
              </a:rPr>
              <a:t>subsurface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ocean</a:t>
            </a:r>
            <a:r>
              <a:rPr lang="it-IT" dirty="0" smtClean="0">
                <a:solidFill>
                  <a:srgbClr val="FFFF00"/>
                </a:solidFill>
              </a:rPr>
              <a:t>	</a:t>
            </a:r>
          </a:p>
          <a:p>
            <a:pPr marL="741363" lvl="1" indent="-285750">
              <a:buFontTx/>
              <a:buChar char="•"/>
            </a:pPr>
            <a:r>
              <a:rPr lang="it-IT" b="1" u="sng" dirty="0" err="1" smtClean="0">
                <a:solidFill>
                  <a:srgbClr val="FFFF00"/>
                </a:solidFill>
              </a:rPr>
              <a:t>Endogenic</a:t>
            </a:r>
            <a:r>
              <a:rPr lang="it-IT" b="1" u="sng" dirty="0" smtClean="0">
                <a:solidFill>
                  <a:srgbClr val="FFFF00"/>
                </a:solidFill>
              </a:rPr>
              <a:t> source</a:t>
            </a:r>
          </a:p>
          <a:p>
            <a:pPr marL="285750" indent="-285750">
              <a:buFont typeface="Wingdings" charset="0"/>
              <a:buChar char="Ø"/>
            </a:pPr>
            <a:endParaRPr lang="it-IT" dirty="0">
              <a:solidFill>
                <a:srgbClr val="FFFF00"/>
              </a:solidFill>
            </a:endParaRPr>
          </a:p>
          <a:p>
            <a:pPr marL="285750" indent="-285750">
              <a:buFont typeface="Wingdings" charset="0"/>
              <a:buChar char="Ø"/>
            </a:pPr>
            <a:r>
              <a:rPr lang="it-IT" dirty="0" err="1" smtClean="0">
                <a:solidFill>
                  <a:srgbClr val="FFFF00"/>
                </a:solidFill>
              </a:rPr>
              <a:t>Hydrated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sulfuric</a:t>
            </a:r>
            <a:r>
              <a:rPr lang="it-IT" dirty="0" smtClean="0">
                <a:solidFill>
                  <a:srgbClr val="FFFF00"/>
                </a:solidFill>
              </a:rPr>
              <a:t> acid: </a:t>
            </a:r>
            <a:r>
              <a:rPr lang="it-IT" dirty="0" err="1" smtClean="0">
                <a:solidFill>
                  <a:srgbClr val="FFFF00"/>
                </a:solidFill>
              </a:rPr>
              <a:t>radiolysis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product</a:t>
            </a:r>
            <a:r>
              <a:rPr lang="it-IT" dirty="0" smtClean="0">
                <a:solidFill>
                  <a:srgbClr val="FFFF00"/>
                </a:solidFill>
              </a:rPr>
              <a:t> of </a:t>
            </a:r>
            <a:r>
              <a:rPr lang="it-IT" dirty="0" err="1" smtClean="0">
                <a:solidFill>
                  <a:srgbClr val="FFFF00"/>
                </a:solidFill>
              </a:rPr>
              <a:t>S-bearing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material</a:t>
            </a:r>
            <a:r>
              <a:rPr lang="it-IT" dirty="0" smtClean="0">
                <a:solidFill>
                  <a:srgbClr val="FFFF00"/>
                </a:solidFill>
              </a:rPr>
              <a:t> + H</a:t>
            </a:r>
            <a:r>
              <a:rPr lang="it-IT" baseline="-25000" dirty="0" smtClean="0">
                <a:solidFill>
                  <a:srgbClr val="FFFF00"/>
                </a:solidFill>
              </a:rPr>
              <a:t>2</a:t>
            </a:r>
            <a:r>
              <a:rPr lang="it-IT" dirty="0" smtClean="0">
                <a:solidFill>
                  <a:srgbClr val="FFFF00"/>
                </a:solidFill>
              </a:rPr>
              <a:t>O</a:t>
            </a:r>
            <a:endParaRPr lang="it-IT" dirty="0">
              <a:solidFill>
                <a:srgbClr val="FFFF00"/>
              </a:solidFill>
            </a:endParaRPr>
          </a:p>
          <a:p>
            <a:pPr marL="741363" lvl="1" indent="-285750">
              <a:buFontTx/>
              <a:buChar char="•"/>
            </a:pPr>
            <a:r>
              <a:rPr lang="it-IT" dirty="0" err="1" smtClean="0">
                <a:solidFill>
                  <a:srgbClr val="FFFF00"/>
                </a:solidFill>
              </a:rPr>
              <a:t>S-bearing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material</a:t>
            </a:r>
            <a:r>
              <a:rPr lang="it-IT" dirty="0" smtClean="0">
                <a:solidFill>
                  <a:srgbClr val="FFFF00"/>
                </a:solidFill>
              </a:rPr>
              <a:t>: </a:t>
            </a:r>
            <a:r>
              <a:rPr lang="it-IT" b="1" u="sng" dirty="0" err="1" smtClean="0">
                <a:solidFill>
                  <a:srgbClr val="FFFF00"/>
                </a:solidFill>
              </a:rPr>
              <a:t>exogenic</a:t>
            </a:r>
            <a:r>
              <a:rPr lang="it-IT" dirty="0" smtClean="0">
                <a:solidFill>
                  <a:srgbClr val="FFFF00"/>
                </a:solidFill>
              </a:rPr>
              <a:t> (</a:t>
            </a:r>
            <a:r>
              <a:rPr lang="it-IT" dirty="0" err="1" smtClean="0">
                <a:solidFill>
                  <a:srgbClr val="FFFF00"/>
                </a:solidFill>
              </a:rPr>
              <a:t>implantation</a:t>
            </a:r>
            <a:r>
              <a:rPr lang="it-IT" dirty="0" smtClean="0">
                <a:solidFill>
                  <a:srgbClr val="FFFF00"/>
                </a:solidFill>
              </a:rPr>
              <a:t> from Io) or </a:t>
            </a:r>
            <a:r>
              <a:rPr lang="it-IT" b="1" u="sng" dirty="0" err="1" smtClean="0">
                <a:solidFill>
                  <a:srgbClr val="FFFF00"/>
                </a:solidFill>
              </a:rPr>
              <a:t>endogenic</a:t>
            </a:r>
            <a:r>
              <a:rPr lang="it-IT" b="1" u="sng" dirty="0" smtClean="0">
                <a:solidFill>
                  <a:srgbClr val="FFFF00"/>
                </a:solidFill>
              </a:rPr>
              <a:t> source</a:t>
            </a:r>
          </a:p>
          <a:p>
            <a:endParaRPr lang="it-IT" dirty="0" smtClean="0">
              <a:solidFill>
                <a:srgbClr val="FFFF00"/>
              </a:solidFill>
            </a:endParaRPr>
          </a:p>
          <a:p>
            <a:r>
              <a:rPr lang="it-IT" sz="2000" dirty="0" smtClean="0">
                <a:solidFill>
                  <a:srgbClr val="FFFF00"/>
                </a:solidFill>
              </a:rPr>
              <a:t>Central </a:t>
            </a:r>
            <a:r>
              <a:rPr lang="it-IT" sz="2000" dirty="0" err="1" smtClean="0">
                <a:solidFill>
                  <a:srgbClr val="FFFF00"/>
                </a:solidFill>
              </a:rPr>
              <a:t>question</a:t>
            </a:r>
            <a:r>
              <a:rPr lang="it-IT" sz="2000" dirty="0" smtClean="0">
                <a:solidFill>
                  <a:srgbClr val="FFFF00"/>
                </a:solidFill>
              </a:rPr>
              <a:t>: </a:t>
            </a:r>
          </a:p>
          <a:p>
            <a:endParaRPr lang="it-IT" sz="2000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000" dirty="0" err="1" smtClean="0">
                <a:solidFill>
                  <a:srgbClr val="FFFF00"/>
                </a:solidFill>
              </a:rPr>
              <a:t>What</a:t>
            </a:r>
            <a:r>
              <a:rPr lang="it-IT" sz="2000" dirty="0" smtClean="0">
                <a:solidFill>
                  <a:srgbClr val="FFFF00"/>
                </a:solidFill>
              </a:rPr>
              <a:t> are the non-</a:t>
            </a:r>
            <a:r>
              <a:rPr lang="it-IT" sz="2000" dirty="0" err="1" smtClean="0">
                <a:solidFill>
                  <a:srgbClr val="FFFF00"/>
                </a:solidFill>
              </a:rPr>
              <a:t>ice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components</a:t>
            </a:r>
            <a:endParaRPr lang="it-IT" sz="20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000" dirty="0" err="1">
                <a:solidFill>
                  <a:srgbClr val="FFFF00"/>
                </a:solidFill>
              </a:rPr>
              <a:t>W</a:t>
            </a:r>
            <a:r>
              <a:rPr lang="it-IT" sz="2000" dirty="0" err="1" smtClean="0">
                <a:solidFill>
                  <a:srgbClr val="FFFF00"/>
                </a:solidFill>
              </a:rPr>
              <a:t>here</a:t>
            </a:r>
            <a:r>
              <a:rPr lang="it-IT" sz="2000" dirty="0" smtClean="0">
                <a:solidFill>
                  <a:srgbClr val="FFFF00"/>
                </a:solidFill>
              </a:rPr>
              <a:t> the </a:t>
            </a:r>
            <a:r>
              <a:rPr lang="it-IT" sz="2000" dirty="0" err="1" smtClean="0">
                <a:solidFill>
                  <a:srgbClr val="FFFF00"/>
                </a:solidFill>
              </a:rPr>
              <a:t>hydrated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material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comes</a:t>
            </a:r>
            <a:r>
              <a:rPr lang="it-IT" sz="2000" dirty="0" smtClean="0">
                <a:solidFill>
                  <a:srgbClr val="FFFF00"/>
                </a:solidFill>
              </a:rPr>
              <a:t> from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4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5817" y="1159683"/>
            <a:ext cx="8229600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noProof="1">
                <a:latin typeface="Arial"/>
                <a:cs typeface="Arial"/>
              </a:rPr>
              <a:t>2. Experimental setup &amp; methods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848683"/>
            <a:ext cx="8820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noProof="1" smtClean="0">
                <a:latin typeface="Arial"/>
                <a:cs typeface="Arial"/>
              </a:rPr>
              <a:t>Institut </a:t>
            </a:r>
            <a:r>
              <a:rPr lang="en-US" noProof="1">
                <a:latin typeface="Arial"/>
                <a:cs typeface="Arial"/>
              </a:rPr>
              <a:t>de Planétologie et d'Astrophysique de </a:t>
            </a:r>
            <a:r>
              <a:rPr lang="en-US" noProof="1" smtClean="0">
                <a:latin typeface="Arial"/>
                <a:cs typeface="Arial"/>
              </a:rPr>
              <a:t>Grenoble – IPAG</a:t>
            </a:r>
          </a:p>
          <a:p>
            <a:pPr marL="285750" indent="-285750">
              <a:buFont typeface="Arial" charset="0"/>
              <a:buChar char="•"/>
            </a:pPr>
            <a:endParaRPr lang="en-US" i="1" noProof="1" smtClean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i="1" noProof="1" smtClean="0">
                <a:latin typeface="Arial"/>
                <a:cs typeface="Arial"/>
              </a:rPr>
              <a:t>Cold Surfaces Spectroscopy Facility</a:t>
            </a:r>
          </a:p>
          <a:p>
            <a:pPr marL="285750" indent="-285750">
              <a:buFont typeface="Arial" charset="0"/>
              <a:buChar char="•"/>
            </a:pPr>
            <a:endParaRPr lang="it-IT" dirty="0" smtClean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/>
                <a:cs typeface="Arial"/>
              </a:rPr>
              <a:t>Spectro-gonio-</a:t>
            </a:r>
            <a:r>
              <a:rPr lang="it-IT" dirty="0" err="1">
                <a:latin typeface="Arial"/>
                <a:cs typeface="Arial"/>
              </a:rPr>
              <a:t>r</a:t>
            </a:r>
            <a:r>
              <a:rPr lang="it-IT" dirty="0" err="1" smtClean="0">
                <a:latin typeface="Arial"/>
                <a:cs typeface="Arial"/>
              </a:rPr>
              <a:t>adiometer</a:t>
            </a:r>
            <a:r>
              <a:rPr lang="it-IT" dirty="0" smtClean="0">
                <a:latin typeface="Arial"/>
                <a:cs typeface="Arial"/>
              </a:rPr>
              <a:t> + </a:t>
            </a:r>
            <a:r>
              <a:rPr lang="it-IT" dirty="0" err="1" smtClean="0">
                <a:latin typeface="Arial"/>
                <a:cs typeface="Arial"/>
              </a:rPr>
              <a:t>monochromator</a:t>
            </a:r>
            <a:r>
              <a:rPr lang="it-IT" dirty="0" smtClean="0">
                <a:latin typeface="Arial"/>
                <a:cs typeface="Arial"/>
              </a:rPr>
              <a:t> source </a:t>
            </a:r>
          </a:p>
          <a:p>
            <a:pPr marL="285750" indent="-285750">
              <a:buFont typeface="Arial" charset="0"/>
              <a:buChar char="•"/>
            </a:pP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err="1" smtClean="0">
                <a:latin typeface="Arial"/>
                <a:cs typeface="Arial"/>
              </a:rPr>
              <a:t>Spectral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range</a:t>
            </a:r>
            <a:r>
              <a:rPr lang="it-IT" dirty="0" smtClean="0">
                <a:latin typeface="Arial"/>
                <a:cs typeface="Arial"/>
              </a:rPr>
              <a:t>: 0.5-4.8 </a:t>
            </a:r>
            <a:r>
              <a:rPr lang="it-IT" dirty="0" smtClean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latin typeface="Arial"/>
                <a:cs typeface="Arial"/>
              </a:rPr>
              <a:t>m</a:t>
            </a:r>
          </a:p>
          <a:p>
            <a:pPr marL="285750" indent="-285750">
              <a:buFont typeface="Arial" charset="0"/>
              <a:buChar char="•"/>
            </a:pP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/>
                <a:cs typeface="Arial"/>
              </a:rPr>
              <a:t>Detectors: Si-</a:t>
            </a:r>
            <a:r>
              <a:rPr lang="it-IT" dirty="0" err="1" smtClean="0">
                <a:latin typeface="Arial"/>
                <a:cs typeface="Arial"/>
              </a:rPr>
              <a:t>photodiode</a:t>
            </a:r>
            <a:r>
              <a:rPr lang="it-IT" dirty="0" smtClean="0">
                <a:latin typeface="Arial"/>
                <a:cs typeface="Arial"/>
              </a:rPr>
              <a:t> (&lt;1</a:t>
            </a:r>
            <a:r>
              <a:rPr lang="it-IT" dirty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latin typeface="Arial"/>
                <a:cs typeface="Arial"/>
              </a:rPr>
              <a:t>m) + </a:t>
            </a:r>
            <a:r>
              <a:rPr lang="it-IT" dirty="0" err="1" smtClean="0">
                <a:latin typeface="Arial"/>
                <a:cs typeface="Arial"/>
              </a:rPr>
              <a:t>InSb</a:t>
            </a:r>
            <a:r>
              <a:rPr lang="it-IT" dirty="0" smtClean="0">
                <a:latin typeface="Arial"/>
                <a:cs typeface="Arial"/>
              </a:rPr>
              <a:t> (&gt;1</a:t>
            </a:r>
            <a:r>
              <a:rPr lang="it-IT" dirty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latin typeface="Arial"/>
                <a:cs typeface="Arial"/>
              </a:rPr>
              <a:t>m)</a:t>
            </a:r>
          </a:p>
          <a:p>
            <a:pPr marL="285750" indent="-285750">
              <a:buFont typeface="Arial" charset="0"/>
              <a:buChar char="•"/>
            </a:pP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err="1" smtClean="0">
                <a:latin typeface="Arial"/>
                <a:cs typeface="Arial"/>
              </a:rPr>
              <a:t>Sampling</a:t>
            </a:r>
            <a:r>
              <a:rPr lang="it-IT" dirty="0" smtClean="0">
                <a:latin typeface="Arial"/>
                <a:cs typeface="Arial"/>
              </a:rPr>
              <a:t>: 20 nm</a:t>
            </a:r>
          </a:p>
          <a:p>
            <a:pPr marL="285750" indent="-285750">
              <a:buFont typeface="Arial" charset="0"/>
              <a:buChar char="•"/>
            </a:pP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err="1" smtClean="0">
                <a:latin typeface="Arial"/>
                <a:cs typeface="Arial"/>
              </a:rPr>
              <a:t>Resolution</a:t>
            </a:r>
            <a:r>
              <a:rPr lang="it-IT" dirty="0" smtClean="0">
                <a:latin typeface="Arial"/>
                <a:cs typeface="Arial"/>
              </a:rPr>
              <a:t>: 5-40 nm [Na-</a:t>
            </a:r>
            <a:r>
              <a:rPr lang="it-IT" dirty="0" err="1" smtClean="0">
                <a:latin typeface="Arial"/>
                <a:cs typeface="Arial"/>
              </a:rPr>
              <a:t>sulfates</a:t>
            </a:r>
            <a:r>
              <a:rPr lang="it-IT" dirty="0" smtClean="0">
                <a:latin typeface="Arial"/>
                <a:cs typeface="Arial"/>
              </a:rPr>
              <a:t>] &amp; 3-25 nm [Mg-</a:t>
            </a:r>
            <a:r>
              <a:rPr lang="it-IT" dirty="0" err="1" smtClean="0">
                <a:latin typeface="Arial"/>
                <a:cs typeface="Arial"/>
              </a:rPr>
              <a:t>chlorides</a:t>
            </a:r>
            <a:r>
              <a:rPr lang="it-IT" dirty="0" smtClean="0">
                <a:latin typeface="Arial"/>
                <a:cs typeface="Arial"/>
              </a:rPr>
              <a:t>]</a:t>
            </a:r>
          </a:p>
          <a:p>
            <a:pPr marL="285750" indent="-285750">
              <a:buFont typeface="Arial" charset="0"/>
              <a:buChar char="•"/>
            </a:pP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err="1" smtClean="0">
                <a:latin typeface="Arial"/>
                <a:cs typeface="Arial"/>
              </a:rPr>
              <a:t>Temperatures</a:t>
            </a:r>
            <a:r>
              <a:rPr lang="it-IT" dirty="0" smtClean="0">
                <a:latin typeface="Arial"/>
                <a:cs typeface="Arial"/>
              </a:rPr>
              <a:t>: 80, 90, 100, 110, 125, 140, 160, 180, 205, 230, 255, 275, 298K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78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CasellaDiTesto 8"/>
          <p:cNvSpPr txBox="1"/>
          <p:nvPr/>
        </p:nvSpPr>
        <p:spPr>
          <a:xfrm>
            <a:off x="0" y="196209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000" noProof="1" smtClean="0">
                <a:latin typeface="Arial"/>
                <a:cs typeface="Arial"/>
              </a:rPr>
              <a:t>Two types of samples analyzed: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817" y="2514601"/>
            <a:ext cx="41851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noProof="1" smtClean="0">
                <a:latin typeface="Arial"/>
                <a:cs typeface="Arial"/>
              </a:rPr>
              <a:t>Na-sulfates</a:t>
            </a:r>
          </a:p>
          <a:p>
            <a:endParaRPr lang="it-IT" sz="2000" dirty="0"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it-IT" sz="2000" u="sng" dirty="0" smtClean="0">
                <a:latin typeface="Arial"/>
                <a:cs typeface="Arial"/>
              </a:rPr>
              <a:t>Thenardite</a:t>
            </a:r>
            <a:r>
              <a:rPr lang="it-IT" sz="2000" dirty="0" smtClean="0">
                <a:latin typeface="Arial"/>
                <a:cs typeface="Arial"/>
              </a:rPr>
              <a:t>: Na</a:t>
            </a:r>
            <a:r>
              <a:rPr lang="it-IT" sz="2000" baseline="-25000" dirty="0" smtClean="0">
                <a:latin typeface="Arial"/>
                <a:cs typeface="Arial"/>
              </a:rPr>
              <a:t>2</a:t>
            </a:r>
            <a:r>
              <a:rPr lang="it-IT" sz="2000" dirty="0" smtClean="0">
                <a:latin typeface="Arial"/>
                <a:cs typeface="Arial"/>
              </a:rPr>
              <a:t>SO</a:t>
            </a:r>
            <a:r>
              <a:rPr lang="it-IT" sz="2000" baseline="-25000" dirty="0" smtClean="0">
                <a:latin typeface="Arial"/>
                <a:cs typeface="Arial"/>
              </a:rPr>
              <a:t>4</a:t>
            </a:r>
          </a:p>
          <a:p>
            <a:pPr marL="342900" indent="-342900">
              <a:buFont typeface="Wingdings"/>
              <a:buChar char="Ø"/>
            </a:pPr>
            <a:endParaRPr lang="it-IT" sz="2000" dirty="0"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it-IT" sz="2000" u="sng" dirty="0" smtClean="0">
                <a:latin typeface="Arial"/>
                <a:cs typeface="Arial"/>
              </a:rPr>
              <a:t>Mirabilite</a:t>
            </a:r>
            <a:r>
              <a:rPr lang="it-IT" sz="2000" dirty="0" smtClean="0">
                <a:latin typeface="Arial"/>
                <a:cs typeface="Arial"/>
              </a:rPr>
              <a:t> (deca-</a:t>
            </a:r>
            <a:r>
              <a:rPr lang="it-IT" sz="2000" dirty="0" err="1" smtClean="0">
                <a:latin typeface="Arial"/>
                <a:cs typeface="Arial"/>
              </a:rPr>
              <a:t>hydrated</a:t>
            </a:r>
            <a:r>
              <a:rPr lang="it-IT" sz="2000" dirty="0" smtClean="0">
                <a:latin typeface="Arial"/>
                <a:cs typeface="Arial"/>
              </a:rPr>
              <a:t>): </a:t>
            </a:r>
          </a:p>
          <a:p>
            <a:r>
              <a:rPr lang="it-IT" sz="2000" dirty="0" smtClean="0">
                <a:latin typeface="Arial"/>
                <a:cs typeface="Arial"/>
              </a:rPr>
              <a:t>      Na</a:t>
            </a:r>
            <a:r>
              <a:rPr lang="it-IT" sz="2000" baseline="-25000" dirty="0" smtClean="0">
                <a:latin typeface="Arial"/>
                <a:cs typeface="Arial"/>
              </a:rPr>
              <a:t>2</a:t>
            </a:r>
            <a:r>
              <a:rPr lang="it-IT" sz="2000" dirty="0" smtClean="0">
                <a:latin typeface="Arial"/>
                <a:cs typeface="Arial"/>
              </a:rPr>
              <a:t>SO</a:t>
            </a:r>
            <a:r>
              <a:rPr lang="it-IT" sz="2000" baseline="-25000" dirty="0" smtClean="0">
                <a:latin typeface="Arial"/>
                <a:cs typeface="Arial"/>
              </a:rPr>
              <a:t>4</a:t>
            </a:r>
            <a:r>
              <a:rPr lang="it-IT" sz="2000" dirty="0" smtClean="0">
                <a:latin typeface="Arial"/>
                <a:cs typeface="Arial"/>
              </a:rPr>
              <a:t> ·10 H</a:t>
            </a:r>
            <a:r>
              <a:rPr lang="it-IT" sz="2000" baseline="-25000" dirty="0" smtClean="0">
                <a:latin typeface="Arial"/>
                <a:cs typeface="Arial"/>
              </a:rPr>
              <a:t>2</a:t>
            </a:r>
            <a:r>
              <a:rPr lang="it-IT" sz="2000" dirty="0" smtClean="0">
                <a:latin typeface="Arial"/>
                <a:cs typeface="Arial"/>
              </a:rPr>
              <a:t>O</a:t>
            </a:r>
          </a:p>
          <a:p>
            <a:pPr marL="342900" indent="-342900">
              <a:buFont typeface="Wingdings"/>
              <a:buChar char="Ø"/>
            </a:pPr>
            <a:endParaRPr lang="it-IT" sz="2000" dirty="0"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it-IT" sz="2000" dirty="0" smtClean="0">
                <a:latin typeface="Arial"/>
                <a:cs typeface="Arial"/>
              </a:rPr>
              <a:t>3 </a:t>
            </a:r>
            <a:r>
              <a:rPr lang="it-IT" sz="2000" dirty="0" err="1" smtClean="0">
                <a:latin typeface="Arial"/>
                <a:cs typeface="Arial"/>
              </a:rPr>
              <a:t>grain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size</a:t>
            </a:r>
            <a:r>
              <a:rPr lang="it-IT" sz="2000" dirty="0" smtClean="0">
                <a:latin typeface="Arial"/>
                <a:cs typeface="Arial"/>
              </a:rPr>
              <a:t>: </a:t>
            </a:r>
            <a:r>
              <a:rPr lang="it-IT" dirty="0" smtClean="0">
                <a:latin typeface="Arial"/>
                <a:cs typeface="Arial"/>
              </a:rPr>
              <a:t>36-50, 75-100, 125-150 </a:t>
            </a:r>
            <a:r>
              <a:rPr lang="it-IT" dirty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latin typeface="Arial"/>
                <a:cs typeface="Arial"/>
              </a:rPr>
              <a:t>m</a:t>
            </a:r>
          </a:p>
          <a:p>
            <a:pPr marL="342900" indent="-342900">
              <a:buFont typeface="Wingdings"/>
              <a:buChar char="Ø"/>
            </a:pPr>
            <a:endParaRPr lang="it-IT" sz="2000" dirty="0"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it-IT" sz="2000" dirty="0" err="1" smtClean="0">
                <a:latin typeface="Arial"/>
                <a:cs typeface="Arial"/>
              </a:rPr>
              <a:t>EuroPlanet</a:t>
            </a:r>
            <a:r>
              <a:rPr lang="it-IT" sz="2000" dirty="0" smtClean="0">
                <a:latin typeface="Arial"/>
                <a:cs typeface="Arial"/>
              </a:rPr>
              <a:t> TNA 3rd Call </a:t>
            </a:r>
            <a:r>
              <a:rPr lang="it-IT" sz="2000" dirty="0" err="1" smtClean="0">
                <a:latin typeface="Arial"/>
                <a:cs typeface="Arial"/>
              </a:rPr>
              <a:t>proposal</a:t>
            </a:r>
            <a:r>
              <a:rPr lang="it-IT" sz="2000" dirty="0" smtClean="0">
                <a:latin typeface="Arial"/>
                <a:cs typeface="Arial"/>
              </a:rPr>
              <a:t> 2017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43400" y="2514600"/>
            <a:ext cx="480060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noProof="1" smtClean="0">
                <a:latin typeface="Arial"/>
                <a:cs typeface="Arial"/>
              </a:rPr>
              <a:t>Mg-chlorides</a:t>
            </a:r>
          </a:p>
          <a:p>
            <a:endParaRPr lang="it-IT" sz="2000" dirty="0"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it-IT" sz="2000" dirty="0" err="1" smtClean="0">
                <a:latin typeface="Arial"/>
                <a:cs typeface="Arial"/>
              </a:rPr>
              <a:t>Anhydrous</a:t>
            </a:r>
            <a:r>
              <a:rPr lang="it-IT" sz="2000" dirty="0" smtClean="0">
                <a:latin typeface="Arial"/>
                <a:cs typeface="Arial"/>
              </a:rPr>
              <a:t>: MgCl</a:t>
            </a:r>
            <a:r>
              <a:rPr lang="it-IT" sz="2000" baseline="-25000" dirty="0" smtClean="0">
                <a:latin typeface="Arial"/>
                <a:cs typeface="Arial"/>
              </a:rPr>
              <a:t>2</a:t>
            </a:r>
            <a:endParaRPr lang="it-IT" sz="2000" dirty="0"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endParaRPr lang="it-IT" sz="2000" dirty="0" smtClean="0"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it-IT" sz="2000" u="sng" dirty="0" err="1" smtClean="0">
                <a:latin typeface="Arial"/>
                <a:cs typeface="Arial"/>
              </a:rPr>
              <a:t>Bischofite</a:t>
            </a:r>
            <a:r>
              <a:rPr lang="it-IT" sz="2000" dirty="0" smtClean="0">
                <a:latin typeface="Arial"/>
                <a:cs typeface="Arial"/>
              </a:rPr>
              <a:t> (</a:t>
            </a:r>
            <a:r>
              <a:rPr lang="it-IT" sz="2000" dirty="0" err="1" smtClean="0">
                <a:latin typeface="Arial"/>
                <a:cs typeface="Arial"/>
              </a:rPr>
              <a:t>Hexa-hydrated</a:t>
            </a:r>
            <a:r>
              <a:rPr lang="it-IT" sz="2000" dirty="0" smtClean="0">
                <a:latin typeface="Arial"/>
                <a:cs typeface="Arial"/>
              </a:rPr>
              <a:t>): </a:t>
            </a:r>
            <a:endParaRPr lang="it-IT" sz="2000" dirty="0">
              <a:latin typeface="Arial"/>
              <a:cs typeface="Arial"/>
            </a:endParaRPr>
          </a:p>
          <a:p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 MgCl</a:t>
            </a:r>
            <a:r>
              <a:rPr lang="it-IT" sz="2000" baseline="-25000" dirty="0" smtClean="0">
                <a:latin typeface="Arial"/>
                <a:cs typeface="Arial"/>
              </a:rPr>
              <a:t>2</a:t>
            </a:r>
            <a:r>
              <a:rPr lang="it-IT" sz="2000" dirty="0" smtClean="0">
                <a:latin typeface="Arial"/>
                <a:cs typeface="Arial"/>
              </a:rPr>
              <a:t> ·6 H</a:t>
            </a:r>
            <a:r>
              <a:rPr lang="it-IT" sz="2000" baseline="-25000" dirty="0" smtClean="0">
                <a:latin typeface="Arial"/>
                <a:cs typeface="Arial"/>
              </a:rPr>
              <a:t>2</a:t>
            </a:r>
            <a:r>
              <a:rPr lang="it-IT" sz="2000" dirty="0" smtClean="0">
                <a:latin typeface="Arial"/>
                <a:cs typeface="Arial"/>
              </a:rPr>
              <a:t>O</a:t>
            </a:r>
          </a:p>
          <a:p>
            <a:pPr marL="342900" indent="-342900">
              <a:buFont typeface="Wingdings"/>
              <a:buChar char="Ø"/>
            </a:pPr>
            <a:endParaRPr lang="it-IT" sz="2000" dirty="0"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it-IT" sz="2000" dirty="0" smtClean="0">
                <a:latin typeface="Arial"/>
                <a:cs typeface="Arial"/>
              </a:rPr>
              <a:t>3 </a:t>
            </a:r>
            <a:r>
              <a:rPr lang="it-IT" sz="2000" dirty="0" err="1" smtClean="0">
                <a:latin typeface="Arial"/>
                <a:cs typeface="Arial"/>
              </a:rPr>
              <a:t>grain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size</a:t>
            </a:r>
            <a:r>
              <a:rPr lang="it-IT" sz="2000" dirty="0" smtClean="0">
                <a:latin typeface="Arial"/>
                <a:cs typeface="Arial"/>
              </a:rPr>
              <a:t>: </a:t>
            </a:r>
          </a:p>
          <a:p>
            <a:r>
              <a:rPr lang="it-IT" sz="2000" dirty="0" smtClean="0">
                <a:latin typeface="Arial"/>
                <a:cs typeface="Arial"/>
              </a:rPr>
              <a:t>   </a:t>
            </a:r>
            <a:r>
              <a:rPr lang="it-IT" dirty="0" smtClean="0">
                <a:latin typeface="Arial"/>
                <a:cs typeface="Arial"/>
              </a:rPr>
              <a:t>* </a:t>
            </a:r>
            <a:r>
              <a:rPr lang="it-IT" dirty="0" err="1" smtClean="0">
                <a:latin typeface="Arial"/>
                <a:cs typeface="Arial"/>
              </a:rPr>
              <a:t>anhydrous</a:t>
            </a:r>
            <a:r>
              <a:rPr lang="it-IT" dirty="0" smtClean="0">
                <a:latin typeface="Arial"/>
                <a:cs typeface="Arial"/>
              </a:rPr>
              <a:t>: 36-50, 75-100, 125-150 </a:t>
            </a:r>
            <a:r>
              <a:rPr lang="it-IT" dirty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latin typeface="Arial"/>
                <a:cs typeface="Arial"/>
              </a:rPr>
              <a:t>m</a:t>
            </a:r>
          </a:p>
          <a:p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   * </a:t>
            </a:r>
            <a:r>
              <a:rPr lang="it-IT" dirty="0" err="1" smtClean="0">
                <a:latin typeface="Arial"/>
                <a:cs typeface="Arial"/>
              </a:rPr>
              <a:t>hydrated</a:t>
            </a:r>
            <a:r>
              <a:rPr lang="it-IT" dirty="0" smtClean="0">
                <a:latin typeface="Arial"/>
                <a:cs typeface="Arial"/>
              </a:rPr>
              <a:t>: &lt;250, 250-500, 500-800 </a:t>
            </a:r>
            <a:r>
              <a:rPr lang="it-IT" dirty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latin typeface="Arial"/>
                <a:cs typeface="Arial"/>
              </a:rPr>
              <a:t>m</a:t>
            </a:r>
          </a:p>
          <a:p>
            <a:pPr marL="342900" indent="-342900">
              <a:buFont typeface="Wingdings"/>
              <a:buChar char="Ø"/>
            </a:pPr>
            <a:endParaRPr lang="it-IT" sz="2000" dirty="0"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it-IT" sz="2000" dirty="0" err="1" smtClean="0">
                <a:latin typeface="Arial"/>
                <a:cs typeface="Arial"/>
              </a:rPr>
              <a:t>EuroPlanet</a:t>
            </a:r>
            <a:r>
              <a:rPr lang="it-IT" sz="2000" dirty="0" smtClean="0">
                <a:latin typeface="Arial"/>
                <a:cs typeface="Arial"/>
              </a:rPr>
              <a:t> TNA 5th Call </a:t>
            </a:r>
            <a:r>
              <a:rPr lang="it-IT" sz="2000" dirty="0" err="1" smtClean="0">
                <a:latin typeface="Arial"/>
                <a:cs typeface="Arial"/>
              </a:rPr>
              <a:t>proposal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uk-UA" sz="2000" dirty="0" smtClean="0">
                <a:latin typeface="Arial"/>
                <a:cs typeface="Arial"/>
              </a:rPr>
              <a:t>’</a:t>
            </a:r>
            <a:r>
              <a:rPr lang="it-IT" sz="2000" dirty="0" smtClean="0">
                <a:latin typeface="Arial"/>
                <a:cs typeface="Arial"/>
              </a:rPr>
              <a:t>18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6544" y="2586609"/>
            <a:ext cx="205222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464496" y="2586609"/>
            <a:ext cx="205222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5817" y="1159683"/>
            <a:ext cx="8229600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noProof="1">
                <a:latin typeface="Arial"/>
                <a:cs typeface="Arial"/>
              </a:rPr>
              <a:t>2. Experimental setup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23870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5817" y="1066800"/>
            <a:ext cx="8229600" cy="66911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noProof="1">
                <a:latin typeface="Arial"/>
                <a:cs typeface="Arial"/>
              </a:rPr>
              <a:t>3. Lab measurements (i)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00800" y="1182469"/>
            <a:ext cx="2648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Na-sulfate deca-hydrate</a:t>
            </a:r>
          </a:p>
          <a:p>
            <a:r>
              <a:rPr lang="it-IT" noProof="1" smtClean="0">
                <a:latin typeface="Arial"/>
                <a:cs typeface="Arial"/>
              </a:rPr>
              <a:t>Na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SO</a:t>
            </a:r>
            <a:r>
              <a:rPr lang="it-IT" baseline="-25000" noProof="1" smtClean="0">
                <a:latin typeface="Arial"/>
                <a:cs typeface="Arial"/>
              </a:rPr>
              <a:t>4</a:t>
            </a:r>
            <a:r>
              <a:rPr lang="it-IT" noProof="1" smtClean="0">
                <a:latin typeface="Arial"/>
                <a:cs typeface="Arial"/>
              </a:rPr>
              <a:t> ·10 H</a:t>
            </a:r>
            <a:r>
              <a:rPr lang="it-IT" baseline="-25000" noProof="1" smtClean="0">
                <a:latin typeface="Arial"/>
                <a:cs typeface="Arial"/>
              </a:rPr>
              <a:t>2</a:t>
            </a:r>
            <a:r>
              <a:rPr lang="it-IT" noProof="1" smtClean="0">
                <a:latin typeface="Arial"/>
                <a:cs typeface="Arial"/>
              </a:rPr>
              <a:t>O</a:t>
            </a:r>
            <a:endParaRPr lang="it-IT" noProof="1">
              <a:latin typeface="Arial"/>
              <a:cs typeface="Arial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6982"/>
          <a:stretch/>
        </p:blipFill>
        <p:spPr>
          <a:xfrm>
            <a:off x="36000" y="1724648"/>
            <a:ext cx="3600000" cy="299975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4961" y="4648200"/>
            <a:ext cx="324960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it-IT" sz="1600" b="1" u="sng" noProof="1" smtClean="0">
                <a:latin typeface="Arial"/>
                <a:cs typeface="Arial"/>
              </a:rPr>
              <a:t>Slope</a:t>
            </a:r>
            <a:r>
              <a:rPr lang="it-IT" sz="1600" noProof="1" smtClean="0">
                <a:latin typeface="Arial"/>
                <a:cs typeface="Arial"/>
              </a:rPr>
              <a:t> (blueing): 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noProof="1" smtClean="0">
                <a:latin typeface="Arial"/>
                <a:cs typeface="Arial"/>
              </a:rPr>
              <a:t>changes with T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noProof="1" smtClean="0">
                <a:latin typeface="Symbol" charset="2"/>
                <a:cs typeface="Symbol" charset="2"/>
              </a:rPr>
              <a:t>D</a:t>
            </a:r>
            <a:r>
              <a:rPr lang="it-IT" sz="1600" noProof="1" smtClean="0">
                <a:latin typeface="Arial"/>
                <a:cs typeface="Arial"/>
              </a:rPr>
              <a:t>_slope increases with g.s.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noProof="1" smtClean="0">
                <a:latin typeface="Arial"/>
                <a:cs typeface="Arial"/>
              </a:rPr>
              <a:t>Max slope @T~140K</a:t>
            </a:r>
          </a:p>
          <a:p>
            <a:endParaRPr lang="it-IT" sz="1600" noProof="1" smtClean="0"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it-IT" sz="1600" b="1" u="sng" noProof="1" smtClean="0">
                <a:latin typeface="Arial"/>
                <a:cs typeface="Arial"/>
              </a:rPr>
              <a:t>New bands</a:t>
            </a:r>
            <a:r>
              <a:rPr lang="it-IT" sz="1600" noProof="1" smtClean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noProof="1" smtClean="0">
                <a:latin typeface="Arial"/>
                <a:cs typeface="Arial"/>
              </a:rPr>
              <a:t>A feature appears near 3.8 </a:t>
            </a:r>
            <a:r>
              <a:rPr lang="it-IT" sz="1600" dirty="0">
                <a:latin typeface="Symbol" charset="2"/>
                <a:cs typeface="Symbol" charset="2"/>
              </a:rPr>
              <a:t>m</a:t>
            </a:r>
            <a:r>
              <a:rPr lang="it-IT" sz="1600" noProof="1" smtClean="0">
                <a:latin typeface="Arial"/>
                <a:cs typeface="Arial"/>
              </a:rPr>
              <a:t>m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20000" y="2048648"/>
            <a:ext cx="72008" cy="2304256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055820" y="205442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lang="it-IT" sz="14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it-IT" sz="1400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r="6854"/>
          <a:stretch/>
        </p:blipFill>
        <p:spPr>
          <a:xfrm>
            <a:off x="2915816" y="2237910"/>
            <a:ext cx="3600000" cy="299129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6727"/>
          <a:stretch/>
        </p:blipFill>
        <p:spPr>
          <a:xfrm>
            <a:off x="5508504" y="3822086"/>
            <a:ext cx="3600000" cy="299129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400000" y="2581427"/>
            <a:ext cx="72008" cy="2304256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7956000" y="4165603"/>
            <a:ext cx="72008" cy="2304256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94245" y="2057400"/>
            <a:ext cx="472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3366FF"/>
                </a:solidFill>
              </a:rPr>
              <a:t>H</a:t>
            </a:r>
            <a:r>
              <a:rPr lang="it-IT" sz="1200" baseline="-25000" dirty="0" smtClean="0">
                <a:solidFill>
                  <a:srgbClr val="3366FF"/>
                </a:solidFill>
              </a:rPr>
              <a:t>2</a:t>
            </a:r>
            <a:r>
              <a:rPr lang="it-IT" sz="1200" dirty="0" smtClean="0">
                <a:solidFill>
                  <a:srgbClr val="3366FF"/>
                </a:solidFill>
              </a:rPr>
              <a:t>O</a:t>
            </a:r>
            <a:endParaRPr lang="it-IT" sz="1200" dirty="0">
              <a:solidFill>
                <a:srgbClr val="3366FF"/>
              </a:solidFill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792000" y="2340000"/>
            <a:ext cx="0" cy="22860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950400" y="2438400"/>
            <a:ext cx="0" cy="22860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219200" y="2590800"/>
            <a:ext cx="0" cy="22860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524000" y="2667000"/>
            <a:ext cx="0" cy="22860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828800" y="2819400"/>
            <a:ext cx="0" cy="228600"/>
          </a:xfrm>
          <a:prstGeom prst="line">
            <a:avLst/>
          </a:prstGeom>
          <a:ln w="127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2514600" y="266700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SO</a:t>
            </a:r>
            <a:r>
              <a:rPr lang="it-IT" sz="1200" baseline="-25000" dirty="0" smtClean="0">
                <a:solidFill>
                  <a:srgbClr val="FF0000"/>
                </a:solidFill>
              </a:rPr>
              <a:t>4</a:t>
            </a:r>
            <a:r>
              <a:rPr lang="it-IT" sz="1200" baseline="30000" dirty="0" smtClean="0">
                <a:solidFill>
                  <a:srgbClr val="FF0000"/>
                </a:solidFill>
              </a:rPr>
              <a:t>2-</a:t>
            </a:r>
            <a:endParaRPr lang="it-IT" sz="1200" baseline="30000" dirty="0">
              <a:solidFill>
                <a:srgbClr val="FF0000"/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2743200" y="3124200"/>
            <a:ext cx="0" cy="22860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2286000" y="2895600"/>
            <a:ext cx="0" cy="22860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867868" y="2438400"/>
            <a:ext cx="7229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solidFill>
                  <a:srgbClr val="FF0000"/>
                </a:solidFill>
              </a:rPr>
              <a:t>H</a:t>
            </a:r>
            <a:r>
              <a:rPr lang="it-IT" sz="1100" baseline="-25000" dirty="0" smtClean="0">
                <a:solidFill>
                  <a:srgbClr val="FF0000"/>
                </a:solidFill>
              </a:rPr>
              <a:t>2</a:t>
            </a:r>
            <a:r>
              <a:rPr lang="it-IT" sz="1100" dirty="0" smtClean="0">
                <a:solidFill>
                  <a:srgbClr val="FF0000"/>
                </a:solidFill>
              </a:rPr>
              <a:t>O–</a:t>
            </a:r>
          </a:p>
          <a:p>
            <a:r>
              <a:rPr lang="it-IT" sz="1100" dirty="0" smtClean="0">
                <a:solidFill>
                  <a:srgbClr val="FF0000"/>
                </a:solidFill>
              </a:rPr>
              <a:t>SO</a:t>
            </a:r>
            <a:r>
              <a:rPr lang="it-IT" sz="1100" baseline="-25000" dirty="0" smtClean="0">
                <a:solidFill>
                  <a:srgbClr val="FF0000"/>
                </a:solidFill>
              </a:rPr>
              <a:t>4</a:t>
            </a:r>
            <a:r>
              <a:rPr lang="it-IT" sz="1100" baseline="30000" dirty="0" smtClean="0">
                <a:solidFill>
                  <a:srgbClr val="FF0000"/>
                </a:solidFill>
              </a:rPr>
              <a:t>2- </a:t>
            </a:r>
            <a:r>
              <a:rPr lang="it-IT" sz="1100" dirty="0" smtClean="0">
                <a:solidFill>
                  <a:srgbClr val="FF0000"/>
                </a:solidFill>
              </a:rPr>
              <a:t>(?)</a:t>
            </a:r>
            <a:endParaRPr lang="it-IT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02372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26258</TotalTime>
  <Words>1585</Words>
  <Application>Microsoft Macintosh PowerPoint</Application>
  <PresentationFormat>Presentazione su schermo (4:3)</PresentationFormat>
  <Paragraphs>314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4_Office Theme</vt:lpstr>
      <vt:lpstr>Low Temperature IR spectroscopy of Na-sulfates and Mg-chlorides as analogues for Europa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Simone De Angelis</cp:lastModifiedBy>
  <cp:revision>850</cp:revision>
  <cp:lastPrinted>1601-01-01T00:00:00Z</cp:lastPrinted>
  <dcterms:created xsi:type="dcterms:W3CDTF">1601-01-01T00:00:00Z</dcterms:created>
  <dcterms:modified xsi:type="dcterms:W3CDTF">2019-10-10T09:00:13Z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</Properties>
</file>