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487" r:id="rId2"/>
    <p:sldId id="495" r:id="rId3"/>
    <p:sldId id="496" r:id="rId4"/>
    <p:sldId id="493" r:id="rId5"/>
    <p:sldId id="497" r:id="rId6"/>
    <p:sldId id="501" r:id="rId7"/>
    <p:sldId id="502" r:id="rId8"/>
    <p:sldId id="507" r:id="rId9"/>
    <p:sldId id="500" r:id="rId10"/>
    <p:sldId id="512" r:id="rId11"/>
    <p:sldId id="503" r:id="rId12"/>
    <p:sldId id="504" r:id="rId13"/>
    <p:sldId id="505" r:id="rId14"/>
    <p:sldId id="506" r:id="rId15"/>
    <p:sldId id="508" r:id="rId16"/>
    <p:sldId id="509" r:id="rId17"/>
    <p:sldId id="511" r:id="rId18"/>
    <p:sldId id="510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428FF"/>
    <a:srgbClr val="FF0000"/>
    <a:srgbClr val="0033CC"/>
    <a:srgbClr val="E78C1A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108" d="100"/>
          <a:sy n="108" d="100"/>
        </p:scale>
        <p:origin x="-5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11/10/2019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83AEFD4-08CE-7E46-9B8E-1A551371B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US" dirty="0" smtClean="0"/>
              <a:t>Yves Langevin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Detector update,</a:t>
            </a:r>
            <a:br>
              <a:rPr lang="it-IT" dirty="0" smtClean="0"/>
            </a:br>
            <a:r>
              <a:rPr lang="it-IT" sz="3600" dirty="0" smtClean="0"/>
              <a:t>impact of despiking on performances</a:t>
            </a:r>
            <a:endParaRPr lang="it-IT" sz="3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1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47687" y="9260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Recovering the relevant dark current when the temperature is changing</a:t>
            </a:r>
            <a:endParaRPr lang="en-US" sz="1400" b="1" dirty="0" smtClean="0">
              <a:solidFill>
                <a:srgbClr val="1428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585" y="2260149"/>
            <a:ext cx="40179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MAJIS approach:</a:t>
            </a:r>
          </a:p>
          <a:p>
            <a:endParaRPr lang="en-US" sz="1400" b="1" dirty="0"/>
          </a:p>
          <a:p>
            <a:r>
              <a:rPr lang="en-US" sz="1400" b="1" dirty="0" smtClean="0"/>
              <a:t>Interpolating dark currents</a:t>
            </a:r>
          </a:p>
          <a:p>
            <a:r>
              <a:rPr lang="en-US" sz="1400" b="1" dirty="0"/>
              <a:t>m</a:t>
            </a:r>
            <a:r>
              <a:rPr lang="en-US" sz="1400" b="1" dirty="0" smtClean="0"/>
              <a:t>easured </a:t>
            </a:r>
            <a:r>
              <a:rPr lang="en-US" sz="1400" b="1" dirty="0" smtClean="0">
                <a:solidFill>
                  <a:srgbClr val="1428FF"/>
                </a:solidFill>
              </a:rPr>
              <a:t>before</a:t>
            </a:r>
            <a:r>
              <a:rPr lang="en-US" sz="1400" b="1" dirty="0" smtClean="0"/>
              <a:t> and </a:t>
            </a:r>
            <a:r>
              <a:rPr lang="en-US" sz="1400" b="1" dirty="0" smtClean="0">
                <a:solidFill>
                  <a:srgbClr val="FF0000"/>
                </a:solidFill>
              </a:rPr>
              <a:t>after</a:t>
            </a:r>
          </a:p>
          <a:p>
            <a:r>
              <a:rPr lang="en-US" sz="1400" b="1" dirty="0"/>
              <a:t>t</a:t>
            </a:r>
            <a:r>
              <a:rPr lang="en-US" sz="1400" b="1" dirty="0" smtClean="0"/>
              <a:t>he observation on the basis</a:t>
            </a:r>
          </a:p>
          <a:p>
            <a:r>
              <a:rPr lang="en-US" sz="1400" b="1" dirty="0"/>
              <a:t>o</a:t>
            </a:r>
            <a:r>
              <a:rPr lang="en-US" sz="1400" b="1" dirty="0" smtClean="0"/>
              <a:t>f  detector temperature HK</a:t>
            </a:r>
          </a:p>
          <a:p>
            <a:endParaRPr lang="en-US" sz="1400" b="1" dirty="0"/>
          </a:p>
          <a:p>
            <a:r>
              <a:rPr lang="en-US" sz="1400" b="1" dirty="0" smtClean="0"/>
              <a:t>Even with a </a:t>
            </a:r>
            <a:r>
              <a:rPr lang="en-US" sz="1400" b="1" dirty="0" smtClean="0">
                <a:solidFill>
                  <a:srgbClr val="FF0000"/>
                </a:solidFill>
              </a:rPr>
              <a:t>0.4 K </a:t>
            </a:r>
          </a:p>
          <a:p>
            <a:r>
              <a:rPr lang="en-US" sz="1400" b="1">
                <a:solidFill>
                  <a:srgbClr val="FF0000"/>
                </a:solidFill>
              </a:rPr>
              <a:t>t</a:t>
            </a:r>
            <a:r>
              <a:rPr lang="en-US" sz="1400" b="1" smtClean="0">
                <a:solidFill>
                  <a:srgbClr val="FF0000"/>
                </a:solidFill>
              </a:rPr>
              <a:t>emperature increase</a:t>
            </a:r>
            <a:r>
              <a:rPr lang="en-US" sz="1400" b="1"/>
              <a:t> </a:t>
            </a:r>
            <a:r>
              <a:rPr lang="en-US" sz="1400" b="1" smtClean="0"/>
              <a:t>(+5%)</a:t>
            </a:r>
            <a:endParaRPr lang="en-US" sz="1400" b="1" dirty="0" smtClean="0"/>
          </a:p>
          <a:p>
            <a:r>
              <a:rPr lang="en-US" sz="1400" b="1" dirty="0" smtClean="0"/>
              <a:t>The dark current can be</a:t>
            </a:r>
          </a:p>
          <a:p>
            <a:r>
              <a:rPr lang="en-US" sz="1400" b="1" dirty="0">
                <a:solidFill>
                  <a:srgbClr val="009900"/>
                </a:solidFill>
              </a:rPr>
              <a:t>r</a:t>
            </a:r>
            <a:r>
              <a:rPr lang="en-US" sz="1400" b="1" dirty="0" smtClean="0">
                <a:solidFill>
                  <a:srgbClr val="009900"/>
                </a:solidFill>
              </a:rPr>
              <a:t>eliably interpolated </a:t>
            </a:r>
          </a:p>
          <a:p>
            <a:r>
              <a:rPr lang="en-US" sz="1400" b="1" dirty="0"/>
              <a:t>w</a:t>
            </a:r>
            <a:r>
              <a:rPr lang="en-US" sz="1400" b="1" dirty="0" smtClean="0"/>
              <a:t>ith an accuracy of </a:t>
            </a:r>
            <a:r>
              <a:rPr lang="en-US" sz="1400" b="1" dirty="0" smtClean="0">
                <a:solidFill>
                  <a:srgbClr val="009900"/>
                </a:solidFill>
              </a:rPr>
              <a:t>~ 5 e-</a:t>
            </a:r>
          </a:p>
          <a:p>
            <a:endParaRPr lang="en-US" sz="1400" b="1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3352800" y="5043281"/>
            <a:ext cx="586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measured dark current (e-), HK: 100.11 </a:t>
            </a:r>
          </a:p>
          <a:p>
            <a:endParaRPr lang="en-US" sz="1400" b="1" dirty="0" smtClean="0"/>
          </a:p>
          <a:p>
            <a:r>
              <a:rPr lang="en-US" sz="1200" b="1" dirty="0" smtClean="0">
                <a:solidFill>
                  <a:srgbClr val="1428FF"/>
                </a:solidFill>
              </a:rPr>
              <a:t>Residual (x10) subtracting “before” dark current    HK: 99.91 K)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Residual (x10) subtracting “after” dark current    (HK: 100.29 K)</a:t>
            </a:r>
          </a:p>
          <a:p>
            <a:r>
              <a:rPr lang="en-US" sz="1200" b="1" dirty="0" smtClean="0">
                <a:solidFill>
                  <a:srgbClr val="009900"/>
                </a:solidFill>
              </a:rPr>
              <a:t>Residual (x10) subtracting interpolated dark current for 100.11 K</a:t>
            </a:r>
          </a:p>
          <a:p>
            <a:endParaRPr lang="en-US" sz="500" b="1" dirty="0" smtClean="0"/>
          </a:p>
          <a:p>
            <a:endParaRPr lang="en-US" sz="500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85693"/>
            <a:ext cx="6324600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6000" y="1929455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1546" y="3048000"/>
            <a:ext cx="27863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400" b="1" dirty="0" smtClean="0"/>
              <a:t>   18 µm pixel spreads: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     </a:t>
            </a:r>
            <a:r>
              <a:rPr lang="en-US" sz="1600" b="1" dirty="0" err="1" smtClean="0">
                <a:solidFill>
                  <a:srgbClr val="00B050"/>
                </a:solidFill>
              </a:rPr>
              <a:t>gaussian</a:t>
            </a:r>
            <a:r>
              <a:rPr lang="en-US" sz="1600" b="1" dirty="0" smtClean="0">
                <a:solidFill>
                  <a:srgbClr val="00B050"/>
                </a:solidFill>
              </a:rPr>
              <a:t> noise</a:t>
            </a:r>
          </a:p>
          <a:p>
            <a:endParaRPr lang="en-US" sz="300" b="1" dirty="0"/>
          </a:p>
          <a:p>
            <a:r>
              <a:rPr lang="en-US" sz="1400" b="1" dirty="0" smtClean="0">
                <a:solidFill>
                  <a:srgbClr val="00B050"/>
                </a:solidFill>
              </a:rPr>
              <a:t>  1% of additional outliers 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       with EM harnesses</a:t>
            </a:r>
          </a:p>
          <a:p>
            <a:endParaRPr lang="en-US" sz="1400" b="1" dirty="0"/>
          </a:p>
          <a:p>
            <a:endParaRPr lang="en-US" sz="1400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84672" y="4800600"/>
            <a:ext cx="88593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readout and conversion noise </a:t>
            </a:r>
          </a:p>
          <a:p>
            <a:endParaRPr lang="en-US" sz="500" b="1" dirty="0" smtClean="0"/>
          </a:p>
          <a:p>
            <a:r>
              <a:rPr lang="en-US" sz="1600" b="1" dirty="0" smtClean="0"/>
              <a:t>   28 - 30 e- (reference pixels)          </a:t>
            </a:r>
            <a:r>
              <a:rPr lang="en-US" sz="1600" b="1" dirty="0" smtClean="0">
                <a:solidFill>
                  <a:srgbClr val="1428FF"/>
                </a:solidFill>
              </a:rPr>
              <a:t>“slow” 1MHz readout + 12 bits ADC: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specific to MAJIS</a:t>
            </a:r>
          </a:p>
          <a:p>
            <a:r>
              <a:rPr lang="en-US" sz="1600" b="1" dirty="0">
                <a:solidFill>
                  <a:srgbClr val="009900"/>
                </a:solidFill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</a:rPr>
              <a:t>  32 - 35 e-</a:t>
            </a:r>
            <a:r>
              <a:rPr lang="en-US" sz="1600" b="1" dirty="0" smtClean="0"/>
              <a:t> (connected pixels)</a:t>
            </a:r>
          </a:p>
          <a:p>
            <a:r>
              <a:rPr lang="en-US" sz="500" b="1" dirty="0" smtClean="0"/>
              <a:t>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readout </a:t>
            </a:r>
            <a:r>
              <a:rPr lang="en-US" sz="1600" b="1" dirty="0"/>
              <a:t>noise assumption for the performance model:</a:t>
            </a:r>
            <a:r>
              <a:rPr lang="en-US" sz="1600" b="1" dirty="0">
                <a:solidFill>
                  <a:srgbClr val="009900"/>
                </a:solidFill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</a:rPr>
              <a:t>40 </a:t>
            </a:r>
            <a:r>
              <a:rPr lang="en-US" sz="1600" b="1" dirty="0">
                <a:solidFill>
                  <a:srgbClr val="009900"/>
                </a:solidFill>
              </a:rPr>
              <a:t>e- </a:t>
            </a:r>
            <a:r>
              <a:rPr lang="en-US" sz="1600" b="1" dirty="0"/>
              <a:t>(18 µm) </a:t>
            </a:r>
            <a:r>
              <a:rPr lang="en-US" sz="1600" b="1" dirty="0">
                <a:solidFill>
                  <a:srgbClr val="00990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80 </a:t>
            </a:r>
            <a:r>
              <a:rPr lang="en-US" sz="1600" b="1" dirty="0">
                <a:solidFill>
                  <a:srgbClr val="009900"/>
                </a:solidFill>
                <a:sym typeface="Wingdings" panose="05000000000000000000" pitchFamily="2" charset="2"/>
              </a:rPr>
              <a:t>e- </a:t>
            </a:r>
            <a:r>
              <a:rPr lang="en-US" sz="1600" b="1" dirty="0">
                <a:sym typeface="Wingdings" panose="05000000000000000000" pitchFamily="2" charset="2"/>
              </a:rPr>
              <a:t>(36 µm)</a:t>
            </a:r>
            <a:endParaRPr lang="en-US" sz="1600" b="1" dirty="0"/>
          </a:p>
          <a:p>
            <a:endParaRPr lang="en-US" sz="500" b="1" dirty="0"/>
          </a:p>
          <a:p>
            <a:r>
              <a:rPr lang="en-US" sz="1600" b="1" dirty="0" smtClean="0"/>
              <a:t>	      </a:t>
            </a:r>
            <a:endParaRPr lang="en-US" sz="1600" b="1" dirty="0">
              <a:solidFill>
                <a:srgbClr val="009900"/>
              </a:solidFill>
            </a:endParaRPr>
          </a:p>
          <a:p>
            <a:endParaRPr lang="en-US" sz="500" b="1" dirty="0" smtClean="0"/>
          </a:p>
        </p:txBody>
      </p:sp>
      <p:pic>
        <p:nvPicPr>
          <p:cNvPr id="12" name="Picture 3" descr="D:\omega\MAJIS\détecteurs\EM_Bird\noise_model_1MHz_PE_EM_har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38" y="1099864"/>
            <a:ext cx="6528245" cy="36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72728" y="990600"/>
            <a:ext cx="3384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28FF"/>
                </a:solidFill>
              </a:rPr>
              <a:t>  Noise model, </a:t>
            </a:r>
          </a:p>
          <a:p>
            <a:r>
              <a:rPr lang="en-US" sz="2400" b="1" dirty="0" smtClean="0">
                <a:solidFill>
                  <a:srgbClr val="1428FF"/>
                </a:solidFill>
              </a:rPr>
              <a:t>1 MHz readout</a:t>
            </a:r>
          </a:p>
          <a:p>
            <a:r>
              <a:rPr lang="en-US" b="1" dirty="0" smtClean="0">
                <a:solidFill>
                  <a:srgbClr val="1428FF"/>
                </a:solidFill>
              </a:rPr>
              <a:t>Full EM configuration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200" y="1981200"/>
            <a:ext cx="2819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 80% of MAJIS data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(Jupiter, satellites VISNIR,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satellites IR HR)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9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31474" y="1743259"/>
            <a:ext cx="34261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Signals &lt; 1000 e-</a:t>
            </a:r>
            <a:r>
              <a:rPr lang="en-US" sz="1400" b="1" dirty="0" smtClean="0"/>
              <a:t> are dominated</a:t>
            </a:r>
          </a:p>
          <a:p>
            <a:r>
              <a:rPr lang="en-US" sz="1400" b="1" dirty="0"/>
              <a:t>b</a:t>
            </a:r>
            <a:r>
              <a:rPr lang="en-US" sz="1400" b="1" dirty="0" smtClean="0"/>
              <a:t>y </a:t>
            </a:r>
            <a:r>
              <a:rPr lang="en-US" sz="1400" b="1" dirty="0" smtClean="0">
                <a:solidFill>
                  <a:srgbClr val="FF0000"/>
                </a:solidFill>
              </a:rPr>
              <a:t>readout/conversion noise</a:t>
            </a:r>
          </a:p>
          <a:p>
            <a:endParaRPr lang="en-US" sz="500" b="1" dirty="0" smtClean="0">
              <a:solidFill>
                <a:srgbClr val="00B050"/>
              </a:solidFill>
            </a:endParaRPr>
          </a:p>
          <a:p>
            <a:r>
              <a:rPr lang="en-US" sz="1400" b="1" dirty="0" smtClean="0"/>
              <a:t>short harness: </a:t>
            </a:r>
            <a:r>
              <a:rPr lang="en-US" sz="1400" b="1" dirty="0" smtClean="0">
                <a:solidFill>
                  <a:srgbClr val="00B050"/>
                </a:solidFill>
              </a:rPr>
              <a:t>Gaussian behavior</a:t>
            </a:r>
          </a:p>
          <a:p>
            <a:endParaRPr lang="en-US" sz="1400" b="1" dirty="0">
              <a:solidFill>
                <a:srgbClr val="00B050"/>
              </a:solidFill>
            </a:endParaRPr>
          </a:p>
          <a:p>
            <a:r>
              <a:rPr lang="en-US" sz="1400" b="1" dirty="0" smtClean="0"/>
              <a:t>EM harness: 99% </a:t>
            </a:r>
            <a:r>
              <a:rPr lang="en-US" sz="1400" b="1" dirty="0" err="1" smtClean="0"/>
              <a:t>gaussian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r>
              <a:rPr lang="en-US" sz="1400" b="1" dirty="0"/>
              <a:t>w</a:t>
            </a:r>
            <a:r>
              <a:rPr lang="en-US" sz="1400" b="1" dirty="0" smtClean="0"/>
              <a:t>ith </a:t>
            </a:r>
            <a:r>
              <a:rPr lang="en-US" sz="1400" b="1" dirty="0" smtClean="0">
                <a:solidFill>
                  <a:srgbClr val="FF0000"/>
                </a:solidFill>
              </a:rPr>
              <a:t>outliers</a:t>
            </a:r>
            <a:r>
              <a:rPr lang="en-US" sz="1400" b="1" dirty="0" smtClean="0"/>
              <a:t> (~ 1%, </a:t>
            </a:r>
            <a:r>
              <a:rPr lang="en-US" sz="1400" b="1" dirty="0" smtClean="0">
                <a:solidFill>
                  <a:srgbClr val="1428FF"/>
                </a:solidFill>
              </a:rPr>
              <a:t>&lt; 200 e-</a:t>
            </a:r>
            <a:r>
              <a:rPr lang="en-US" sz="1400" b="1" dirty="0" smtClean="0"/>
              <a:t>, </a:t>
            </a:r>
            <a:r>
              <a:rPr lang="en-US" sz="1400" b="1" dirty="0" smtClean="0">
                <a:solidFill>
                  <a:srgbClr val="1428FF"/>
                </a:solidFill>
              </a:rPr>
              <a:t>5</a:t>
            </a:r>
            <a:r>
              <a:rPr lang="el-GR" sz="1400" b="1" dirty="0" smtClean="0">
                <a:solidFill>
                  <a:srgbClr val="1428FF"/>
                </a:solidFill>
              </a:rPr>
              <a:t>σ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0.5% are negative</a:t>
            </a:r>
            <a:r>
              <a:rPr lang="en-US" sz="1400" b="1" dirty="0" smtClean="0"/>
              <a:t> (hence selected</a:t>
            </a:r>
          </a:p>
          <a:p>
            <a:r>
              <a:rPr lang="en-US" sz="1400" b="1" dirty="0" smtClean="0"/>
              <a:t>after sorting by </a:t>
            </a:r>
            <a:r>
              <a:rPr lang="en-US" sz="1400" b="1" dirty="0" smtClean="0">
                <a:solidFill>
                  <a:srgbClr val="1428FF"/>
                </a:solidFill>
              </a:rPr>
              <a:t>de-spiking</a:t>
            </a:r>
          </a:p>
          <a:p>
            <a:endParaRPr lang="en-US" sz="500" b="1" dirty="0" smtClean="0">
              <a:solidFill>
                <a:srgbClr val="1428FF"/>
              </a:solidFill>
            </a:endParaRPr>
          </a:p>
          <a:p>
            <a:endParaRPr lang="en-US" sz="400" b="1" dirty="0" smtClean="0">
              <a:solidFill>
                <a:srgbClr val="00B050"/>
              </a:solidFill>
            </a:endParaRPr>
          </a:p>
          <a:p>
            <a:r>
              <a:rPr lang="en-US" sz="1400" b="1" dirty="0" smtClean="0"/>
              <a:t>EM </a:t>
            </a:r>
            <a:r>
              <a:rPr lang="en-US" sz="1400" b="1" dirty="0" err="1" smtClean="0"/>
              <a:t>config</a:t>
            </a:r>
            <a:r>
              <a:rPr lang="en-US" sz="1400" b="1" dirty="0" smtClean="0"/>
              <a:t>.: worst case</a:t>
            </a:r>
          </a:p>
          <a:p>
            <a:endParaRPr lang="en-US" sz="400" b="1" dirty="0" smtClean="0"/>
          </a:p>
          <a:p>
            <a:r>
              <a:rPr lang="en-US" sz="1400" b="1" dirty="0" smtClean="0"/>
              <a:t>PFM harness: </a:t>
            </a:r>
            <a:r>
              <a:rPr lang="en-US" sz="1400" b="1" dirty="0" smtClean="0">
                <a:solidFill>
                  <a:srgbClr val="009900"/>
                </a:solidFill>
              </a:rPr>
              <a:t>2 m </a:t>
            </a:r>
            <a:r>
              <a:rPr lang="en-US" sz="1400" b="1" dirty="0" smtClean="0"/>
              <a:t>(&lt; 2.4 m)</a:t>
            </a:r>
          </a:p>
          <a:p>
            <a:r>
              <a:rPr lang="en-US" sz="1400" b="1" dirty="0" smtClean="0"/>
              <a:t>PE PFM: </a:t>
            </a:r>
            <a:r>
              <a:rPr lang="en-US" sz="1400" b="1" dirty="0" smtClean="0">
                <a:solidFill>
                  <a:srgbClr val="009900"/>
                </a:solidFill>
              </a:rPr>
              <a:t>additional filtering</a:t>
            </a:r>
            <a:endParaRPr lang="en-US" sz="1400" b="1" dirty="0">
              <a:solidFill>
                <a:srgbClr val="009900"/>
              </a:solidFill>
            </a:endParaRPr>
          </a:p>
          <a:p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50959" y="914400"/>
            <a:ext cx="825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1 </a:t>
            </a:r>
            <a:r>
              <a:rPr lang="en-US" sz="2000" b="1" dirty="0">
                <a:solidFill>
                  <a:srgbClr val="1428FF"/>
                </a:solidFill>
              </a:rPr>
              <a:t>M</a:t>
            </a:r>
            <a:r>
              <a:rPr lang="en-US" sz="2000" b="1" dirty="0" smtClean="0">
                <a:solidFill>
                  <a:srgbClr val="1428FF"/>
                </a:solidFill>
              </a:rPr>
              <a:t>Hz readout: signal behavior for reference pixels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1473" y="4914006"/>
            <a:ext cx="889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ym typeface="Wingdings" panose="05000000000000000000" pitchFamily="2" charset="2"/>
              </a:rPr>
              <a:t>The performance model assumption </a:t>
            </a:r>
            <a:r>
              <a:rPr lang="en-US" sz="1400" b="1" dirty="0" smtClean="0">
                <a:sym typeface="Wingdings" panose="05000000000000000000" pitchFamily="2" charset="2"/>
              </a:rPr>
              <a:t>(40 e- readout noise) </a:t>
            </a:r>
            <a:r>
              <a:rPr lang="en-US" sz="1600" b="1" dirty="0" smtClean="0">
                <a:sym typeface="Wingdings" panose="05000000000000000000" pitchFamily="2" charset="2"/>
              </a:rPr>
              <a:t>is </a:t>
            </a:r>
            <a:r>
              <a:rPr lang="en-US" sz="16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validated</a:t>
            </a:r>
            <a:r>
              <a:rPr lang="en-US" sz="1600" b="1" dirty="0" smtClean="0">
                <a:sym typeface="Wingdings" panose="05000000000000000000" pitchFamily="2" charset="2"/>
              </a:rPr>
              <a:t> with </a:t>
            </a:r>
            <a:r>
              <a:rPr lang="en-US" sz="16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margins  </a:t>
            </a:r>
          </a:p>
          <a:p>
            <a:endParaRPr lang="en-US" sz="500" b="1" dirty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A capability for </a:t>
            </a: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screening out the lowest value </a:t>
            </a:r>
            <a:r>
              <a:rPr lang="en-US" sz="1600" b="1" dirty="0" smtClean="0">
                <a:sym typeface="Wingdings" panose="05000000000000000000" pitchFamily="2" charset="2"/>
              </a:rPr>
              <a:t>has been included for </a:t>
            </a:r>
            <a:r>
              <a:rPr lang="en-US" sz="1600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de-spiking</a:t>
            </a:r>
            <a:r>
              <a:rPr lang="en-US" sz="1600" b="1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In case the </a:t>
            </a:r>
            <a:r>
              <a:rPr lang="en-US" sz="1600" b="1" dirty="0" smtClean="0">
                <a:solidFill>
                  <a:srgbClr val="1428FF"/>
                </a:solidFill>
                <a:sym typeface="Wingdings" panose="05000000000000000000" pitchFamily="2" charset="2"/>
              </a:rPr>
              <a:t>PFM configuration </a:t>
            </a:r>
            <a:r>
              <a:rPr lang="en-US" sz="1600" b="1" dirty="0" smtClean="0">
                <a:sym typeface="Wingdings" panose="05000000000000000000" pitchFamily="2" charset="2"/>
              </a:rPr>
              <a:t>(or EMI/EMC effects) results in too many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negative outliers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500" b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D:\omega\MAJIS\détecteurs\EM_Bird\impact_harness_reference_pixels_1MHz_SAM_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23" y="1522562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50959" y="914400"/>
            <a:ext cx="825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   The impact of outliers on de-spiking procedures;</a:t>
            </a:r>
          </a:p>
          <a:p>
            <a:r>
              <a:rPr lang="en-US" sz="2000" b="1" dirty="0" smtClean="0">
                <a:solidFill>
                  <a:srgbClr val="1428FF"/>
                </a:solidFill>
              </a:rPr>
              <a:t>Ganymede HR observations: 2 to 3 sub-integrations</a:t>
            </a:r>
          </a:p>
        </p:txBody>
      </p:sp>
      <p:pic>
        <p:nvPicPr>
          <p:cNvPr id="5122" name="Picture 2" descr="D:\omega\MAJIS\software\despiking\sorting_1MHz_with_outl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76425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094159" y="2190894"/>
            <a:ext cx="21542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l</a:t>
            </a:r>
            <a:r>
              <a:rPr lang="en-US" sz="1200" b="1" dirty="0" smtClean="0">
                <a:solidFill>
                  <a:srgbClr val="FF0000"/>
                </a:solidFill>
              </a:rPr>
              <a:t>owest of </a:t>
            </a:r>
            <a:r>
              <a:rPr lang="en-US" sz="1100" b="1" dirty="0" smtClean="0">
                <a:solidFill>
                  <a:srgbClr val="FF0000"/>
                </a:solidFill>
              </a:rPr>
              <a:t> 3: </a:t>
            </a:r>
            <a:r>
              <a:rPr lang="el-GR" sz="1100" b="1" dirty="0" smtClean="0">
                <a:solidFill>
                  <a:srgbClr val="FF0000"/>
                </a:solidFill>
              </a:rPr>
              <a:t>σ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~ 24.5 e-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    Low outliers x 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96199" y="2947107"/>
            <a:ext cx="116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samples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el-GR" sz="1200" b="1" dirty="0" smtClean="0"/>
              <a:t>σ</a:t>
            </a:r>
            <a:r>
              <a:rPr lang="fr-FR" sz="1200" b="1" dirty="0"/>
              <a:t> </a:t>
            </a:r>
            <a:r>
              <a:rPr lang="fr-FR" sz="1200" b="1" dirty="0" smtClean="0"/>
              <a:t>~ </a:t>
            </a:r>
            <a:r>
              <a:rPr lang="en-US" sz="1200" b="1" dirty="0" smtClean="0"/>
              <a:t>34 </a:t>
            </a:r>
            <a:r>
              <a:rPr lang="en-US" sz="1200" b="1" dirty="0"/>
              <a:t>e-</a:t>
            </a:r>
          </a:p>
          <a:p>
            <a:endParaRPr lang="en-US" sz="12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7904159" y="3352800"/>
            <a:ext cx="1163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outliers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382000" y="3636076"/>
            <a:ext cx="0" cy="326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065959" y="2057400"/>
            <a:ext cx="21542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m</a:t>
            </a:r>
            <a:r>
              <a:rPr lang="en-US" sz="1200" b="1" dirty="0" smtClean="0">
                <a:solidFill>
                  <a:srgbClr val="00B050"/>
                </a:solidFill>
              </a:rPr>
              <a:t>iddle of</a:t>
            </a:r>
            <a:r>
              <a:rPr lang="en-US" sz="1100" b="1" dirty="0" smtClean="0">
                <a:solidFill>
                  <a:srgbClr val="00B050"/>
                </a:solidFill>
              </a:rPr>
              <a:t> 3: </a:t>
            </a:r>
            <a:r>
              <a:rPr lang="el-GR" sz="1100" b="1" dirty="0" smtClean="0">
                <a:solidFill>
                  <a:srgbClr val="00B050"/>
                </a:solidFill>
              </a:rPr>
              <a:t>σ</a:t>
            </a:r>
            <a:r>
              <a:rPr lang="en-US" sz="1100" b="1" dirty="0" smtClean="0">
                <a:solidFill>
                  <a:srgbClr val="00B050"/>
                </a:solidFill>
              </a:rPr>
              <a:t> ~ 22.8 e-</a:t>
            </a:r>
          </a:p>
          <a:p>
            <a:r>
              <a:rPr lang="en-US" sz="1100" b="1" dirty="0" smtClean="0">
                <a:solidFill>
                  <a:srgbClr val="00B050"/>
                </a:solidFill>
              </a:rPr>
              <a:t>        no outliers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7674" y="2057400"/>
            <a:ext cx="34261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Observed standard deviations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or the bulk of selected pixels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re </a:t>
            </a:r>
            <a:r>
              <a:rPr lang="en-US" sz="1400" b="1" dirty="0" smtClean="0">
                <a:solidFill>
                  <a:srgbClr val="009900"/>
                </a:solidFill>
              </a:rPr>
              <a:t>fully in line with expectations</a:t>
            </a:r>
          </a:p>
          <a:p>
            <a:r>
              <a:rPr lang="en-US" sz="1400" b="1" dirty="0">
                <a:solidFill>
                  <a:srgbClr val="009900"/>
                </a:solidFill>
              </a:rPr>
              <a:t>w</a:t>
            </a:r>
            <a:r>
              <a:rPr lang="en-US" sz="1400" b="1" dirty="0" smtClean="0">
                <a:solidFill>
                  <a:srgbClr val="009900"/>
                </a:solidFill>
              </a:rPr>
              <a:t>ith the Gaussian assumption</a:t>
            </a:r>
          </a:p>
          <a:p>
            <a:endParaRPr lang="en-US" sz="1400" b="1" dirty="0"/>
          </a:p>
          <a:p>
            <a:r>
              <a:rPr lang="en-US" sz="1400" b="1" dirty="0" smtClean="0"/>
              <a:t>Low outliers are </a:t>
            </a:r>
            <a:r>
              <a:rPr lang="en-US" sz="1400" b="1" dirty="0" smtClean="0">
                <a:solidFill>
                  <a:srgbClr val="FF0000"/>
                </a:solidFill>
              </a:rPr>
              <a:t>preferentially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elected</a:t>
            </a:r>
            <a:r>
              <a:rPr lang="en-US" sz="1400" b="1" dirty="0" smtClean="0"/>
              <a:t> if the </a:t>
            </a:r>
            <a:r>
              <a:rPr lang="en-US" sz="1400" b="1" dirty="0" smtClean="0">
                <a:solidFill>
                  <a:srgbClr val="FF0000"/>
                </a:solidFill>
              </a:rPr>
              <a:t>lowest value</a:t>
            </a:r>
          </a:p>
          <a:p>
            <a:r>
              <a:rPr lang="en-US" sz="1400" b="1" dirty="0" smtClean="0"/>
              <a:t>Is included in the sub-set 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elected for averaging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EM outliers are </a:t>
            </a:r>
            <a:r>
              <a:rPr lang="en-US" sz="1400" b="1" dirty="0" smtClean="0">
                <a:solidFill>
                  <a:srgbClr val="1428FF"/>
                </a:solidFill>
              </a:rPr>
              <a:t>small</a:t>
            </a:r>
            <a:r>
              <a:rPr lang="en-US" sz="1400" b="1" dirty="0" smtClean="0"/>
              <a:t> (&lt; 200 e-),</a:t>
            </a:r>
          </a:p>
          <a:p>
            <a:r>
              <a:rPr lang="en-US" sz="1400" b="1" dirty="0" smtClean="0"/>
              <a:t>Impact reduced after </a:t>
            </a:r>
            <a:r>
              <a:rPr lang="en-US" sz="1400" b="1" dirty="0" smtClean="0">
                <a:solidFill>
                  <a:srgbClr val="1428FF"/>
                </a:solidFill>
              </a:rPr>
              <a:t>2x2 binning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541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6146" name="Picture 2" descr="D:\omega\MAJIS\détecteurs\EM_Bird\low_signal_performance_1MHz_despiking_311 - C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20141"/>
            <a:ext cx="4114800" cy="22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omega\MAJIS\détecteurs\EM_Bird\low_signal_performance_1MHz_despiking_310 - Co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14510"/>
            <a:ext cx="4114800" cy="2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34000" y="2971800"/>
            <a:ext cx="215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3,1,0: </a:t>
            </a:r>
            <a:r>
              <a:rPr lang="en-US" sz="1100" b="1" dirty="0">
                <a:solidFill>
                  <a:srgbClr val="FF0000"/>
                </a:solidFill>
              </a:rPr>
              <a:t>l</a:t>
            </a:r>
            <a:r>
              <a:rPr lang="en-US" sz="1100" b="1" dirty="0" smtClean="0">
                <a:solidFill>
                  <a:srgbClr val="FF0000"/>
                </a:solidFill>
              </a:rPr>
              <a:t>ow outliers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86400" y="5121280"/>
            <a:ext cx="215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9900"/>
                </a:solidFill>
              </a:rPr>
              <a:t> 3,1,1: no low outliers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7800" y="9260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100 e- signals from a “warm” (95K) screen), 1 MHz readout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5120" y="1882677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Profile with 3,1,0 de-spiking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(t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: 100 </a:t>
            </a:r>
            <a:r>
              <a:rPr lang="en-US" sz="1600" b="1" dirty="0" err="1" smtClean="0">
                <a:solidFill>
                  <a:srgbClr val="FF0000"/>
                </a:solidFill>
              </a:rPr>
              <a:t>ms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ompared with </a:t>
            </a:r>
            <a:r>
              <a:rPr lang="en-US" sz="1600" b="1" dirty="0" smtClean="0">
                <a:solidFill>
                  <a:srgbClr val="1428FF"/>
                </a:solidFill>
              </a:rPr>
              <a:t>an average of 16 profiles</a:t>
            </a:r>
            <a:endParaRPr lang="en-US" sz="1600" b="1" dirty="0">
              <a:solidFill>
                <a:srgbClr val="1428FF"/>
              </a:solidFill>
            </a:endParaRPr>
          </a:p>
          <a:p>
            <a:r>
              <a:rPr lang="en-US" sz="1600" b="1" dirty="0"/>
              <a:t>w</a:t>
            </a:r>
            <a:r>
              <a:rPr lang="en-US" sz="1600" b="1" dirty="0" smtClean="0"/>
              <a:t>ith t</a:t>
            </a:r>
            <a:r>
              <a:rPr lang="en-US" sz="1600" b="1" baseline="-25000" dirty="0" smtClean="0"/>
              <a:t>int</a:t>
            </a:r>
            <a:r>
              <a:rPr lang="en-US" sz="1600" b="1" dirty="0" smtClean="0"/>
              <a:t> = 400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009900"/>
                </a:solidFill>
              </a:rPr>
              <a:t>100kHz readout</a:t>
            </a:r>
          </a:p>
          <a:p>
            <a:endParaRPr lang="en-US" sz="1600" b="1" dirty="0">
              <a:solidFill>
                <a:srgbClr val="0099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Bias compensated assuming Gaussian model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600" y="361390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Profile with 3,1,1 de-spiking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(t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</a:rPr>
              <a:t>: 100 </a:t>
            </a:r>
            <a:r>
              <a:rPr lang="en-US" sz="1600" b="1" dirty="0" err="1" smtClean="0">
                <a:solidFill>
                  <a:srgbClr val="FF0000"/>
                </a:solidFill>
              </a:rPr>
              <a:t>ms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ompared with an </a:t>
            </a:r>
            <a:r>
              <a:rPr lang="en-US" sz="1600" b="1" dirty="0" smtClean="0">
                <a:solidFill>
                  <a:srgbClr val="1428FF"/>
                </a:solidFill>
              </a:rPr>
              <a:t>average of 16 profiles</a:t>
            </a:r>
            <a:endParaRPr lang="en-US" sz="1600" b="1" dirty="0">
              <a:solidFill>
                <a:srgbClr val="1428FF"/>
              </a:solidFill>
            </a:endParaRPr>
          </a:p>
          <a:p>
            <a:r>
              <a:rPr lang="en-US" sz="1600" b="1" dirty="0"/>
              <a:t>w</a:t>
            </a:r>
            <a:r>
              <a:rPr lang="en-US" sz="1600" b="1" dirty="0" smtClean="0"/>
              <a:t>ith t</a:t>
            </a:r>
            <a:r>
              <a:rPr lang="en-US" sz="1600" b="1" baseline="-25000" dirty="0" smtClean="0"/>
              <a:t>int</a:t>
            </a:r>
            <a:r>
              <a:rPr lang="en-US" sz="1600" b="1" dirty="0" smtClean="0"/>
              <a:t> = 400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009900"/>
                </a:solidFill>
              </a:rPr>
              <a:t>100kHz readout</a:t>
            </a:r>
            <a:endParaRPr lang="en-US" sz="1600" b="1" dirty="0">
              <a:solidFill>
                <a:srgbClr val="009900"/>
              </a:solidFill>
            </a:endParaRPr>
          </a:p>
          <a:p>
            <a:endParaRPr lang="en-US" sz="1600" b="1" dirty="0" smtClean="0">
              <a:solidFill>
                <a:srgbClr val="009900"/>
              </a:solidFill>
            </a:endParaRPr>
          </a:p>
          <a:p>
            <a:endParaRPr lang="en-US" sz="1600" b="1" dirty="0" smtClean="0">
              <a:solidFill>
                <a:srgbClr val="009900"/>
              </a:solidFill>
            </a:endParaRPr>
          </a:p>
          <a:p>
            <a:r>
              <a:rPr lang="en-US" sz="1600" b="1" dirty="0" smtClean="0">
                <a:solidFill>
                  <a:srgbClr val="009900"/>
                </a:solidFill>
              </a:rPr>
              <a:t>MAJIS can reliably observe low signals </a:t>
            </a:r>
          </a:p>
          <a:p>
            <a:r>
              <a:rPr lang="en-US" sz="1600" b="1" dirty="0">
                <a:solidFill>
                  <a:srgbClr val="009900"/>
                </a:solidFill>
              </a:rPr>
              <a:t>w</a:t>
            </a:r>
            <a:r>
              <a:rPr lang="en-US" sz="1600" b="1" dirty="0" smtClean="0">
                <a:solidFill>
                  <a:srgbClr val="009900"/>
                </a:solidFill>
              </a:rPr>
              <a:t>ith 1 MHz readout (albeit with higher noire)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86600" y="1475601"/>
            <a:ext cx="215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428FF"/>
                </a:solidFill>
              </a:rPr>
              <a:t> 400 </a:t>
            </a:r>
            <a:r>
              <a:rPr lang="en-US" sz="1200" b="1" dirty="0" err="1" smtClean="0">
                <a:solidFill>
                  <a:srgbClr val="1428FF"/>
                </a:solidFill>
              </a:rPr>
              <a:t>ms</a:t>
            </a:r>
            <a:r>
              <a:rPr lang="en-US" sz="1200" b="1" dirty="0" smtClean="0">
                <a:solidFill>
                  <a:srgbClr val="1428FF"/>
                </a:solidFill>
              </a:rPr>
              <a:t>, 100 kHz / 4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86600" y="3810000"/>
            <a:ext cx="215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428FF"/>
                </a:solidFill>
              </a:rPr>
              <a:t> 400 </a:t>
            </a:r>
            <a:r>
              <a:rPr lang="en-US" sz="1200" b="1" dirty="0" err="1" smtClean="0">
                <a:solidFill>
                  <a:srgbClr val="1428FF"/>
                </a:solidFill>
              </a:rPr>
              <a:t>ms</a:t>
            </a:r>
            <a:r>
              <a:rPr lang="en-US" sz="1200" b="1" dirty="0" smtClean="0">
                <a:solidFill>
                  <a:srgbClr val="1428FF"/>
                </a:solidFill>
              </a:rPr>
              <a:t>, 100 kHz / 4 </a:t>
            </a:r>
          </a:p>
        </p:txBody>
      </p:sp>
    </p:spTree>
    <p:extLst>
      <p:ext uri="{BB962C8B-B14F-4D97-AF65-F5344CB8AC3E}">
        <p14:creationId xmlns:p14="http://schemas.microsoft.com/office/powerpoint/2010/main" val="315276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09599" y="989323"/>
            <a:ext cx="8763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        </a:t>
            </a:r>
            <a:r>
              <a:rPr lang="en-US" sz="2400" b="1" dirty="0" smtClean="0">
                <a:solidFill>
                  <a:srgbClr val="1428FF"/>
                </a:solidFill>
              </a:rPr>
              <a:t>The impact of outliers on de-spiking procedures</a:t>
            </a:r>
            <a:r>
              <a:rPr lang="en-US" sz="2000" b="1" dirty="0" smtClean="0">
                <a:solidFill>
                  <a:srgbClr val="1428FF"/>
                </a:solidFill>
              </a:rPr>
              <a:t>       </a:t>
            </a:r>
          </a:p>
          <a:p>
            <a:r>
              <a:rPr lang="en-US" sz="2000" b="1" dirty="0">
                <a:solidFill>
                  <a:srgbClr val="1428FF"/>
                </a:solidFill>
              </a:rPr>
              <a:t> </a:t>
            </a:r>
            <a:r>
              <a:rPr lang="en-US" sz="2000" b="1" dirty="0" smtClean="0">
                <a:solidFill>
                  <a:srgbClr val="1428FF"/>
                </a:solidFill>
              </a:rPr>
              <a:t>    </a:t>
            </a:r>
            <a:r>
              <a:rPr lang="en-US" b="1" dirty="0" smtClean="0">
                <a:solidFill>
                  <a:srgbClr val="1428FF"/>
                </a:solidFill>
              </a:rPr>
              <a:t>Ganymede HR observations (“mild” spikes): 2 to 3 sub-integrations</a:t>
            </a:r>
          </a:p>
        </p:txBody>
      </p:sp>
      <p:pic>
        <p:nvPicPr>
          <p:cNvPr id="5122" name="Picture 2" descr="D:\omega\MAJIS\software\despiking\sorting_1MHz_with_outl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76425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094159" y="2190894"/>
            <a:ext cx="21542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l</a:t>
            </a:r>
            <a:r>
              <a:rPr lang="en-US" sz="1200" b="1" dirty="0" smtClean="0">
                <a:solidFill>
                  <a:srgbClr val="FF0000"/>
                </a:solidFill>
              </a:rPr>
              <a:t>owest of </a:t>
            </a:r>
            <a:r>
              <a:rPr lang="en-US" sz="1100" b="1" dirty="0" smtClean="0">
                <a:solidFill>
                  <a:srgbClr val="FF0000"/>
                </a:solidFill>
              </a:rPr>
              <a:t> 3: </a:t>
            </a:r>
            <a:r>
              <a:rPr lang="el-GR" sz="1100" b="1" dirty="0" smtClean="0">
                <a:solidFill>
                  <a:srgbClr val="FF0000"/>
                </a:solidFill>
              </a:rPr>
              <a:t>σ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~ 24.5 e-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    Low outliers x 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96199" y="2947107"/>
            <a:ext cx="116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samples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el-GR" sz="1200" b="1" dirty="0" smtClean="0"/>
              <a:t>σ</a:t>
            </a:r>
            <a:r>
              <a:rPr lang="fr-FR" sz="1200" b="1" dirty="0"/>
              <a:t> </a:t>
            </a:r>
            <a:r>
              <a:rPr lang="fr-FR" sz="1200" b="1" dirty="0" smtClean="0"/>
              <a:t>~ </a:t>
            </a:r>
            <a:r>
              <a:rPr lang="en-US" sz="1200" b="1" dirty="0" smtClean="0"/>
              <a:t>34 </a:t>
            </a:r>
            <a:r>
              <a:rPr lang="en-US" sz="1200" b="1" dirty="0"/>
              <a:t>e-</a:t>
            </a:r>
          </a:p>
          <a:p>
            <a:endParaRPr lang="en-US" sz="12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7904159" y="3352800"/>
            <a:ext cx="1163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outliers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382000" y="3636076"/>
            <a:ext cx="0" cy="326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065959" y="2057400"/>
            <a:ext cx="21542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m</a:t>
            </a:r>
            <a:r>
              <a:rPr lang="en-US" sz="1200" b="1" dirty="0" smtClean="0">
                <a:solidFill>
                  <a:srgbClr val="00B050"/>
                </a:solidFill>
              </a:rPr>
              <a:t>iddle of</a:t>
            </a:r>
            <a:r>
              <a:rPr lang="en-US" sz="1100" b="1" dirty="0" smtClean="0">
                <a:solidFill>
                  <a:srgbClr val="00B050"/>
                </a:solidFill>
              </a:rPr>
              <a:t> 3: </a:t>
            </a:r>
            <a:r>
              <a:rPr lang="el-GR" sz="1100" b="1" dirty="0" smtClean="0">
                <a:solidFill>
                  <a:srgbClr val="00B050"/>
                </a:solidFill>
              </a:rPr>
              <a:t>σ</a:t>
            </a:r>
            <a:r>
              <a:rPr lang="en-US" sz="1100" b="1" dirty="0" smtClean="0">
                <a:solidFill>
                  <a:srgbClr val="00B050"/>
                </a:solidFill>
              </a:rPr>
              <a:t> ~ 22.8 e-</a:t>
            </a:r>
          </a:p>
          <a:p>
            <a:r>
              <a:rPr lang="en-US" sz="1100" b="1" dirty="0" smtClean="0">
                <a:solidFill>
                  <a:srgbClr val="00B050"/>
                </a:solidFill>
              </a:rPr>
              <a:t>        no outliers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7674" y="2057400"/>
            <a:ext cx="34261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Observed standard deviations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or the bulk of selected pixels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re </a:t>
            </a:r>
            <a:r>
              <a:rPr lang="en-US" sz="1400" b="1" dirty="0" smtClean="0">
                <a:solidFill>
                  <a:srgbClr val="009900"/>
                </a:solidFill>
              </a:rPr>
              <a:t>fully in line with expectations</a:t>
            </a:r>
          </a:p>
          <a:p>
            <a:r>
              <a:rPr lang="en-US" sz="1400" b="1" dirty="0">
                <a:solidFill>
                  <a:srgbClr val="009900"/>
                </a:solidFill>
              </a:rPr>
              <a:t>w</a:t>
            </a:r>
            <a:r>
              <a:rPr lang="en-US" sz="1400" b="1" dirty="0" smtClean="0">
                <a:solidFill>
                  <a:srgbClr val="009900"/>
                </a:solidFill>
              </a:rPr>
              <a:t>ith the Gaussian assumption</a:t>
            </a:r>
          </a:p>
          <a:p>
            <a:endParaRPr lang="en-US" sz="1400" b="1" dirty="0"/>
          </a:p>
          <a:p>
            <a:r>
              <a:rPr lang="en-US" sz="1400" b="1" dirty="0" smtClean="0"/>
              <a:t>Low outliers are </a:t>
            </a:r>
            <a:r>
              <a:rPr lang="en-US" sz="1400" b="1" dirty="0" smtClean="0">
                <a:solidFill>
                  <a:srgbClr val="FF0000"/>
                </a:solidFill>
              </a:rPr>
              <a:t>preferentially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elected</a:t>
            </a:r>
            <a:r>
              <a:rPr lang="en-US" sz="1400" b="1" dirty="0" smtClean="0"/>
              <a:t> if the </a:t>
            </a:r>
            <a:r>
              <a:rPr lang="en-US" sz="1400" b="1" dirty="0" smtClean="0">
                <a:solidFill>
                  <a:srgbClr val="FF0000"/>
                </a:solidFill>
              </a:rPr>
              <a:t>lowest value</a:t>
            </a:r>
          </a:p>
          <a:p>
            <a:r>
              <a:rPr lang="en-US" sz="1400" b="1" dirty="0" smtClean="0"/>
              <a:t>Is included in the sub-set 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elected for averaging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EM outliers are </a:t>
            </a:r>
            <a:r>
              <a:rPr lang="en-US" sz="1400" b="1" dirty="0" smtClean="0">
                <a:solidFill>
                  <a:srgbClr val="1428FF"/>
                </a:solidFill>
              </a:rPr>
              <a:t>small</a:t>
            </a:r>
            <a:r>
              <a:rPr lang="en-US" sz="1400" b="1" dirty="0" smtClean="0"/>
              <a:t> (&lt; 200 e-),</a:t>
            </a:r>
          </a:p>
          <a:p>
            <a:r>
              <a:rPr lang="en-US" sz="1400" b="1" dirty="0" smtClean="0"/>
              <a:t>Impact reduced after </a:t>
            </a:r>
            <a:r>
              <a:rPr lang="en-US" sz="1400" b="1" dirty="0" smtClean="0">
                <a:solidFill>
                  <a:srgbClr val="1428FF"/>
                </a:solidFill>
              </a:rPr>
              <a:t>2x2 binning</a:t>
            </a:r>
          </a:p>
          <a:p>
            <a:endParaRPr lang="en-US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62000" y="4876800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De-spiking strategies with or without the lowest value can be implemented by TC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65979" y="5202599"/>
            <a:ext cx="762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SNR with 3,1,0 (</a:t>
            </a:r>
            <a:r>
              <a:rPr lang="el-GR" sz="1400" b="1" dirty="0"/>
              <a:t>σ</a:t>
            </a:r>
            <a:r>
              <a:rPr lang="en-US" sz="1400" b="1" dirty="0" smtClean="0"/>
              <a:t>  : 24.5 e-) is lower than with 3,1,1 (</a:t>
            </a:r>
            <a:r>
              <a:rPr lang="el-GR" sz="1400" b="1" dirty="0" smtClean="0"/>
              <a:t>σ</a:t>
            </a:r>
            <a:r>
              <a:rPr lang="en-US" sz="1400" b="1" dirty="0" smtClean="0"/>
              <a:t> : 22.8 e-)</a:t>
            </a:r>
          </a:p>
          <a:p>
            <a:r>
              <a:rPr lang="en-US" sz="1400" b="1" dirty="0" smtClean="0"/>
              <a:t>The SNR with 3,2,0 = average of two lowest  (</a:t>
            </a:r>
            <a:r>
              <a:rPr lang="el-GR" sz="1400" b="1" dirty="0" smtClean="0"/>
              <a:t>σ</a:t>
            </a:r>
            <a:r>
              <a:rPr lang="en-US" sz="1400" b="1" dirty="0" smtClean="0"/>
              <a:t> : 21.3 e-) is only marginally better</a:t>
            </a:r>
          </a:p>
          <a:p>
            <a:endParaRPr lang="en-US" sz="1400" b="1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Why not stick with 3,1,1 (middle of 3) ?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66800" y="895290"/>
            <a:ext cx="876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        Spectral-spatial crosstalk at the sub-pixel level</a:t>
            </a:r>
            <a:endParaRPr lang="en-US" b="1" dirty="0" smtClean="0">
              <a:solidFill>
                <a:srgbClr val="1428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200" y="2246293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Strong spatial gradients</a:t>
            </a:r>
            <a:r>
              <a:rPr lang="en-US" sz="1400" b="1" dirty="0"/>
              <a:t> </a:t>
            </a:r>
            <a:r>
              <a:rPr lang="en-US" sz="1400" b="1" dirty="0" smtClean="0"/>
              <a:t>across a pixel </a:t>
            </a:r>
          </a:p>
          <a:p>
            <a:r>
              <a:rPr lang="en-US" sz="1400" b="1" dirty="0" smtClean="0"/>
              <a:t>can result in a </a:t>
            </a:r>
            <a:r>
              <a:rPr lang="en-US" sz="1600" b="1" dirty="0" smtClean="0">
                <a:solidFill>
                  <a:srgbClr val="FF0000"/>
                </a:solidFill>
              </a:rPr>
              <a:t>spectral jitter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fter severe de-spiking </a:t>
            </a:r>
          </a:p>
          <a:p>
            <a:r>
              <a:rPr lang="en-US" sz="1400" b="1" dirty="0" smtClean="0"/>
              <a:t>(only one sample selected)</a:t>
            </a:r>
            <a:endParaRPr lang="en-US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5235" y="3994519"/>
            <a:ext cx="8226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</a:rPr>
              <a:t>The more samples, the better </a:t>
            </a:r>
            <a:r>
              <a:rPr lang="en-US" sz="1400" b="1" dirty="0"/>
              <a:t>(</a:t>
            </a:r>
            <a:r>
              <a:rPr lang="en-US" sz="1400" b="1" dirty="0">
                <a:solidFill>
                  <a:srgbClr val="009900"/>
                </a:solidFill>
              </a:rPr>
              <a:t>3,2,0</a:t>
            </a:r>
            <a:r>
              <a:rPr lang="en-US" sz="1400" b="1" dirty="0"/>
              <a:t> superior to </a:t>
            </a:r>
            <a:r>
              <a:rPr lang="en-US" sz="1400" b="1" dirty="0">
                <a:solidFill>
                  <a:srgbClr val="FF0000"/>
                </a:solidFill>
              </a:rPr>
              <a:t>3,1,1</a:t>
            </a:r>
            <a:r>
              <a:rPr lang="en-US" sz="1400" b="1" dirty="0"/>
              <a:t> in this respect</a:t>
            </a:r>
            <a:r>
              <a:rPr lang="en-US" sz="1400" b="1" dirty="0" smtClean="0"/>
              <a:t>)</a:t>
            </a:r>
          </a:p>
          <a:p>
            <a:endParaRPr lang="en-US" sz="1400" b="1" dirty="0"/>
          </a:p>
          <a:p>
            <a:r>
              <a:rPr lang="en-US" sz="1400" b="1" dirty="0" smtClean="0">
                <a:solidFill>
                  <a:srgbClr val="009900"/>
                </a:solidFill>
              </a:rPr>
              <a:t>PSF broadening and </a:t>
            </a:r>
            <a:r>
              <a:rPr lang="en-US" sz="1400" b="1" dirty="0">
                <a:solidFill>
                  <a:srgbClr val="009900"/>
                </a:solidFill>
              </a:rPr>
              <a:t>b</a:t>
            </a:r>
            <a:r>
              <a:rPr lang="en-US" sz="1400" b="1" dirty="0" smtClean="0">
                <a:solidFill>
                  <a:srgbClr val="009900"/>
                </a:solidFill>
              </a:rPr>
              <a:t>inning </a:t>
            </a:r>
            <a:r>
              <a:rPr lang="en-US" sz="1400" b="1" dirty="0">
                <a:solidFill>
                  <a:srgbClr val="009900"/>
                </a:solidFill>
              </a:rPr>
              <a:t>2 x 2</a:t>
            </a:r>
            <a:r>
              <a:rPr lang="en-US" sz="1400" b="1" dirty="0"/>
              <a:t> mitigates the impact (</a:t>
            </a:r>
            <a:r>
              <a:rPr lang="en-US" sz="1400" b="1" dirty="0">
                <a:solidFill>
                  <a:srgbClr val="009900"/>
                </a:solidFill>
              </a:rPr>
              <a:t>4</a:t>
            </a:r>
            <a:r>
              <a:rPr lang="en-US" sz="1400" b="1" dirty="0"/>
              <a:t> /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009900"/>
                </a:solidFill>
              </a:rPr>
              <a:t>8</a:t>
            </a:r>
            <a:r>
              <a:rPr lang="en-US" sz="1400" b="1" dirty="0" smtClean="0"/>
              <a:t> samples </a:t>
            </a:r>
            <a:r>
              <a:rPr lang="en-US" sz="1400" b="1" dirty="0"/>
              <a:t>per data element</a:t>
            </a:r>
            <a:r>
              <a:rPr lang="en-US" sz="1400" b="1" dirty="0" smtClean="0"/>
              <a:t>)</a:t>
            </a:r>
          </a:p>
          <a:p>
            <a:endParaRPr lang="en-US" sz="400" b="1" dirty="0"/>
          </a:p>
          <a:p>
            <a:r>
              <a:rPr lang="en-US" sz="1400" b="1" dirty="0"/>
              <a:t>Nevertheless, </a:t>
            </a:r>
            <a:r>
              <a:rPr lang="en-US" sz="1400" b="1" dirty="0">
                <a:solidFill>
                  <a:srgbClr val="FF0000"/>
                </a:solidFill>
              </a:rPr>
              <a:t>caution will be required</a:t>
            </a:r>
            <a:r>
              <a:rPr lang="en-US" sz="1400" b="1" dirty="0"/>
              <a:t> when interpreting </a:t>
            </a:r>
            <a:r>
              <a:rPr lang="en-US" sz="1400" b="1" dirty="0">
                <a:solidFill>
                  <a:srgbClr val="FF0000"/>
                </a:solidFill>
              </a:rPr>
              <a:t>weak spectral signatures</a:t>
            </a:r>
          </a:p>
          <a:p>
            <a:r>
              <a:rPr lang="en-US" sz="1400" b="1" dirty="0"/>
              <a:t>i</a:t>
            </a:r>
            <a:r>
              <a:rPr lang="en-US" sz="1400" b="1" dirty="0" smtClean="0"/>
              <a:t>n regions with strongly varying signals</a:t>
            </a:r>
          </a:p>
          <a:p>
            <a:endParaRPr lang="en-US" sz="1400" b="1" dirty="0"/>
          </a:p>
          <a:p>
            <a:r>
              <a:rPr lang="en-US" sz="1400" b="1" dirty="0" smtClean="0"/>
              <a:t>Weak signals: </a:t>
            </a:r>
            <a:r>
              <a:rPr lang="en-US" sz="1400" b="1" dirty="0" smtClean="0">
                <a:solidFill>
                  <a:srgbClr val="FF0000"/>
                </a:solidFill>
              </a:rPr>
              <a:t>larger impact from outliers</a:t>
            </a:r>
            <a:r>
              <a:rPr lang="en-US" sz="1400" b="1" dirty="0" smtClean="0"/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 3,1,1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Strong signals with large gradients (e.g. Jupiter hot spots)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 3,2,0</a:t>
            </a:r>
            <a:endParaRPr lang="en-US" sz="1400" b="1" dirty="0" smtClean="0">
              <a:solidFill>
                <a:srgbClr val="009900"/>
              </a:solidFill>
            </a:endParaRPr>
          </a:p>
          <a:p>
            <a:endParaRPr lang="en-US" sz="1400" b="1" dirty="0"/>
          </a:p>
          <a:p>
            <a:endParaRPr lang="en-US" sz="1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114800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465780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815105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14800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65780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815105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114800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465780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815105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781800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32780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482105" y="19812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81800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132780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482105" y="25146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781800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132780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482105" y="3048000"/>
            <a:ext cx="1029856" cy="533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191000" y="21822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876800" y="26670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544400" y="31728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876800" y="21822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44400" y="26670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191000" y="26670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191000" y="31728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876800" y="31728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6858000" y="21822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543800" y="26670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211400" y="31728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543800" y="21822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211400" y="26670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6858000" y="26670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6858000" y="31728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543800" y="3172800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535164" y="219132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199848" y="2191328"/>
            <a:ext cx="180000" cy="1800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962509" y="1380045"/>
            <a:ext cx="1281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728531" y="2124182"/>
            <a:ext cx="4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3728531" y="2602468"/>
            <a:ext cx="4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baseline="-25000" dirty="0"/>
              <a:t>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733800" y="3059668"/>
            <a:ext cx="4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390262" y="2124182"/>
            <a:ext cx="467738" cy="1304818"/>
            <a:chOff x="6390262" y="2124182"/>
            <a:chExt cx="467738" cy="1304818"/>
          </a:xfrm>
        </p:grpSpPr>
        <p:sp>
          <p:nvSpPr>
            <p:cNvPr id="60" name="ZoneTexte 59"/>
            <p:cNvSpPr txBox="1"/>
            <p:nvPr/>
          </p:nvSpPr>
          <p:spPr>
            <a:xfrm>
              <a:off x="6390262" y="2124182"/>
              <a:ext cx="462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ymbol" panose="05050102010706020507" pitchFamily="18" charset="2"/>
                </a:rPr>
                <a:t>l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6390262" y="2602468"/>
              <a:ext cx="462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l</a:t>
              </a:r>
              <a:r>
                <a:rPr lang="en-US" b="1" baseline="-25000" dirty="0"/>
                <a:t>2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395531" y="3059668"/>
              <a:ext cx="462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l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4191000" y="3557871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 sample  / 3                              2 samples / 3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382601" y="1216223"/>
            <a:ext cx="16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Signal increase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4163350" y="1838036"/>
            <a:ext cx="86585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lg" len="med"/>
            <a:tailEnd type="arrow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249050" y="1690390"/>
            <a:ext cx="13680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PSF</a:t>
            </a:r>
          </a:p>
        </p:txBody>
      </p:sp>
    </p:spTree>
    <p:extLst>
      <p:ext uri="{BB962C8B-B14F-4D97-AF65-F5344CB8AC3E}">
        <p14:creationId xmlns:p14="http://schemas.microsoft.com/office/powerpoint/2010/main" val="393243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998681" y="914400"/>
            <a:ext cx="364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        SNR after de-spiking</a:t>
            </a:r>
            <a:endParaRPr lang="en-US" b="1" dirty="0" smtClean="0">
              <a:solidFill>
                <a:srgbClr val="1428FF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6200" y="1586805"/>
            <a:ext cx="412288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Spike rates adjusted on the basis of:</a:t>
            </a:r>
          </a:p>
          <a:p>
            <a:endParaRPr lang="en-US" sz="500" b="1" dirty="0" smtClean="0"/>
          </a:p>
          <a:p>
            <a:r>
              <a:rPr lang="en-US" sz="1400" b="1" dirty="0" smtClean="0"/>
              <a:t>- </a:t>
            </a:r>
            <a:r>
              <a:rPr lang="en-US" sz="1400" b="1" dirty="0" smtClean="0">
                <a:solidFill>
                  <a:srgbClr val="009900"/>
                </a:solidFill>
              </a:rPr>
              <a:t>Cluster size distribution</a:t>
            </a:r>
            <a:r>
              <a:rPr lang="en-US" sz="1400" b="1" dirty="0" smtClean="0"/>
              <a:t> (H1RG tests, Liège)</a:t>
            </a:r>
          </a:p>
          <a:p>
            <a:r>
              <a:rPr lang="en-US" sz="1400" b="1" dirty="0" smtClean="0"/>
              <a:t>- </a:t>
            </a:r>
            <a:r>
              <a:rPr lang="en-US" sz="1400" b="1" dirty="0" smtClean="0">
                <a:solidFill>
                  <a:srgbClr val="009900"/>
                </a:solidFill>
              </a:rPr>
              <a:t>Latest OH radiation model</a:t>
            </a:r>
            <a:r>
              <a:rPr lang="en-US" sz="1400" b="1" dirty="0" smtClean="0"/>
              <a:t> (10/2018)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- Reliability of series of sub-integrations:</a:t>
            </a:r>
          </a:p>
          <a:p>
            <a:pPr marL="285750" indent="-285750">
              <a:buFontTx/>
              <a:buChar char="-"/>
            </a:pPr>
            <a:endParaRPr lang="en-US" sz="1400" b="1" dirty="0" smtClean="0"/>
          </a:p>
          <a:p>
            <a:r>
              <a:rPr lang="en-US" sz="1400" b="1" dirty="0" smtClean="0"/>
              <a:t>  500 </a:t>
            </a:r>
            <a:r>
              <a:rPr lang="en-US" sz="1400" b="1" dirty="0" err="1" smtClean="0"/>
              <a:t>ms</a:t>
            </a:r>
            <a:r>
              <a:rPr lang="en-US" sz="1400" b="1" dirty="0" smtClean="0"/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1428FF"/>
                </a:solidFill>
                <a:sym typeface="Wingdings" panose="05000000000000000000" pitchFamily="2" charset="2"/>
              </a:rPr>
              <a:t>600 </a:t>
            </a:r>
            <a:r>
              <a:rPr lang="en-US" sz="1400" b="1" dirty="0" err="1" smtClean="0">
                <a:solidFill>
                  <a:srgbClr val="1428FF"/>
                </a:solidFill>
                <a:sym typeface="Wingdings" panose="05000000000000000000" pitchFamily="2" charset="2"/>
              </a:rPr>
              <a:t>ms</a:t>
            </a:r>
            <a:r>
              <a:rPr lang="en-US" sz="1400" b="1" dirty="0" smtClean="0">
                <a:sym typeface="Wingdings" panose="05000000000000000000" pitchFamily="2" charset="2"/>
              </a:rPr>
              <a:t> for HR observations</a:t>
            </a:r>
          </a:p>
          <a:p>
            <a:r>
              <a:rPr lang="en-US" sz="1400" b="1" dirty="0">
                <a:sym typeface="Wingdings" panose="05000000000000000000" pitchFamily="2" charset="2"/>
              </a:rPr>
              <a:t>	</a:t>
            </a:r>
            <a:r>
              <a:rPr lang="en-US" sz="1400" b="1" dirty="0" smtClean="0">
                <a:sym typeface="Wingdings" panose="05000000000000000000" pitchFamily="2" charset="2"/>
              </a:rPr>
              <a:t> with 3 sub-integrations</a:t>
            </a:r>
          </a:p>
          <a:p>
            <a:endParaRPr lang="en-US" sz="1400" b="1" dirty="0">
              <a:sym typeface="Wingdings" panose="05000000000000000000" pitchFamily="2" charset="2"/>
            </a:endParaRPr>
          </a:p>
          <a:p>
            <a:endParaRPr lang="en-US" sz="1400" b="1" dirty="0" smtClean="0">
              <a:sym typeface="Wingdings" panose="05000000000000000000" pitchFamily="2" charset="2"/>
            </a:endParaRPr>
          </a:p>
          <a:p>
            <a:r>
              <a:rPr lang="en-US" sz="1400" b="1" dirty="0" smtClean="0">
                <a:sym typeface="Wingdings" panose="05000000000000000000" pitchFamily="2" charset="2"/>
              </a:rPr>
              <a:t>- SNR: &gt; 30 (Ganymede), &gt; 15 (Europa)</a:t>
            </a:r>
          </a:p>
          <a:p>
            <a:r>
              <a:rPr lang="en-US" sz="1400" b="1" dirty="0" smtClean="0">
                <a:sym typeface="Wingdings" panose="05000000000000000000" pitchFamily="2" charset="2"/>
              </a:rPr>
              <a:t>            </a:t>
            </a:r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even in deep ice bands</a:t>
            </a:r>
          </a:p>
          <a:p>
            <a:endParaRPr lang="en-US" sz="400" b="1" dirty="0" smtClean="0">
              <a:sym typeface="Wingdings" panose="05000000000000000000" pitchFamily="2" charset="2"/>
            </a:endParaRPr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Impact of EMI/EMC perturbations:</a:t>
            </a:r>
          </a:p>
          <a:p>
            <a:r>
              <a:rPr lang="en-US" sz="1400" b="1" dirty="0" smtClean="0"/>
              <a:t>      TBC after PFM integration</a:t>
            </a:r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80" y="3723715"/>
            <a:ext cx="4924137" cy="27698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80" y="930509"/>
            <a:ext cx="4983020" cy="2802949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7002318" y="1219200"/>
            <a:ext cx="366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   Ganymede HR   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7222836" y="4038600"/>
            <a:ext cx="237028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Europe HR   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858000" y="4752201"/>
            <a:ext cx="2265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Binning x 2 (120 m/pixel)   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012521" y="1597223"/>
            <a:ext cx="328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Binning x 2 (150 m/pixel)   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6783921" y="2362200"/>
            <a:ext cx="328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 binning (75 m/pixel)  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6849918" y="5638800"/>
            <a:ext cx="328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 binning (60 m/pixel)   </a:t>
            </a:r>
          </a:p>
        </p:txBody>
      </p:sp>
    </p:spTree>
    <p:extLst>
      <p:ext uri="{BB962C8B-B14F-4D97-AF65-F5344CB8AC3E}">
        <p14:creationId xmlns:p14="http://schemas.microsoft.com/office/powerpoint/2010/main" val="345429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66800" y="895290"/>
            <a:ext cx="876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        </a:t>
            </a:r>
            <a:endParaRPr lang="en-US" b="1" dirty="0" smtClean="0">
              <a:solidFill>
                <a:srgbClr val="1428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6274" y="1698010"/>
            <a:ext cx="81505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      There are still major issues to be solved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smtClean="0">
                <a:solidFill>
                  <a:srgbClr val="FF0000"/>
                </a:solidFill>
              </a:rPr>
              <a:t>            (</a:t>
            </a:r>
            <a:r>
              <a:rPr lang="en-US" b="1" dirty="0" smtClean="0">
                <a:solidFill>
                  <a:srgbClr val="FF0000"/>
                </a:solidFill>
              </a:rPr>
              <a:t>in particular the tight schedule)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2000" b="1" dirty="0" smtClean="0">
                <a:solidFill>
                  <a:srgbClr val="009900"/>
                </a:solidFill>
              </a:rPr>
              <a:t>If we meet these challenges, MAJIS will provide outstanding data</a:t>
            </a:r>
            <a:endParaRPr lang="en-US" sz="2000" b="1" dirty="0">
              <a:solidFill>
                <a:srgbClr val="009900"/>
              </a:solidFill>
            </a:endParaRPr>
          </a:p>
          <a:p>
            <a:endParaRPr lang="en-US" sz="1400" b="1" dirty="0" smtClean="0"/>
          </a:p>
        </p:txBody>
      </p:sp>
      <p:sp>
        <p:nvSpPr>
          <p:cNvPr id="56" name="ZoneTexte 55"/>
          <p:cNvSpPr txBox="1"/>
          <p:nvPr/>
        </p:nvSpPr>
        <p:spPr>
          <a:xfrm>
            <a:off x="990600" y="990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Take home message from EM configuration tests</a:t>
            </a:r>
            <a:endParaRPr lang="en-US" b="1" dirty="0" smtClean="0">
              <a:solidFill>
                <a:srgbClr val="142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2400" y="971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Checking the assumptions of the ICDR Science Performance Report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5800" y="1677608"/>
            <a:ext cx="8305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rgbClr val="009900"/>
                </a:solidFill>
              </a:rPr>
              <a:t>●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interpixel</a:t>
            </a:r>
            <a:r>
              <a:rPr lang="en-US" b="1" dirty="0">
                <a:solidFill>
                  <a:srgbClr val="009900"/>
                </a:solidFill>
              </a:rPr>
              <a:t> variability and its impact on compression</a:t>
            </a:r>
          </a:p>
          <a:p>
            <a:endParaRPr lang="en-US" sz="500" b="1" dirty="0"/>
          </a:p>
          <a:p>
            <a:r>
              <a:rPr lang="en-US" sz="1400" b="1" dirty="0"/>
              <a:t>             MAJIS compression scheme: 3-D reversible compression after right shift</a:t>
            </a:r>
          </a:p>
          <a:p>
            <a:r>
              <a:rPr lang="en-US" sz="1400" b="1" dirty="0"/>
              <a:t>             target for nominal data sets: </a:t>
            </a:r>
            <a:r>
              <a:rPr lang="en-US" sz="1400" b="1" dirty="0">
                <a:solidFill>
                  <a:srgbClr val="1428FF"/>
                </a:solidFill>
              </a:rPr>
              <a:t>5 bits/data</a:t>
            </a:r>
          </a:p>
          <a:p>
            <a:r>
              <a:rPr lang="en-US" sz="1400" b="1" dirty="0"/>
              <a:t>             </a:t>
            </a:r>
            <a:r>
              <a:rPr lang="en-US" sz="1400" b="1" dirty="0" err="1"/>
              <a:t>interpixel</a:t>
            </a:r>
            <a:r>
              <a:rPr lang="en-US" sz="1400" b="1" dirty="0"/>
              <a:t> variability: </a:t>
            </a:r>
            <a:r>
              <a:rPr lang="en-US" sz="1400" b="1" dirty="0">
                <a:solidFill>
                  <a:srgbClr val="FF0000"/>
                </a:solidFill>
              </a:rPr>
              <a:t>high frequency contribution to entropy</a:t>
            </a:r>
          </a:p>
          <a:p>
            <a:r>
              <a:rPr lang="en-US" sz="1400" b="1" dirty="0"/>
              <a:t>             factor of 2: + 1 bit for the first frame, </a:t>
            </a:r>
            <a:r>
              <a:rPr lang="en-US" sz="1400" b="1" dirty="0">
                <a:solidFill>
                  <a:srgbClr val="FF0000"/>
                </a:solidFill>
              </a:rPr>
              <a:t>5% more data volume </a:t>
            </a:r>
            <a:r>
              <a:rPr lang="en-US" sz="1400" b="1" dirty="0"/>
              <a:t>for 4 </a:t>
            </a:r>
            <a:r>
              <a:rPr lang="en-US" sz="1400" b="1" dirty="0" smtClean="0"/>
              <a:t>frames</a:t>
            </a:r>
            <a:endParaRPr lang="en-US" sz="1050" b="1" dirty="0"/>
          </a:p>
          <a:p>
            <a:endParaRPr lang="en-US" sz="1050" b="1" baseline="30000" dirty="0" smtClean="0">
              <a:solidFill>
                <a:srgbClr val="009900"/>
              </a:solidFill>
            </a:endParaRPr>
          </a:p>
          <a:p>
            <a:r>
              <a:rPr lang="en-US" sz="1050" b="1" baseline="30000" dirty="0" smtClean="0">
                <a:solidFill>
                  <a:srgbClr val="009900"/>
                </a:solidFill>
              </a:rPr>
              <a:t>●</a:t>
            </a:r>
            <a:r>
              <a:rPr lang="en-US" b="1" dirty="0" smtClean="0">
                <a:solidFill>
                  <a:srgbClr val="009900"/>
                </a:solidFill>
              </a:rPr>
              <a:t> Noise model for 18 µm pixels</a:t>
            </a:r>
          </a:p>
          <a:p>
            <a:endParaRPr lang="en-US" sz="400" b="1" dirty="0" smtClean="0"/>
          </a:p>
          <a:p>
            <a:r>
              <a:rPr lang="en-US" sz="1600" b="1" dirty="0" smtClean="0"/>
              <a:t> </a:t>
            </a:r>
            <a:r>
              <a:rPr lang="en-US" sz="1400" b="1" dirty="0" smtClean="0"/>
              <a:t>            100 kHz readout:   20 e- readout noise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40 e-</a:t>
            </a:r>
            <a:r>
              <a:rPr lang="en-US" sz="1400" b="1" dirty="0" smtClean="0">
                <a:sym typeface="Wingdings" panose="05000000000000000000" pitchFamily="2" charset="2"/>
              </a:rPr>
              <a:t> after 2x2 binning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1 MHz readout:   40 e- readout noise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80 e-</a:t>
            </a:r>
            <a:r>
              <a:rPr lang="en-US" sz="1400" b="1" dirty="0" smtClean="0">
                <a:sym typeface="Wingdings" panose="05000000000000000000" pitchFamily="2" charset="2"/>
              </a:rPr>
              <a:t> after 2x2 binning</a:t>
            </a:r>
          </a:p>
          <a:p>
            <a:endParaRPr lang="en-US" sz="1400" b="1" dirty="0">
              <a:sym typeface="Wingdings" panose="05000000000000000000" pitchFamily="2" charset="2"/>
            </a:endParaRPr>
          </a:p>
          <a:p>
            <a:r>
              <a:rPr lang="en-US" sz="1050" b="1" baseline="30000" dirty="0" smtClean="0">
                <a:solidFill>
                  <a:srgbClr val="1428FF"/>
                </a:solidFill>
              </a:rPr>
              <a:t>●</a:t>
            </a:r>
            <a:r>
              <a:rPr lang="en-US" b="1" dirty="0" smtClean="0">
                <a:solidFill>
                  <a:srgbClr val="1428FF"/>
                </a:solidFill>
              </a:rPr>
              <a:t> de-spiking: </a:t>
            </a:r>
            <a:r>
              <a:rPr lang="en-US" sz="1600" b="1" dirty="0" smtClean="0"/>
              <a:t>split of t</a:t>
            </a:r>
            <a:r>
              <a:rPr lang="en-US" sz="1600" b="1" baseline="-25000" dirty="0" smtClean="0"/>
              <a:t>int</a:t>
            </a:r>
            <a:r>
              <a:rPr lang="en-US" sz="1600" b="1" dirty="0" smtClean="0"/>
              <a:t> into sub-integrations, </a:t>
            </a:r>
            <a:r>
              <a:rPr lang="en-US" sz="1600" b="1" dirty="0" smtClean="0">
                <a:solidFill>
                  <a:srgbClr val="009900"/>
                </a:solidFill>
              </a:rPr>
              <a:t>selection of lowest values</a:t>
            </a:r>
          </a:p>
          <a:p>
            <a:endParaRPr lang="en-US" sz="400" b="1" dirty="0" smtClean="0"/>
          </a:p>
          <a:p>
            <a:r>
              <a:rPr lang="en-US" sz="1400" b="1" dirty="0" smtClean="0"/>
              <a:t>             </a:t>
            </a:r>
            <a:r>
              <a:rPr lang="en-US" sz="1400" b="1" dirty="0" err="1" smtClean="0">
                <a:solidFill>
                  <a:srgbClr val="009900"/>
                </a:solidFill>
              </a:rPr>
              <a:t>gaussian</a:t>
            </a:r>
            <a:r>
              <a:rPr lang="en-US" sz="1400" b="1" dirty="0" smtClean="0">
                <a:solidFill>
                  <a:srgbClr val="009900"/>
                </a:solidFill>
              </a:rPr>
              <a:t> distribution </a:t>
            </a:r>
            <a:r>
              <a:rPr lang="en-US" sz="1400" b="1" dirty="0" smtClean="0"/>
              <a:t>of successive read-outs</a:t>
            </a:r>
          </a:p>
          <a:p>
            <a:r>
              <a:rPr lang="en-US" sz="1400" b="1" dirty="0" smtClean="0"/>
              <a:t>            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b="1" dirty="0" smtClean="0"/>
              <a:t>no sample beyond </a:t>
            </a:r>
            <a:r>
              <a:rPr lang="en-US" sz="1400" b="1" dirty="0" smtClean="0">
                <a:solidFill>
                  <a:srgbClr val="FF0000"/>
                </a:solidFill>
              </a:rPr>
              <a:t>3σ</a:t>
            </a:r>
            <a:r>
              <a:rPr lang="en-US" sz="1400" b="1" dirty="0" smtClean="0"/>
              <a:t> except </a:t>
            </a:r>
            <a:r>
              <a:rPr lang="en-US" sz="1400" b="1" dirty="0" smtClean="0">
                <a:solidFill>
                  <a:srgbClr val="FF0000"/>
                </a:solidFill>
              </a:rPr>
              <a:t>positive outliers</a:t>
            </a:r>
            <a:r>
              <a:rPr lang="en-US" sz="1400" b="1" dirty="0" smtClean="0"/>
              <a:t> resulting from </a:t>
            </a:r>
            <a:r>
              <a:rPr lang="en-US" sz="1400" b="1" dirty="0" smtClean="0">
                <a:solidFill>
                  <a:srgbClr val="FF0000"/>
                </a:solidFill>
              </a:rPr>
              <a:t>spikes</a:t>
            </a:r>
            <a:endParaRPr lang="en-US" sz="1400" b="1" dirty="0" smtClean="0"/>
          </a:p>
          <a:p>
            <a:endParaRPr lang="en-US" sz="1600" b="1" dirty="0"/>
          </a:p>
          <a:p>
            <a:r>
              <a:rPr lang="en-US" sz="1050" b="1" baseline="30000" dirty="0"/>
              <a:t>●</a:t>
            </a:r>
            <a:r>
              <a:rPr lang="en-US" sz="1600" b="1" dirty="0"/>
              <a:t> </a:t>
            </a:r>
            <a:r>
              <a:rPr lang="en-US" sz="1600" b="1" dirty="0" smtClean="0"/>
              <a:t>04/2019 - 07/2019:  </a:t>
            </a:r>
            <a:r>
              <a:rPr lang="en-US" sz="1400" b="1" dirty="0" smtClean="0"/>
              <a:t>Tests with an </a:t>
            </a:r>
            <a:r>
              <a:rPr lang="en-US" sz="1400" b="1" dirty="0" smtClean="0">
                <a:solidFill>
                  <a:srgbClr val="1428FF"/>
                </a:solidFill>
              </a:rPr>
              <a:t>EM FPA+FPE</a:t>
            </a:r>
            <a:r>
              <a:rPr lang="en-US" sz="1400" b="1" dirty="0" smtClean="0"/>
              <a:t>, </a:t>
            </a:r>
            <a:r>
              <a:rPr lang="en-US" sz="1400" b="1" dirty="0" smtClean="0">
                <a:solidFill>
                  <a:srgbClr val="1428FF"/>
                </a:solidFill>
              </a:rPr>
              <a:t>Teledyne interface </a:t>
            </a:r>
            <a:r>
              <a:rPr lang="en-US" sz="1400" b="1" dirty="0" smtClean="0"/>
              <a:t>(SAM card)</a:t>
            </a:r>
          </a:p>
          <a:p>
            <a:endParaRPr lang="en-US" sz="500" b="1" dirty="0"/>
          </a:p>
          <a:p>
            <a:r>
              <a:rPr lang="en-US" sz="1100" b="1" baseline="30000" dirty="0"/>
              <a:t>●</a:t>
            </a:r>
            <a:r>
              <a:rPr lang="en-US" sz="1600" b="1" dirty="0"/>
              <a:t> </a:t>
            </a:r>
            <a:r>
              <a:rPr lang="en-US" sz="1600" b="1" dirty="0" smtClean="0"/>
              <a:t>07/2019 </a:t>
            </a:r>
            <a:r>
              <a:rPr lang="en-US" sz="1600" b="1" dirty="0"/>
              <a:t>- </a:t>
            </a:r>
            <a:r>
              <a:rPr lang="en-US" sz="1600" b="1" dirty="0" smtClean="0"/>
              <a:t>09/2019</a:t>
            </a:r>
            <a:r>
              <a:rPr lang="en-US" sz="1600" b="1" dirty="0"/>
              <a:t>:  </a:t>
            </a:r>
            <a:r>
              <a:rPr lang="en-US" sz="1400" b="1" dirty="0"/>
              <a:t>Tests with </a:t>
            </a:r>
            <a:r>
              <a:rPr lang="en-US" sz="1400" b="1" dirty="0" smtClean="0"/>
              <a:t>an </a:t>
            </a:r>
            <a:r>
              <a:rPr lang="en-US" sz="1400" b="1" dirty="0" smtClean="0">
                <a:solidFill>
                  <a:srgbClr val="1428FF"/>
                </a:solidFill>
              </a:rPr>
              <a:t>EM FPA+FPE</a:t>
            </a:r>
            <a:r>
              <a:rPr lang="en-US" sz="1400" b="1" dirty="0" smtClean="0"/>
              <a:t>, MAJIS </a:t>
            </a:r>
            <a:r>
              <a:rPr lang="en-US" sz="1400" b="1" dirty="0" smtClean="0">
                <a:solidFill>
                  <a:srgbClr val="1428FF"/>
                </a:solidFill>
              </a:rPr>
              <a:t>EM PE, EM harness</a:t>
            </a:r>
            <a:r>
              <a:rPr lang="en-US" sz="1400" b="1" dirty="0" smtClean="0"/>
              <a:t> </a:t>
            </a:r>
            <a:endParaRPr lang="en-US" sz="1600" b="1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037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8312" y="914400"/>
            <a:ext cx="905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Checking performances of IAS </a:t>
            </a:r>
            <a:r>
              <a:rPr lang="en-US" b="1" dirty="0" err="1" smtClean="0">
                <a:solidFill>
                  <a:srgbClr val="1428FF"/>
                </a:solidFill>
              </a:rPr>
              <a:t>microcodes</a:t>
            </a:r>
            <a:r>
              <a:rPr lang="en-US" b="1" dirty="0" smtClean="0">
                <a:solidFill>
                  <a:srgbClr val="1428FF"/>
                </a:solidFill>
              </a:rPr>
              <a:t> </a:t>
            </a:r>
            <a:r>
              <a:rPr lang="en-US" b="1" dirty="0" err="1" smtClean="0">
                <a:solidFill>
                  <a:srgbClr val="1428FF"/>
                </a:solidFill>
              </a:rPr>
              <a:t>wrt</a:t>
            </a:r>
            <a:r>
              <a:rPr lang="en-US" b="1" dirty="0" smtClean="0">
                <a:solidFill>
                  <a:srgbClr val="1428FF"/>
                </a:solidFill>
              </a:rPr>
              <a:t> Teledyne provided </a:t>
            </a:r>
            <a:r>
              <a:rPr lang="en-US" b="1" dirty="0" err="1" smtClean="0">
                <a:solidFill>
                  <a:srgbClr val="1428FF"/>
                </a:solidFill>
              </a:rPr>
              <a:t>microcodes</a:t>
            </a:r>
            <a:endParaRPr lang="en-US" b="1" dirty="0" smtClean="0">
              <a:solidFill>
                <a:srgbClr val="1428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9100" y="1524000"/>
            <a:ext cx="87249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solidFill>
                  <a:srgbClr val="00B050"/>
                </a:solidFill>
              </a:rPr>
              <a:t>●</a:t>
            </a:r>
            <a:r>
              <a:rPr lang="en-US" sz="1600" b="1" dirty="0" smtClean="0">
                <a:solidFill>
                  <a:srgbClr val="00B050"/>
                </a:solidFill>
              </a:rPr>
              <a:t> Correlated Double Sampling </a:t>
            </a:r>
            <a:r>
              <a:rPr lang="en-US" sz="1600" b="1" dirty="0" smtClean="0"/>
              <a:t>(100 kHz readout / 1 MHz readout):</a:t>
            </a:r>
          </a:p>
          <a:p>
            <a:endParaRPr lang="en-US" sz="400" b="1" dirty="0" smtClean="0"/>
          </a:p>
          <a:p>
            <a:r>
              <a:rPr lang="en-US" sz="1600" b="1" dirty="0" smtClean="0"/>
              <a:t> </a:t>
            </a:r>
            <a:r>
              <a:rPr lang="en-US" sz="1400" b="1" dirty="0" smtClean="0"/>
              <a:t>       </a:t>
            </a:r>
            <a:r>
              <a:rPr lang="en-US" sz="1600" b="1" dirty="0" smtClean="0"/>
              <a:t>Teledyne</a:t>
            </a:r>
            <a:r>
              <a:rPr lang="en-US" sz="1400" b="1" dirty="0" smtClean="0"/>
              <a:t>: 2 t</a:t>
            </a:r>
            <a:r>
              <a:rPr lang="en-US" sz="1400" b="1" baseline="-25000" dirty="0" smtClean="0"/>
              <a:t>int</a:t>
            </a:r>
            <a:r>
              <a:rPr lang="en-US" sz="1400" b="1" dirty="0" smtClean="0"/>
              <a:t> - 1 </a:t>
            </a:r>
            <a:r>
              <a:rPr lang="en-US" sz="1400" b="1" dirty="0"/>
              <a:t>t</a:t>
            </a:r>
            <a:r>
              <a:rPr lang="en-US" sz="1400" b="1" baseline="-25000" dirty="0"/>
              <a:t>int</a:t>
            </a:r>
            <a:r>
              <a:rPr lang="en-US" sz="1400" b="1" dirty="0" smtClean="0"/>
              <a:t>      	             </a:t>
            </a:r>
            <a:r>
              <a:rPr lang="en-US" sz="1400" b="1" dirty="0" smtClean="0">
                <a:solidFill>
                  <a:srgbClr val="1428FF"/>
                </a:solidFill>
              </a:rPr>
              <a:t>t</a:t>
            </a:r>
            <a:r>
              <a:rPr lang="en-US" sz="1400" b="1" baseline="-25000" dirty="0" smtClean="0">
                <a:solidFill>
                  <a:srgbClr val="1428FF"/>
                </a:solidFill>
              </a:rPr>
              <a:t>int</a:t>
            </a:r>
            <a:r>
              <a:rPr lang="en-US" sz="1400" b="1" dirty="0" smtClean="0">
                <a:solidFill>
                  <a:srgbClr val="1428FF"/>
                </a:solidFill>
              </a:rPr>
              <a:t>: integration time</a:t>
            </a:r>
          </a:p>
          <a:p>
            <a:endParaRPr lang="en-US" sz="3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          </a:t>
            </a:r>
            <a:r>
              <a:rPr lang="en-US" sz="1400" b="1" dirty="0" smtClean="0">
                <a:solidFill>
                  <a:srgbClr val="FF0000"/>
                </a:solidFill>
              </a:rPr>
              <a:t>preamp reset before each frame</a:t>
            </a:r>
          </a:p>
          <a:p>
            <a:endParaRPr lang="en-US" sz="400" b="1" dirty="0" smtClean="0"/>
          </a:p>
          <a:p>
            <a:endParaRPr lang="en-US" sz="400" b="1" dirty="0" smtClean="0"/>
          </a:p>
          <a:p>
            <a:r>
              <a:rPr lang="en-US" sz="1400" b="1" dirty="0" smtClean="0"/>
              <a:t>	</a:t>
            </a:r>
            <a:r>
              <a:rPr lang="en-US" sz="1600" b="1" dirty="0" smtClean="0">
                <a:solidFill>
                  <a:srgbClr val="1428FF"/>
                </a:solidFill>
              </a:rPr>
              <a:t>IAS</a:t>
            </a:r>
            <a:r>
              <a:rPr lang="en-US" sz="1400" b="1" dirty="0" smtClean="0">
                <a:solidFill>
                  <a:srgbClr val="1428FF"/>
                </a:solidFill>
              </a:rPr>
              <a:t>: </a:t>
            </a:r>
            <a:r>
              <a:rPr lang="en-US" sz="1400" b="1" dirty="0">
                <a:solidFill>
                  <a:srgbClr val="1428FF"/>
                </a:solidFill>
              </a:rPr>
              <a:t>t</a:t>
            </a:r>
            <a:r>
              <a:rPr lang="en-US" sz="1400" b="1" baseline="-25000" dirty="0">
                <a:solidFill>
                  <a:srgbClr val="1428FF"/>
                </a:solidFill>
              </a:rPr>
              <a:t>int</a:t>
            </a:r>
            <a:r>
              <a:rPr lang="en-US" sz="1400" b="1" dirty="0">
                <a:solidFill>
                  <a:srgbClr val="1428FF"/>
                </a:solidFill>
              </a:rPr>
              <a:t> -</a:t>
            </a:r>
            <a:r>
              <a:rPr lang="en-US" sz="1400" b="1" dirty="0" smtClean="0">
                <a:solidFill>
                  <a:srgbClr val="1428FF"/>
                </a:solidFill>
              </a:rPr>
              <a:t> “reset-read”             </a:t>
            </a:r>
            <a:r>
              <a:rPr lang="en-US" sz="1400" b="1" dirty="0" smtClean="0"/>
              <a:t>reset-read: readout of each line immediately after reset</a:t>
            </a:r>
          </a:p>
          <a:p>
            <a:r>
              <a:rPr lang="en-US" sz="1400" b="1" dirty="0" smtClean="0"/>
              <a:t>			             full well available for the acquired signal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		             (</a:t>
            </a:r>
            <a:r>
              <a:rPr lang="en-US" sz="1400" b="1" dirty="0" smtClean="0">
                <a:solidFill>
                  <a:srgbClr val="FF0000"/>
                </a:solidFill>
              </a:rPr>
              <a:t>saturation </a:t>
            </a:r>
            <a:r>
              <a:rPr lang="en-US" sz="1400" b="1" dirty="0">
                <a:solidFill>
                  <a:srgbClr val="FF0000"/>
                </a:solidFill>
              </a:rPr>
              <a:t>t</a:t>
            </a:r>
            <a:r>
              <a:rPr lang="en-US" sz="1400" b="1" baseline="-25000" dirty="0">
                <a:solidFill>
                  <a:srgbClr val="FF0000"/>
                </a:solidFill>
              </a:rPr>
              <a:t>int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increased </a:t>
            </a:r>
            <a:r>
              <a:rPr lang="en-US" sz="1400" b="1" dirty="0" smtClean="0">
                <a:solidFill>
                  <a:srgbClr val="00B050"/>
                </a:solidFill>
              </a:rPr>
              <a:t>by a factor of 2</a:t>
            </a:r>
            <a:r>
              <a:rPr lang="en-US" sz="1400" b="1" dirty="0" smtClean="0"/>
              <a:t>)</a:t>
            </a:r>
          </a:p>
          <a:p>
            <a:endParaRPr lang="en-US" sz="3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         preamp reset once per CDS (reduces column effects)</a:t>
            </a:r>
          </a:p>
          <a:p>
            <a:endParaRPr lang="en-US" sz="1400" b="1" dirty="0" smtClean="0"/>
          </a:p>
          <a:p>
            <a:r>
              <a:rPr lang="en-US" sz="1000" b="1" baseline="30000" dirty="0" smtClean="0">
                <a:solidFill>
                  <a:srgbClr val="00B050"/>
                </a:solidFill>
              </a:rPr>
              <a:t>●</a:t>
            </a:r>
            <a:r>
              <a:rPr lang="en-US" sz="1600" b="1" dirty="0" smtClean="0">
                <a:solidFill>
                  <a:srgbClr val="00B050"/>
                </a:solidFill>
              </a:rPr>
              <a:t> windowing</a:t>
            </a:r>
            <a:r>
              <a:rPr lang="en-US" sz="1600" b="1" dirty="0" smtClean="0"/>
              <a:t>:</a:t>
            </a:r>
          </a:p>
          <a:p>
            <a:endParaRPr lang="en-US" sz="400" b="1" dirty="0" smtClean="0"/>
          </a:p>
          <a:p>
            <a:r>
              <a:rPr lang="en-US" sz="1400" b="1" dirty="0" smtClean="0"/>
              <a:t>        </a:t>
            </a:r>
            <a:r>
              <a:rPr lang="en-US" sz="1600" b="1" dirty="0" smtClean="0"/>
              <a:t>Teledyne</a:t>
            </a:r>
            <a:r>
              <a:rPr lang="en-US" sz="1400" b="1" dirty="0" smtClean="0"/>
              <a:t>: always 1024 lines (full frame); </a:t>
            </a:r>
            <a:r>
              <a:rPr lang="en-US" sz="1400" b="1" dirty="0"/>
              <a:t>t</a:t>
            </a:r>
            <a:r>
              <a:rPr lang="en-US" sz="1400" b="1" baseline="-25000" dirty="0"/>
              <a:t>int</a:t>
            </a:r>
            <a:r>
              <a:rPr lang="en-US" sz="1400" b="1" dirty="0"/>
              <a:t>  </a:t>
            </a:r>
            <a:r>
              <a:rPr lang="en-US" sz="1400" b="1" dirty="0" smtClean="0"/>
              <a:t>740 </a:t>
            </a:r>
            <a:r>
              <a:rPr lang="en-US" sz="1400" b="1" dirty="0" err="1" smtClean="0"/>
              <a:t>ms</a:t>
            </a:r>
            <a:r>
              <a:rPr lang="en-US" sz="1400" b="1" dirty="0" smtClean="0"/>
              <a:t> for 100 kHz readout</a:t>
            </a:r>
          </a:p>
          <a:p>
            <a:endParaRPr lang="en-US" sz="300" b="1" dirty="0" smtClean="0"/>
          </a:p>
          <a:p>
            <a:r>
              <a:rPr lang="en-US" sz="1400" b="1" dirty="0" smtClean="0"/>
              <a:t>                   </a:t>
            </a:r>
            <a:r>
              <a:rPr lang="en-US" sz="1600" b="1" dirty="0" smtClean="0">
                <a:solidFill>
                  <a:srgbClr val="1428FF"/>
                </a:solidFill>
              </a:rPr>
              <a:t>IAS</a:t>
            </a:r>
            <a:r>
              <a:rPr lang="en-US" sz="1400" b="1" dirty="0" smtClean="0">
                <a:solidFill>
                  <a:srgbClr val="1428FF"/>
                </a:solidFill>
              </a:rPr>
              <a:t>: spatial windowing capability anywhere on the detector</a:t>
            </a:r>
          </a:p>
          <a:p>
            <a:r>
              <a:rPr lang="en-US" sz="1400" b="1" dirty="0"/>
              <a:t>	 </a:t>
            </a:r>
            <a:r>
              <a:rPr lang="en-US" sz="1400" b="1" dirty="0" smtClean="0"/>
              <a:t>         nominal FOV: 800 lines, centered</a:t>
            </a:r>
          </a:p>
          <a:p>
            <a:r>
              <a:rPr lang="en-US" sz="1400" b="1" dirty="0"/>
              <a:t>	 </a:t>
            </a:r>
            <a:r>
              <a:rPr lang="en-US" sz="1400" b="1" dirty="0" smtClean="0"/>
              <a:t>         VISNIR and IR windows can be offset for</a:t>
            </a:r>
            <a:r>
              <a:rPr lang="en-US" sz="1400" b="1" dirty="0" smtClean="0">
                <a:solidFill>
                  <a:srgbClr val="00990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aligning the FOVs along slit</a:t>
            </a:r>
          </a:p>
          <a:p>
            <a:endParaRPr lang="en-US" sz="300" b="1" dirty="0" smtClean="0"/>
          </a:p>
          <a:p>
            <a:r>
              <a:rPr lang="en-US" sz="1400" b="1" dirty="0" smtClean="0"/>
              <a:t>	           </a:t>
            </a:r>
            <a:r>
              <a:rPr lang="en-US" sz="1400" b="1" dirty="0"/>
              <a:t>32 </a:t>
            </a:r>
            <a:r>
              <a:rPr lang="en-US" sz="1400" b="1" dirty="0" smtClean="0"/>
              <a:t>lines (star </a:t>
            </a:r>
            <a:r>
              <a:rPr lang="en-US" sz="1400" b="1" dirty="0" err="1" smtClean="0"/>
              <a:t>occultations</a:t>
            </a:r>
            <a:r>
              <a:rPr lang="en-US" sz="1400" b="1" dirty="0" smtClean="0"/>
              <a:t>, exospheres): </a:t>
            </a:r>
            <a:r>
              <a:rPr lang="en-US" sz="1400" b="1" dirty="0">
                <a:solidFill>
                  <a:srgbClr val="00B050"/>
                </a:solidFill>
              </a:rPr>
              <a:t>t</a:t>
            </a:r>
            <a:r>
              <a:rPr lang="en-US" sz="1400" b="1" baseline="-25000" dirty="0">
                <a:solidFill>
                  <a:srgbClr val="00B050"/>
                </a:solidFill>
              </a:rPr>
              <a:t>int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down to 33 </a:t>
            </a:r>
            <a:r>
              <a:rPr lang="en-US" sz="1400" b="1" dirty="0" err="1" smtClean="0">
                <a:solidFill>
                  <a:srgbClr val="00B050"/>
                </a:solidFill>
              </a:rPr>
              <a:t>ms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smtClean="0"/>
              <a:t>with </a:t>
            </a:r>
            <a:r>
              <a:rPr lang="en-US" sz="1400" b="1" dirty="0" smtClean="0">
                <a:solidFill>
                  <a:srgbClr val="00B050"/>
                </a:solidFill>
              </a:rPr>
              <a:t>100 </a:t>
            </a:r>
            <a:r>
              <a:rPr lang="en-US" sz="1400" b="1" dirty="0">
                <a:solidFill>
                  <a:srgbClr val="00B050"/>
                </a:solidFill>
              </a:rPr>
              <a:t>kHz </a:t>
            </a:r>
            <a:r>
              <a:rPr lang="en-US" sz="1400" b="1" dirty="0" smtClean="0">
                <a:solidFill>
                  <a:srgbClr val="00B050"/>
                </a:solidFill>
              </a:rPr>
              <a:t>readout </a:t>
            </a:r>
          </a:p>
          <a:p>
            <a:endParaRPr lang="en-US" sz="1600" b="1" dirty="0" smtClean="0"/>
          </a:p>
          <a:p>
            <a:r>
              <a:rPr lang="en-US" sz="1050" b="1" baseline="30000" dirty="0" smtClean="0">
                <a:solidFill>
                  <a:srgbClr val="009900"/>
                </a:solidFill>
              </a:rPr>
              <a:t>●</a:t>
            </a:r>
            <a:r>
              <a:rPr lang="en-US" sz="1600" b="1" dirty="0" smtClean="0">
                <a:solidFill>
                  <a:srgbClr val="009900"/>
                </a:solidFill>
              </a:rPr>
              <a:t> dark subtraction </a:t>
            </a:r>
            <a:r>
              <a:rPr lang="en-US" sz="1600" b="1" dirty="0" smtClean="0"/>
              <a:t>(</a:t>
            </a:r>
            <a:r>
              <a:rPr lang="en-US" sz="1600" b="1" dirty="0" smtClean="0">
                <a:solidFill>
                  <a:srgbClr val="1428FF"/>
                </a:solidFill>
              </a:rPr>
              <a:t>on-line with the MAJIS PE</a:t>
            </a:r>
            <a:r>
              <a:rPr lang="en-US" sz="1600" b="1" dirty="0" smtClean="0"/>
              <a:t>) </a:t>
            </a:r>
            <a:endParaRPr lang="en-US" sz="1600" b="1" dirty="0"/>
          </a:p>
          <a:p>
            <a:r>
              <a:rPr lang="en-US" sz="1400" b="1" dirty="0" smtClean="0"/>
              <a:t>         </a:t>
            </a:r>
            <a:r>
              <a:rPr lang="en-US" sz="1600" b="1" dirty="0" smtClean="0"/>
              <a:t>- </a:t>
            </a:r>
            <a:r>
              <a:rPr lang="en-US" sz="1400" b="1" dirty="0" smtClean="0"/>
              <a:t>replaces the Teledyne “column correction” (impact reduced by the single preamp reset)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         - improves cosmetics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endParaRPr lang="en-US" sz="500" b="1" dirty="0" smtClean="0"/>
          </a:p>
          <a:p>
            <a:endParaRPr lang="en-US" sz="500" b="1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2591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omega\MAJIS\détecteurs\EM_Bird\histogram_dark_current_Bird_FPA88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7" y="3962400"/>
            <a:ext cx="3124199" cy="23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omega\MAJIS\détecteurs\EM_Bird\dark_20313_85K_win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18" y="914400"/>
            <a:ext cx="2943182" cy="294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38200" y="103142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20313 (EM-IR) selected for tests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8600" y="16002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 Most critical channel for SNR, dark current</a:t>
            </a:r>
            <a:endParaRPr lang="en-US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- large unconnected areas</a:t>
            </a:r>
          </a:p>
          <a:p>
            <a:r>
              <a:rPr lang="en-US" sz="1600" b="1" dirty="0" smtClean="0"/>
              <a:t>- Upper part </a:t>
            </a:r>
            <a:r>
              <a:rPr lang="en-US" sz="1600" b="1" dirty="0" smtClean="0">
                <a:solidFill>
                  <a:srgbClr val="00B050"/>
                </a:solidFill>
              </a:rPr>
              <a:t>not that far from FM, FS candidates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(dark, hot pixels: FM x 2)</a:t>
            </a:r>
          </a:p>
          <a:p>
            <a:endParaRPr lang="en-US" sz="1400" b="1" dirty="0"/>
          </a:p>
          <a:p>
            <a:endParaRPr lang="en-US" sz="1400" b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467600" y="2385991"/>
            <a:ext cx="533400" cy="1286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696200" y="2895600"/>
            <a:ext cx="533400" cy="1286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375072" y="3505200"/>
            <a:ext cx="533400" cy="1286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553200" y="3505200"/>
            <a:ext cx="152400" cy="2048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42307" y="3279734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Dark current histogram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(18 µm pixels, 100 kHz readout)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4384656"/>
            <a:ext cx="249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428FF"/>
                </a:solidFill>
              </a:rPr>
              <a:t>IAS </a:t>
            </a:r>
          </a:p>
          <a:p>
            <a:r>
              <a:rPr lang="en-US" sz="1400" b="1" dirty="0" smtClean="0">
                <a:solidFill>
                  <a:srgbClr val="1428FF"/>
                </a:solidFill>
              </a:rPr>
              <a:t>Test chamber,</a:t>
            </a:r>
          </a:p>
          <a:p>
            <a:r>
              <a:rPr lang="en-US" sz="1400" b="1" dirty="0" smtClean="0">
                <a:solidFill>
                  <a:srgbClr val="1428FF"/>
                </a:solidFill>
              </a:rPr>
              <a:t>microcode</a:t>
            </a:r>
          </a:p>
        </p:txBody>
      </p:sp>
    </p:spTree>
    <p:extLst>
      <p:ext uri="{BB962C8B-B14F-4D97-AF65-F5344CB8AC3E}">
        <p14:creationId xmlns:p14="http://schemas.microsoft.com/office/powerpoint/2010/main" val="98575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97566" y="926068"/>
            <a:ext cx="427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28FF"/>
                </a:solidFill>
              </a:rPr>
              <a:t>Test procedures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8600" y="1600200"/>
            <a:ext cx="89154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 EM </a:t>
            </a:r>
            <a:r>
              <a:rPr lang="en-US" sz="1600" b="1" dirty="0"/>
              <a:t>FPE + FPA + connecting </a:t>
            </a:r>
            <a:r>
              <a:rPr lang="en-US" sz="1600" b="1" dirty="0" smtClean="0"/>
              <a:t>flex + Teledyne electronics (SAM card) as reference</a:t>
            </a:r>
          </a:p>
          <a:p>
            <a:r>
              <a:rPr lang="en-US" sz="500" b="1" dirty="0" smtClean="0"/>
              <a:t>- </a:t>
            </a:r>
          </a:p>
          <a:p>
            <a:r>
              <a:rPr lang="en-US" sz="1600" b="1" dirty="0" smtClean="0"/>
              <a:t>- </a:t>
            </a:r>
            <a:r>
              <a:rPr lang="en-US" sz="1600" b="1" dirty="0" smtClean="0">
                <a:solidFill>
                  <a:srgbClr val="1428FF"/>
                </a:solidFill>
              </a:rPr>
              <a:t>EM FPE + FPA, EM harness, PE EM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B050"/>
                </a:solidFill>
              </a:rPr>
              <a:t>full EM configuration</a:t>
            </a:r>
          </a:p>
          <a:p>
            <a:endParaRPr lang="en-US" sz="300" b="1" dirty="0"/>
          </a:p>
          <a:p>
            <a:r>
              <a:rPr lang="en-US" sz="1600" b="1" dirty="0"/>
              <a:t> </a:t>
            </a:r>
            <a:r>
              <a:rPr lang="en-US" sz="1600" b="1" dirty="0" smtClean="0"/>
              <a:t> SAM card with EM harness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checking PE EM performances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wrt</a:t>
            </a:r>
            <a:r>
              <a:rPr lang="en-US" sz="1600" b="1" dirty="0" smtClean="0">
                <a:sym typeface="Wingdings" panose="05000000000000000000" pitchFamily="2" charset="2"/>
              </a:rPr>
              <a:t> to Teledyne setup</a:t>
            </a:r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- IAS </a:t>
            </a:r>
            <a:r>
              <a:rPr lang="en-US" sz="1600" b="1" dirty="0" err="1" smtClean="0"/>
              <a:t>microcodes</a:t>
            </a:r>
            <a:r>
              <a:rPr lang="en-US" sz="1600" b="1" dirty="0" smtClean="0"/>
              <a:t> with </a:t>
            </a:r>
            <a:r>
              <a:rPr lang="en-US" sz="1600" b="1" dirty="0" smtClean="0">
                <a:solidFill>
                  <a:srgbClr val="00B050"/>
                </a:solidFill>
              </a:rPr>
              <a:t>full capabilities </a:t>
            </a:r>
            <a:r>
              <a:rPr lang="en-US" sz="1600" b="1" dirty="0" smtClean="0"/>
              <a:t>(100 </a:t>
            </a:r>
            <a:r>
              <a:rPr lang="en-US" sz="1600" b="1" dirty="0"/>
              <a:t>kHz </a:t>
            </a:r>
            <a:r>
              <a:rPr lang="en-US" sz="1600" b="1" dirty="0" smtClean="0"/>
              <a:t>readout </a:t>
            </a:r>
            <a:r>
              <a:rPr lang="en-US" sz="1600" b="1" dirty="0"/>
              <a:t>and 1 MHz </a:t>
            </a:r>
            <a:r>
              <a:rPr lang="en-US" sz="1600" b="1" dirty="0" smtClean="0"/>
              <a:t>readout)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endParaRPr lang="en-US" sz="500" b="1" dirty="0" smtClean="0">
              <a:solidFill>
                <a:srgbClr val="00B050"/>
              </a:solidFill>
            </a:endParaRPr>
          </a:p>
          <a:p>
            <a:r>
              <a:rPr lang="en-US" sz="1600" b="1" dirty="0"/>
              <a:t>- Detector temperature regulated from 72 K to 100 K</a:t>
            </a:r>
          </a:p>
          <a:p>
            <a:endParaRPr lang="en-US" sz="500" b="1" dirty="0"/>
          </a:p>
          <a:p>
            <a:r>
              <a:rPr lang="en-US" sz="1600" b="1" dirty="0" smtClean="0"/>
              <a:t>- Screen </a:t>
            </a:r>
            <a:r>
              <a:rPr lang="en-US" sz="1600" b="1" dirty="0"/>
              <a:t>regulated from 80 K to 100 K </a:t>
            </a:r>
            <a:r>
              <a:rPr lang="en-US" sz="1600" b="1" dirty="0" smtClean="0">
                <a:sym typeface="Wingdings" panose="05000000000000000000" pitchFamily="2" charset="2"/>
              </a:rPr>
              <a:t></a:t>
            </a:r>
            <a:r>
              <a:rPr lang="en-US" sz="1600" b="1" dirty="0" smtClean="0"/>
              <a:t> </a:t>
            </a:r>
            <a:r>
              <a:rPr lang="en-US" sz="1600" b="1" dirty="0"/>
              <a:t>adjustable signal </a:t>
            </a:r>
            <a:r>
              <a:rPr lang="en-US" sz="1600" b="1" dirty="0" smtClean="0"/>
              <a:t>levels</a:t>
            </a:r>
          </a:p>
          <a:p>
            <a:endParaRPr lang="en-US" sz="3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- Series of </a:t>
            </a:r>
            <a:r>
              <a:rPr lang="en-US" sz="1600" b="1" dirty="0" smtClean="0">
                <a:solidFill>
                  <a:srgbClr val="00B050"/>
                </a:solidFill>
              </a:rPr>
              <a:t>16 acquisitions </a:t>
            </a:r>
            <a:r>
              <a:rPr lang="en-US" sz="1600" b="1" dirty="0" smtClean="0"/>
              <a:t>triggered by a single request to the FPE</a:t>
            </a:r>
          </a:p>
          <a:p>
            <a:endParaRPr lang="en-US" sz="500" b="1" dirty="0" smtClean="0"/>
          </a:p>
          <a:p>
            <a:r>
              <a:rPr lang="en-US" sz="1400" b="1" dirty="0"/>
              <a:t>	</a:t>
            </a:r>
            <a:r>
              <a:rPr lang="en-US" sz="1400" b="1" dirty="0" smtClean="0"/>
              <a:t>32 lines (90% up), 512 lines (lower half, upper half): 1024 lines (full frame)</a:t>
            </a:r>
          </a:p>
          <a:p>
            <a:endParaRPr lang="en-US" sz="1400" b="1" dirty="0"/>
          </a:p>
          <a:p>
            <a:r>
              <a:rPr lang="en-US" sz="1600" b="1" dirty="0" smtClean="0"/>
              <a:t>- standard deviation from 16 acquisitions of the same pixel (“spread”)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noise </a:t>
            </a:r>
            <a:r>
              <a:rPr lang="en-US" sz="1600" b="1" dirty="0" smtClean="0">
                <a:sym typeface="Wingdings" panose="05000000000000000000" pitchFamily="2" charset="2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bias</a:t>
            </a:r>
            <a:r>
              <a:rPr lang="en-US" sz="1600" b="1" dirty="0" smtClean="0">
                <a:sym typeface="Wingdings" panose="05000000000000000000" pitchFamily="2" charset="2"/>
              </a:rPr>
              <a:t>)</a:t>
            </a:r>
            <a:endParaRPr lang="en-US" sz="1600" b="1" dirty="0"/>
          </a:p>
          <a:p>
            <a:endParaRPr lang="en-US" sz="14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- Integration time, 100 kHz:</a:t>
            </a:r>
            <a:r>
              <a:rPr lang="en-US" sz="1600" b="1" dirty="0" smtClean="0"/>
              <a:t> 33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, 100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 (32 lines), 400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, 800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 (512 or 1024 lines)</a:t>
            </a:r>
          </a:p>
          <a:p>
            <a:endParaRPr lang="en-US" sz="5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- Integration </a:t>
            </a:r>
            <a:r>
              <a:rPr lang="en-US" sz="1600" b="1" dirty="0">
                <a:solidFill>
                  <a:srgbClr val="FF0000"/>
                </a:solidFill>
              </a:rPr>
              <a:t>time, </a:t>
            </a:r>
            <a:r>
              <a:rPr lang="en-US" sz="1600" b="1" dirty="0" smtClean="0">
                <a:solidFill>
                  <a:srgbClr val="FF0000"/>
                </a:solidFill>
              </a:rPr>
              <a:t>1 MHz:    </a:t>
            </a:r>
            <a:r>
              <a:rPr lang="en-US" sz="1600" b="1" dirty="0" smtClean="0"/>
              <a:t>25 </a:t>
            </a:r>
            <a:r>
              <a:rPr lang="en-US" sz="1600" b="1" dirty="0" err="1"/>
              <a:t>ms</a:t>
            </a:r>
            <a:r>
              <a:rPr lang="en-US" sz="1600" b="1" dirty="0"/>
              <a:t>, 100 </a:t>
            </a:r>
            <a:r>
              <a:rPr lang="en-US" sz="1600" b="1" dirty="0" smtClean="0"/>
              <a:t>m, </a:t>
            </a:r>
            <a:r>
              <a:rPr lang="en-US" sz="1600" b="1" dirty="0"/>
              <a:t>400 </a:t>
            </a:r>
            <a:r>
              <a:rPr lang="en-US" sz="1600" b="1" dirty="0" err="1"/>
              <a:t>ms</a:t>
            </a:r>
            <a:r>
              <a:rPr lang="en-US" sz="1600" b="1" dirty="0"/>
              <a:t>, 800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 smtClean="0"/>
              <a:t>(32 to 1024 lines)</a:t>
            </a:r>
          </a:p>
          <a:p>
            <a:endParaRPr lang="en-US" sz="1400" b="1" dirty="0"/>
          </a:p>
          <a:p>
            <a:r>
              <a:rPr lang="en-US" sz="1600" b="1" dirty="0" smtClean="0">
                <a:solidFill>
                  <a:srgbClr val="009900"/>
                </a:solidFill>
              </a:rPr>
              <a:t>   Wide range of signal levels </a:t>
            </a:r>
            <a:r>
              <a:rPr lang="en-US" sz="16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 noise model (18 µm pixels), x 2 after nominal binning</a:t>
            </a:r>
            <a:endParaRPr lang="en-US" sz="1600" b="1" dirty="0" smtClean="0">
              <a:solidFill>
                <a:srgbClr val="009900"/>
              </a:solidFill>
            </a:endParaRPr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21478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1086943"/>
            <a:ext cx="3384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28FF"/>
                </a:solidFill>
              </a:rPr>
              <a:t>  Noise model, </a:t>
            </a:r>
          </a:p>
          <a:p>
            <a:r>
              <a:rPr lang="en-US" sz="2400" b="1" dirty="0" smtClean="0">
                <a:solidFill>
                  <a:srgbClr val="1428FF"/>
                </a:solidFill>
              </a:rPr>
              <a:t>100 kHz readout</a:t>
            </a:r>
          </a:p>
          <a:p>
            <a:r>
              <a:rPr lang="en-US" b="1" dirty="0" smtClean="0">
                <a:solidFill>
                  <a:srgbClr val="1428FF"/>
                </a:solidFill>
              </a:rPr>
              <a:t>Full EM configuration</a:t>
            </a:r>
          </a:p>
        </p:txBody>
      </p:sp>
      <p:pic>
        <p:nvPicPr>
          <p:cNvPr id="7" name="Picture 2" descr="D:\omega\MAJIS\détecteurs\EM_Bird\noise_model_100k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92" y="897615"/>
            <a:ext cx="6667706" cy="37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096000" y="1295400"/>
            <a:ext cx="263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16 integrations, 400 </a:t>
            </a:r>
            <a:r>
              <a:rPr lang="en-US" sz="1200" b="1" dirty="0" err="1" smtClean="0">
                <a:solidFill>
                  <a:srgbClr val="FF0000"/>
                </a:solidFill>
              </a:rPr>
              <a:t>ms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0033CC"/>
                </a:solidFill>
              </a:rPr>
              <a:t>4 x 16 integrations, 400 </a:t>
            </a:r>
            <a:r>
              <a:rPr lang="en-US" sz="1200" b="1" dirty="0" err="1" smtClean="0">
                <a:solidFill>
                  <a:srgbClr val="0033CC"/>
                </a:solidFill>
              </a:rPr>
              <a:t>ms</a:t>
            </a:r>
            <a:endParaRPr lang="en-US" sz="1200" b="1" dirty="0" smtClean="0">
              <a:solidFill>
                <a:srgbClr val="0033C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5064" y="1750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16 integrations,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</a:t>
            </a:r>
            <a:r>
              <a:rPr lang="en-US" sz="1200" b="1" dirty="0" smtClean="0">
                <a:solidFill>
                  <a:srgbClr val="00B050"/>
                </a:solidFill>
              </a:rPr>
              <a:t>00 </a:t>
            </a:r>
            <a:r>
              <a:rPr lang="en-US" sz="1200" b="1" dirty="0" err="1" smtClean="0">
                <a:solidFill>
                  <a:srgbClr val="00B050"/>
                </a:solidFill>
              </a:rPr>
              <a:t>ms</a:t>
            </a:r>
            <a:endParaRPr lang="en-US" sz="1200" b="1" dirty="0" smtClean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2743200"/>
            <a:ext cx="2786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400" b="1" dirty="0" smtClean="0"/>
              <a:t>   18 µm pixel spreads: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     </a:t>
            </a:r>
            <a:r>
              <a:rPr lang="en-US" sz="1600" b="1" dirty="0" err="1" smtClean="0">
                <a:solidFill>
                  <a:srgbClr val="00B050"/>
                </a:solidFill>
              </a:rPr>
              <a:t>gaussian</a:t>
            </a:r>
            <a:r>
              <a:rPr lang="en-US" sz="1600" b="1" dirty="0" smtClean="0">
                <a:solidFill>
                  <a:srgbClr val="00B050"/>
                </a:solidFill>
              </a:rPr>
              <a:t> noise</a:t>
            </a:r>
            <a:endParaRPr lang="en-US" sz="1600" b="1" dirty="0"/>
          </a:p>
          <a:p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&lt; 5% </a:t>
            </a:r>
            <a:r>
              <a:rPr lang="en-US" sz="1400" b="1" dirty="0" err="1" smtClean="0">
                <a:solidFill>
                  <a:srgbClr val="00B050"/>
                </a:solidFill>
              </a:rPr>
              <a:t>înterpixel</a:t>
            </a:r>
            <a:r>
              <a:rPr lang="en-US" sz="1400" b="1" dirty="0" smtClean="0">
                <a:solidFill>
                  <a:srgbClr val="00B050"/>
                </a:solidFill>
              </a:rPr>
              <a:t> variability</a:t>
            </a:r>
          </a:p>
          <a:p>
            <a:endParaRPr lang="en-US" sz="1400" b="1" dirty="0" smtClean="0">
              <a:solidFill>
                <a:srgbClr val="00B050"/>
              </a:solidFill>
            </a:endParaRPr>
          </a:p>
          <a:p>
            <a:r>
              <a:rPr lang="en-US" sz="1400" b="1" dirty="0" smtClean="0"/>
              <a:t>(presentation by P. </a:t>
            </a:r>
            <a:r>
              <a:rPr lang="en-US" sz="1400" b="1" dirty="0" err="1" smtClean="0"/>
              <a:t>Haffoud</a:t>
            </a:r>
            <a:r>
              <a:rPr lang="en-US" sz="1400" b="1" dirty="0" smtClean="0"/>
              <a:t>)</a:t>
            </a:r>
          </a:p>
          <a:p>
            <a:endParaRPr lang="en-US" sz="1600" b="1" dirty="0" smtClean="0"/>
          </a:p>
          <a:p>
            <a:pPr marL="285750" indent="-285750">
              <a:buFontTx/>
              <a:buChar char="-"/>
            </a:pPr>
            <a:endParaRPr lang="en-US" sz="1400" b="1" dirty="0"/>
          </a:p>
          <a:p>
            <a:endParaRPr lang="en-US" sz="1400" b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28599" y="2250467"/>
            <a:ext cx="238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very clean signal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4672" y="4800600"/>
            <a:ext cx="863072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readout / conversion noise </a:t>
            </a:r>
          </a:p>
          <a:p>
            <a:endParaRPr lang="en-US" b="1" dirty="0" smtClean="0"/>
          </a:p>
          <a:p>
            <a:r>
              <a:rPr lang="en-US" sz="1600" b="1" dirty="0" smtClean="0"/>
              <a:t>   10 - 12 e-    (reference pixels) 		</a:t>
            </a:r>
            <a:r>
              <a:rPr lang="en-US" sz="1600" b="1" dirty="0">
                <a:solidFill>
                  <a:srgbClr val="009900"/>
                </a:solidFill>
              </a:rPr>
              <a:t>In line with expectations for </a:t>
            </a:r>
            <a:r>
              <a:rPr lang="en-US" sz="1600" b="1" dirty="0" err="1" smtClean="0">
                <a:solidFill>
                  <a:srgbClr val="009900"/>
                </a:solidFill>
              </a:rPr>
              <a:t>HxRG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009900"/>
                </a:solidFill>
              </a:rPr>
              <a:t>12.5 - 14.5 e-</a:t>
            </a:r>
            <a:r>
              <a:rPr lang="en-US" sz="1600" b="1" dirty="0" smtClean="0"/>
              <a:t> (connected pixels)    </a:t>
            </a:r>
            <a:r>
              <a:rPr lang="en-US" sz="1600" b="1" dirty="0">
                <a:solidFill>
                  <a:srgbClr val="009900"/>
                </a:solidFill>
              </a:rPr>
              <a:t>	</a:t>
            </a:r>
            <a:r>
              <a:rPr lang="en-US" sz="1600" b="1" dirty="0" smtClean="0">
                <a:solidFill>
                  <a:srgbClr val="009900"/>
                </a:solidFill>
              </a:rPr>
              <a:t>			</a:t>
            </a:r>
          </a:p>
          <a:p>
            <a:endParaRPr lang="en-US" sz="800" b="1" dirty="0">
              <a:solidFill>
                <a:srgbClr val="009900"/>
              </a:solidFill>
            </a:endParaRPr>
          </a:p>
          <a:p>
            <a:r>
              <a:rPr lang="en-US" sz="1600" b="1" dirty="0" smtClean="0"/>
              <a:t>readout noise assumption for the performance model:</a:t>
            </a:r>
            <a:r>
              <a:rPr lang="en-US" sz="1600" b="1" dirty="0" smtClean="0">
                <a:solidFill>
                  <a:srgbClr val="009900"/>
                </a:solidFill>
              </a:rPr>
              <a:t> 20 e- </a:t>
            </a:r>
            <a:r>
              <a:rPr lang="en-US" sz="1600" b="1" dirty="0" smtClean="0"/>
              <a:t>(18 µm) </a:t>
            </a:r>
            <a:r>
              <a:rPr lang="en-US" sz="16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 40 e- </a:t>
            </a:r>
            <a:r>
              <a:rPr lang="en-US" sz="1600" b="1" dirty="0" smtClean="0">
                <a:sym typeface="Wingdings" panose="05000000000000000000" pitchFamily="2" charset="2"/>
              </a:rPr>
              <a:t>(36 µm)</a:t>
            </a:r>
            <a:endParaRPr lang="en-US" sz="1600" b="1" dirty="0"/>
          </a:p>
          <a:p>
            <a:endParaRPr lang="en-US" sz="500" b="1" dirty="0" smtClean="0"/>
          </a:p>
        </p:txBody>
      </p:sp>
    </p:spTree>
    <p:extLst>
      <p:ext uri="{BB962C8B-B14F-4D97-AF65-F5344CB8AC3E}">
        <p14:creationId xmlns:p14="http://schemas.microsoft.com/office/powerpoint/2010/main" val="22640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mega\MAJIS\détecteurs\EM_Bird\impact_harness_reference_pixels_100kHz_SAM_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4975"/>
            <a:ext cx="56388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31474" y="1801893"/>
            <a:ext cx="34261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Photon noise is </a:t>
            </a:r>
            <a:r>
              <a:rPr lang="en-US" sz="1600" b="1" dirty="0" err="1" smtClean="0">
                <a:solidFill>
                  <a:srgbClr val="00B050"/>
                </a:solidFill>
              </a:rPr>
              <a:t>gaussian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r</a:t>
            </a:r>
            <a:r>
              <a:rPr lang="en-US" sz="1400" b="1" dirty="0" smtClean="0">
                <a:solidFill>
                  <a:srgbClr val="FF0000"/>
                </a:solidFill>
              </a:rPr>
              <a:t>eference pixels</a:t>
            </a:r>
            <a:r>
              <a:rPr lang="en-US" sz="1400" b="1" dirty="0" smtClean="0"/>
              <a:t> are dominated</a:t>
            </a:r>
          </a:p>
          <a:p>
            <a:r>
              <a:rPr lang="en-US" sz="1400" b="1" dirty="0"/>
              <a:t>b</a:t>
            </a:r>
            <a:r>
              <a:rPr lang="en-US" sz="1400" b="1" dirty="0" smtClean="0"/>
              <a:t>y </a:t>
            </a:r>
            <a:r>
              <a:rPr lang="en-US" sz="1400" b="1" dirty="0" smtClean="0">
                <a:solidFill>
                  <a:srgbClr val="FF0000"/>
                </a:solidFill>
              </a:rPr>
              <a:t>readout/conversion noise</a:t>
            </a:r>
          </a:p>
          <a:p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sz="1400" b="1" dirty="0"/>
              <a:t>l</a:t>
            </a:r>
            <a:r>
              <a:rPr lang="en-US" sz="1400" b="1" dirty="0" smtClean="0"/>
              <a:t>og10(val+1):  litmus test for </a:t>
            </a:r>
          </a:p>
          <a:p>
            <a:r>
              <a:rPr lang="en-US" sz="1400" b="1" dirty="0" smtClean="0"/>
              <a:t>non </a:t>
            </a:r>
            <a:r>
              <a:rPr lang="en-US" sz="1400" b="1" dirty="0" err="1" smtClean="0"/>
              <a:t>gaussian</a:t>
            </a:r>
            <a:r>
              <a:rPr lang="en-US" sz="1400" b="1" dirty="0"/>
              <a:t> </a:t>
            </a:r>
            <a:r>
              <a:rPr lang="en-US" sz="1400" b="1" dirty="0" smtClean="0"/>
              <a:t>behavior</a:t>
            </a:r>
            <a:endParaRPr lang="en-US" sz="1400" b="1" dirty="0"/>
          </a:p>
          <a:p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 smtClean="0"/>
              <a:t>Readout/conversion noise</a:t>
            </a:r>
          </a:p>
          <a:p>
            <a:r>
              <a:rPr lang="en-US" sz="1600" b="1" dirty="0" smtClean="0"/>
              <a:t>Is very close to </a:t>
            </a:r>
            <a:r>
              <a:rPr lang="en-US" sz="1600" b="1" dirty="0" err="1" smtClean="0"/>
              <a:t>gaussian</a:t>
            </a:r>
            <a:r>
              <a:rPr lang="en-US" sz="1600" b="1" dirty="0"/>
              <a:t>;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00B050"/>
                </a:solidFill>
              </a:rPr>
              <a:t>no significant outliers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42999" y="1037409"/>
            <a:ext cx="825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100 kHz readout: signal behavior for reference pixels</a:t>
            </a:r>
          </a:p>
        </p:txBody>
      </p:sp>
    </p:spTree>
    <p:extLst>
      <p:ext uri="{BB962C8B-B14F-4D97-AF65-F5344CB8AC3E}">
        <p14:creationId xmlns:p14="http://schemas.microsoft.com/office/powerpoint/2010/main" val="86238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66700" y="1828800"/>
            <a:ext cx="84553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Sample set</a:t>
            </a:r>
            <a:r>
              <a:rPr lang="en-US" sz="1600" b="1" dirty="0" smtClean="0">
                <a:solidFill>
                  <a:srgbClr val="009900"/>
                </a:solidFill>
              </a:rPr>
              <a:t>: 8000 pixels </a:t>
            </a:r>
            <a:r>
              <a:rPr lang="en-US" sz="1600" b="1" dirty="0" smtClean="0"/>
              <a:t>(18 µm) with a 16-averaged signal of </a:t>
            </a:r>
            <a:r>
              <a:rPr lang="en-US" sz="1600" b="1" dirty="0" smtClean="0">
                <a:solidFill>
                  <a:srgbClr val="1428FF"/>
                </a:solidFill>
              </a:rPr>
              <a:t>158 e-to 162 e-</a:t>
            </a:r>
          </a:p>
          <a:p>
            <a:r>
              <a:rPr lang="en-US" sz="1600" b="1" dirty="0" smtClean="0"/>
              <a:t>All 8000 x 16 samples:    </a:t>
            </a:r>
            <a:r>
              <a:rPr lang="el-GR" sz="1600" b="1" dirty="0" smtClean="0">
                <a:solidFill>
                  <a:srgbClr val="1428FF"/>
                </a:solidFill>
              </a:rPr>
              <a:t>σ</a:t>
            </a:r>
            <a:r>
              <a:rPr lang="fr-FR" sz="1600" b="1" dirty="0" smtClean="0">
                <a:solidFill>
                  <a:srgbClr val="1428FF"/>
                </a:solidFill>
              </a:rPr>
              <a:t> ~</a:t>
            </a:r>
            <a:r>
              <a:rPr lang="fr-FR" sz="1600" b="1" dirty="0" smtClean="0"/>
              <a:t> </a:t>
            </a:r>
            <a:r>
              <a:rPr lang="en-US" sz="1600" b="1" dirty="0" smtClean="0">
                <a:solidFill>
                  <a:srgbClr val="1428FF"/>
                </a:solidFill>
              </a:rPr>
              <a:t>16.4 e-</a:t>
            </a:r>
            <a:r>
              <a:rPr lang="en-US" sz="1600" b="1" dirty="0" smtClean="0"/>
              <a:t>   ~ </a:t>
            </a:r>
            <a:r>
              <a:rPr lang="en-US" sz="1600" b="1" dirty="0" err="1" smtClean="0"/>
              <a:t>sqrt</a:t>
            </a:r>
            <a:r>
              <a:rPr lang="en-US" sz="1600" b="1" dirty="0" smtClean="0"/>
              <a:t>((</a:t>
            </a:r>
            <a:r>
              <a:rPr lang="en-US" sz="1600" b="1" dirty="0" smtClean="0">
                <a:solidFill>
                  <a:srgbClr val="1428FF"/>
                </a:solidFill>
              </a:rPr>
              <a:t>12.6 e-</a:t>
            </a:r>
            <a:r>
              <a:rPr lang="en-US" sz="1600" b="1" dirty="0" smtClean="0"/>
              <a:t>)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+ </a:t>
            </a:r>
            <a:r>
              <a:rPr lang="en-US" sz="1600" b="1" dirty="0" smtClean="0">
                <a:solidFill>
                  <a:srgbClr val="1428FF"/>
                </a:solidFill>
              </a:rPr>
              <a:t>160</a:t>
            </a:r>
            <a:r>
              <a:rPr lang="en-US" sz="1600" b="1" dirty="0" smtClean="0"/>
              <a:t>  (photon noise)</a:t>
            </a:r>
          </a:p>
          <a:p>
            <a:endParaRPr lang="en-US" sz="400" b="1" dirty="0" smtClean="0"/>
          </a:p>
          <a:p>
            <a:r>
              <a:rPr lang="en-US" sz="1600" b="1" dirty="0" smtClean="0"/>
              <a:t>- </a:t>
            </a:r>
            <a:r>
              <a:rPr lang="el-GR" sz="1600" b="1" dirty="0" smtClean="0">
                <a:solidFill>
                  <a:srgbClr val="009900"/>
                </a:solidFill>
              </a:rPr>
              <a:t>σ</a:t>
            </a:r>
            <a:r>
              <a:rPr lang="en-US" sz="1600" b="1" dirty="0" smtClean="0">
                <a:solidFill>
                  <a:srgbClr val="009900"/>
                </a:solidFill>
              </a:rPr>
              <a:t> after sorting/averaging</a:t>
            </a:r>
            <a:r>
              <a:rPr lang="en-US" sz="1600" b="1" dirty="0" smtClean="0"/>
              <a:t>: smaller than “raw”</a:t>
            </a:r>
            <a:r>
              <a:rPr lang="en-US" sz="1600" b="1" dirty="0" smtClean="0">
                <a:solidFill>
                  <a:srgbClr val="1428FF"/>
                </a:solidFill>
              </a:rPr>
              <a:t> </a:t>
            </a:r>
            <a:r>
              <a:rPr lang="el-GR" sz="1600" b="1" dirty="0" smtClean="0">
                <a:solidFill>
                  <a:srgbClr val="1428FF"/>
                </a:solidFill>
              </a:rPr>
              <a:t>σ</a:t>
            </a:r>
            <a:r>
              <a:rPr lang="en-US" sz="1600" b="1" dirty="0" smtClean="0"/>
              <a:t>, ratio depends on sorting strategy</a:t>
            </a:r>
          </a:p>
          <a:p>
            <a:r>
              <a:rPr lang="en-US" sz="1600" b="1" dirty="0" smtClean="0"/>
              <a:t>- a negative bias (if selected set is not symmetrical) is proportional to raw </a:t>
            </a:r>
            <a:r>
              <a:rPr lang="el-GR" sz="1600" b="1" dirty="0" smtClean="0"/>
              <a:t>σ</a:t>
            </a:r>
            <a:endParaRPr lang="fr-FR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			</a:t>
            </a:r>
            <a:r>
              <a:rPr lang="en-US" sz="1600" b="1" dirty="0" smtClean="0">
                <a:solidFill>
                  <a:srgbClr val="1428FF"/>
                </a:solidFill>
              </a:rPr>
              <a:t>expected with </a:t>
            </a:r>
            <a:r>
              <a:rPr lang="en-US" sz="1600" b="1" dirty="0" smtClean="0"/>
              <a:t>		</a:t>
            </a:r>
            <a:r>
              <a:rPr lang="en-US" sz="1600" b="1" dirty="0" smtClean="0">
                <a:solidFill>
                  <a:srgbClr val="00B050"/>
                </a:solidFill>
              </a:rPr>
              <a:t>observed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 smtClean="0"/>
              <a:t>		        </a:t>
            </a:r>
            <a:r>
              <a:rPr lang="en-US" sz="1600" b="1" dirty="0" smtClean="0">
                <a:solidFill>
                  <a:srgbClr val="1428FF"/>
                </a:solidFill>
              </a:rPr>
              <a:t>16.4 e- Gaussian spread</a:t>
            </a:r>
            <a:r>
              <a:rPr lang="en-US" sz="1600" b="1" dirty="0" smtClean="0"/>
              <a:t>              </a:t>
            </a:r>
            <a:r>
              <a:rPr lang="en-US" sz="1600" b="1" dirty="0" smtClean="0">
                <a:solidFill>
                  <a:srgbClr val="00B050"/>
                </a:solidFill>
              </a:rPr>
              <a:t>with EM data</a:t>
            </a:r>
          </a:p>
          <a:p>
            <a:endParaRPr lang="en-US" sz="300" b="1" dirty="0" smtClean="0"/>
          </a:p>
          <a:p>
            <a:r>
              <a:rPr lang="en-US" sz="1600" b="1" dirty="0" smtClean="0"/>
              <a:t>			    </a:t>
            </a:r>
            <a:r>
              <a:rPr lang="el-GR" sz="1600" b="1" dirty="0" smtClean="0"/>
              <a:t>σ</a:t>
            </a:r>
            <a:r>
              <a:rPr lang="fr-FR" sz="1600" b="1" dirty="0" smtClean="0"/>
              <a:t>	</a:t>
            </a:r>
            <a:r>
              <a:rPr lang="fr-FR" sz="1600" b="1" dirty="0" err="1" smtClean="0"/>
              <a:t>bias</a:t>
            </a:r>
            <a:r>
              <a:rPr lang="fr-FR" sz="1600" b="1" dirty="0" smtClean="0"/>
              <a:t>		</a:t>
            </a:r>
            <a:r>
              <a:rPr lang="el-GR" sz="1600" b="1" dirty="0"/>
              <a:t> σ</a:t>
            </a:r>
            <a:r>
              <a:rPr lang="fr-FR" sz="1600" b="1" dirty="0"/>
              <a:t>	</a:t>
            </a:r>
            <a:r>
              <a:rPr lang="fr-FR" sz="1600" b="1" dirty="0" err="1"/>
              <a:t>bias</a:t>
            </a:r>
            <a:r>
              <a:rPr lang="fr-FR" sz="1600" b="1" dirty="0"/>
              <a:t> </a:t>
            </a:r>
            <a:endParaRPr lang="fr-FR" sz="1600" b="1" dirty="0" smtClean="0"/>
          </a:p>
          <a:p>
            <a:endParaRPr lang="en-US" sz="300" b="1" dirty="0" smtClean="0"/>
          </a:p>
          <a:p>
            <a:r>
              <a:rPr lang="en-US" sz="1600" b="1" dirty="0" smtClean="0"/>
              <a:t>     </a:t>
            </a:r>
            <a:r>
              <a:rPr lang="en-US" sz="1600" b="1" dirty="0" smtClean="0">
                <a:solidFill>
                  <a:srgbClr val="FF0000"/>
                </a:solidFill>
              </a:rPr>
              <a:t>3,1,0 (lowest of 3)</a:t>
            </a:r>
            <a:r>
              <a:rPr lang="en-US" sz="1600" b="1" dirty="0" smtClean="0"/>
              <a:t> 	12.21 e-    -13.5 e-  		12.35      -12 </a:t>
            </a:r>
            <a:r>
              <a:rPr lang="en-US" sz="1600" b="1" dirty="0"/>
              <a:t>e-</a:t>
            </a:r>
          </a:p>
          <a:p>
            <a:r>
              <a:rPr lang="en-US" sz="1600" b="1" dirty="0" smtClean="0"/>
              <a:t>     </a:t>
            </a:r>
            <a:r>
              <a:rPr lang="en-US" sz="1600" b="1" dirty="0" smtClean="0">
                <a:solidFill>
                  <a:srgbClr val="0033CC"/>
                </a:solidFill>
              </a:rPr>
              <a:t>3,1,1 (middle of 3)</a:t>
            </a:r>
            <a:r>
              <a:rPr lang="en-US" sz="1600" b="1" dirty="0"/>
              <a:t>	</a:t>
            </a:r>
            <a:r>
              <a:rPr lang="en-US" sz="1600" b="1" dirty="0" smtClean="0"/>
              <a:t>10.99 e-      0</a:t>
            </a:r>
            <a:r>
              <a:rPr lang="en-US" sz="1600" b="1" dirty="0"/>
              <a:t>		</a:t>
            </a:r>
            <a:r>
              <a:rPr lang="en-US" sz="1600" b="1" dirty="0" smtClean="0"/>
              <a:t>10.92      +1   </a:t>
            </a:r>
            <a:r>
              <a:rPr lang="en-US" sz="1600" b="1" dirty="0"/>
              <a:t>e-</a:t>
            </a:r>
          </a:p>
          <a:p>
            <a:r>
              <a:rPr lang="en-US" sz="1600" b="1" dirty="0" smtClean="0">
                <a:solidFill>
                  <a:srgbClr val="009900"/>
                </a:solidFill>
              </a:rPr>
              <a:t>3,2,0 (average of 2 lowest)</a:t>
            </a:r>
            <a:r>
              <a:rPr lang="en-US" sz="1600" b="1" dirty="0"/>
              <a:t>	</a:t>
            </a:r>
            <a:r>
              <a:rPr lang="en-US" sz="1600" b="1" dirty="0" smtClean="0"/>
              <a:t>10.19 e-     -6.7 e-    	10.16     -</a:t>
            </a:r>
            <a:r>
              <a:rPr lang="en-US" sz="1600" b="1" dirty="0"/>
              <a:t>5.4  e-</a:t>
            </a:r>
          </a:p>
          <a:p>
            <a:endParaRPr lang="en-US" sz="16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2400" y="1037409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28FF"/>
                </a:solidFill>
              </a:rPr>
              <a:t>De-spiking tests of 100 kHz readout data from the full EM configuration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66700" y="4928558"/>
            <a:ext cx="861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For 100 kHz readout, the assumptions for the de-spiking strategy, and the performance model are validated with 50% margins on the readout noise </a:t>
            </a:r>
          </a:p>
          <a:p>
            <a:endParaRPr lang="en-US" sz="4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     (assumption: 20 e- for 18 µm pixels, actual 12.5 - 14.5 e-)</a:t>
            </a:r>
            <a:endParaRPr lang="en-US" sz="1600" b="1" dirty="0" smtClean="0"/>
          </a:p>
          <a:p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 descr="D:\omega\MAJIS\détecteurs\EM_Bird\perfo_écran100K_100ms_100k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1295400"/>
            <a:ext cx="4165599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omega\MAJIS\détecteurs\EM_Bird\test_signaux_faibles_dark_soustrait_100kH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317999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81000" y="1219200"/>
            <a:ext cx="4017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28FF"/>
                </a:solidFill>
              </a:rPr>
              <a:t>    measuring weak signals </a:t>
            </a:r>
          </a:p>
          <a:p>
            <a:r>
              <a:rPr lang="en-US" b="1" dirty="0" smtClean="0">
                <a:solidFill>
                  <a:srgbClr val="1428FF"/>
                </a:solidFill>
              </a:rPr>
              <a:t>      after dark subtraction</a:t>
            </a:r>
          </a:p>
          <a:p>
            <a:endParaRPr lang="en-US" sz="500" b="1" dirty="0">
              <a:solidFill>
                <a:srgbClr val="1428FF"/>
              </a:solidFill>
            </a:endParaRPr>
          </a:p>
          <a:p>
            <a:r>
              <a:rPr lang="en-US" sz="1400" b="1" dirty="0" smtClean="0">
                <a:solidFill>
                  <a:srgbClr val="1428FF"/>
                </a:solidFill>
              </a:rPr>
              <a:t>(</a:t>
            </a:r>
            <a:r>
              <a:rPr lang="en-US" sz="1400" b="1" dirty="0" err="1" smtClean="0">
                <a:solidFill>
                  <a:srgbClr val="1428FF"/>
                </a:solidFill>
              </a:rPr>
              <a:t>HxRG</a:t>
            </a:r>
            <a:r>
              <a:rPr lang="en-US" sz="1400" b="1" dirty="0" smtClean="0">
                <a:solidFill>
                  <a:srgbClr val="1428FF"/>
                </a:solidFill>
              </a:rPr>
              <a:t> trademark with 100 kHz readout)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84759" y="1447800"/>
            <a:ext cx="1163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100 </a:t>
            </a:r>
            <a:r>
              <a:rPr lang="en-US" sz="1100" b="1" dirty="0" err="1" smtClean="0">
                <a:solidFill>
                  <a:srgbClr val="FF0000"/>
                </a:solidFill>
              </a:rPr>
              <a:t>ms</a:t>
            </a:r>
            <a:r>
              <a:rPr lang="en-US" sz="1100" b="1" dirty="0" smtClean="0">
                <a:solidFill>
                  <a:srgbClr val="FF0000"/>
                </a:solidFill>
              </a:rPr>
              <a:t> (CDS)</a:t>
            </a:r>
          </a:p>
          <a:p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19800" y="1447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1428FF"/>
                </a:solidFill>
              </a:rPr>
              <a:t>    100 </a:t>
            </a:r>
            <a:r>
              <a:rPr lang="en-US" sz="1100" b="1" dirty="0" err="1" smtClean="0">
                <a:solidFill>
                  <a:srgbClr val="1428FF"/>
                </a:solidFill>
              </a:rPr>
              <a:t>ms</a:t>
            </a:r>
            <a:r>
              <a:rPr lang="en-US" sz="1100" b="1" dirty="0" smtClean="0">
                <a:solidFill>
                  <a:srgbClr val="1428FF"/>
                </a:solidFill>
              </a:rPr>
              <a:t> (CDS, </a:t>
            </a:r>
          </a:p>
          <a:p>
            <a:r>
              <a:rPr lang="en-US" sz="1100" b="1" dirty="0" smtClean="0">
                <a:solidFill>
                  <a:srgbClr val="1428FF"/>
                </a:solidFill>
              </a:rPr>
              <a:t>dark subtraction)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67600" y="16002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 </a:t>
            </a:r>
            <a:r>
              <a:rPr lang="en-US" sz="1100" b="1" dirty="0" smtClean="0"/>
              <a:t>400 </a:t>
            </a:r>
            <a:r>
              <a:rPr lang="en-US" sz="1100" b="1" dirty="0" err="1" smtClean="0"/>
              <a:t>ms</a:t>
            </a:r>
            <a:r>
              <a:rPr lang="en-US" sz="1100" b="1" dirty="0" smtClean="0"/>
              <a:t> / 4, </a:t>
            </a:r>
          </a:p>
          <a:p>
            <a:r>
              <a:rPr lang="en-US" sz="1100" b="1" dirty="0"/>
              <a:t>m</a:t>
            </a:r>
            <a:r>
              <a:rPr lang="en-US" sz="1100" b="1" dirty="0" smtClean="0"/>
              <a:t>ean of 16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477000" y="3124200"/>
            <a:ext cx="72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9900"/>
                </a:solidFill>
              </a:rPr>
              <a:t>residual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924800" y="2031087"/>
            <a:ext cx="0" cy="635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629400" y="1878687"/>
            <a:ext cx="0" cy="635913"/>
          </a:xfrm>
          <a:prstGeom prst="straightConnector1">
            <a:avLst/>
          </a:prstGeom>
          <a:ln w="19050">
            <a:solidFill>
              <a:srgbClr val="1428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562600" y="1676400"/>
            <a:ext cx="0" cy="3589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257800" y="41910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100 kHz, 25 </a:t>
            </a:r>
            <a:r>
              <a:rPr lang="en-US" sz="1100" b="1" dirty="0" err="1" smtClean="0">
                <a:solidFill>
                  <a:srgbClr val="FF0000"/>
                </a:solidFill>
              </a:rPr>
              <a:t>ms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172200" y="552953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9900"/>
                </a:solidFill>
              </a:rPr>
              <a:t>25 </a:t>
            </a:r>
            <a:r>
              <a:rPr lang="en-US" sz="1100" b="1" dirty="0" err="1" smtClean="0">
                <a:solidFill>
                  <a:srgbClr val="009900"/>
                </a:solidFill>
              </a:rPr>
              <a:t>ms</a:t>
            </a:r>
            <a:r>
              <a:rPr lang="en-US" sz="1100" b="1" dirty="0" smtClean="0">
                <a:solidFill>
                  <a:srgbClr val="009900"/>
                </a:solidFill>
              </a:rPr>
              <a:t> – 100 </a:t>
            </a:r>
            <a:r>
              <a:rPr lang="en-US" sz="1100" b="1" dirty="0" err="1" smtClean="0">
                <a:solidFill>
                  <a:srgbClr val="009900"/>
                </a:solidFill>
              </a:rPr>
              <a:t>ms</a:t>
            </a:r>
            <a:r>
              <a:rPr lang="en-US" sz="1100" b="1" dirty="0">
                <a:solidFill>
                  <a:srgbClr val="009900"/>
                </a:solidFill>
              </a:rPr>
              <a:t> </a:t>
            </a:r>
            <a:r>
              <a:rPr lang="en-US" sz="1100" b="1" dirty="0" smtClean="0">
                <a:solidFill>
                  <a:srgbClr val="009900"/>
                </a:solidFill>
              </a:rPr>
              <a:t>/ 4 </a:t>
            </a:r>
          </a:p>
          <a:p>
            <a:endParaRPr lang="en-US" sz="1100" b="1" dirty="0" smtClean="0">
              <a:solidFill>
                <a:srgbClr val="0099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4216235" y="2184566"/>
            <a:ext cx="9731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s</a:t>
            </a:r>
            <a:r>
              <a:rPr lang="en-US" sz="1100" b="1" dirty="0" smtClean="0"/>
              <a:t>ignal (e-)</a:t>
            </a: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3806194" y="4593596"/>
            <a:ext cx="1676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         signal (e-)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29200" y="1094601"/>
            <a:ext cx="4017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 e- signals from a “warm” (95K) screen)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663894" y="3816399"/>
            <a:ext cx="244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dark current at 80 K</a:t>
            </a:r>
          </a:p>
          <a:p>
            <a:r>
              <a:rPr lang="en-US" sz="1200" b="1" dirty="0" smtClean="0"/>
              <a:t>  - dark current at 71K</a:t>
            </a:r>
          </a:p>
          <a:p>
            <a:r>
              <a:rPr lang="en-US" sz="1200" b="1" dirty="0"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ym typeface="Wingdings" panose="05000000000000000000" pitchFamily="2" charset="2"/>
              </a:rPr>
              <a:t>    </a:t>
            </a:r>
            <a:r>
              <a:rPr lang="en-US" sz="1200" b="1" dirty="0">
                <a:sym typeface="Wingdings" panose="05000000000000000000" pitchFamily="2" charset="2"/>
              </a:rPr>
              <a:t>d</a:t>
            </a:r>
            <a:r>
              <a:rPr lang="en-US" sz="1200" b="1" dirty="0" smtClean="0"/>
              <a:t>own to 10 e-</a:t>
            </a:r>
          </a:p>
          <a:p>
            <a:pPr marL="285750" indent="-285750">
              <a:buFontTx/>
              <a:buChar char="-"/>
            </a:pPr>
            <a:endParaRPr lang="en-US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7200" y="2667000"/>
            <a:ext cx="4017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Comparing with a better defined signal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caled to the integration time:</a:t>
            </a:r>
          </a:p>
          <a:p>
            <a:endParaRPr lang="en-US" sz="1400" b="1" dirty="0" smtClean="0"/>
          </a:p>
          <a:p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 reliability</a:t>
            </a:r>
            <a:r>
              <a:rPr lang="en-US" sz="1400" b="1" dirty="0" smtClean="0">
                <a:solidFill>
                  <a:srgbClr val="00990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009900"/>
                </a:solidFill>
              </a:rPr>
              <a:t>linearity at low signal levels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01640" y="4419600"/>
            <a:ext cx="40179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MAJIS EM configuration is up to par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or low signals.</a:t>
            </a:r>
          </a:p>
          <a:p>
            <a:endParaRPr lang="en-US" sz="500" b="1" dirty="0" smtClean="0"/>
          </a:p>
          <a:p>
            <a:r>
              <a:rPr lang="en-US" sz="1400" b="1" dirty="0">
                <a:solidFill>
                  <a:srgbClr val="009900"/>
                </a:solidFill>
              </a:rPr>
              <a:t>g</a:t>
            </a:r>
            <a:r>
              <a:rPr lang="en-US" sz="1400" b="1" dirty="0" smtClean="0">
                <a:solidFill>
                  <a:srgbClr val="009900"/>
                </a:solidFill>
              </a:rPr>
              <a:t>ood news for challenging targets    </a:t>
            </a:r>
          </a:p>
          <a:p>
            <a:r>
              <a:rPr lang="en-US" sz="1400" b="1" dirty="0">
                <a:solidFill>
                  <a:srgbClr val="009900"/>
                </a:solidFill>
              </a:rPr>
              <a:t> </a:t>
            </a:r>
            <a:r>
              <a:rPr lang="en-US" sz="1400" b="1" dirty="0" smtClean="0">
                <a:solidFill>
                  <a:srgbClr val="009900"/>
                </a:solidFill>
              </a:rPr>
              <a:t>        (exospheres, rings…)</a:t>
            </a:r>
          </a:p>
        </p:txBody>
      </p:sp>
    </p:spTree>
    <p:extLst>
      <p:ext uri="{BB962C8B-B14F-4D97-AF65-F5344CB8AC3E}">
        <p14:creationId xmlns:p14="http://schemas.microsoft.com/office/powerpoint/2010/main" val="421478231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22850</TotalTime>
  <Words>1698</Words>
  <Application>Microsoft Office PowerPoint</Application>
  <PresentationFormat>Affichage à l'écran (4:3)</PresentationFormat>
  <Paragraphs>369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4_Office Theme</vt:lpstr>
      <vt:lpstr>Detector update, impact of despiking on performances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Langevin</cp:lastModifiedBy>
  <cp:revision>882</cp:revision>
  <cp:lastPrinted>1601-01-01T00:00:00Z</cp:lastPrinted>
  <dcterms:created xsi:type="dcterms:W3CDTF">1601-01-01T00:00:00Z</dcterms:created>
  <dcterms:modified xsi:type="dcterms:W3CDTF">2019-10-11T10:03:01Z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