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21"/>
  </p:notesMasterIdLst>
  <p:handoutMasterIdLst>
    <p:handoutMasterId r:id="rId22"/>
  </p:handoutMasterIdLst>
  <p:sldIdLst>
    <p:sldId id="486" r:id="rId2"/>
    <p:sldId id="485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500" r:id="rId16"/>
    <p:sldId id="499" r:id="rId17"/>
    <p:sldId id="502" r:id="rId18"/>
    <p:sldId id="503" r:id="rId19"/>
    <p:sldId id="501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E78C1A"/>
    <a:srgbClr val="1428FF"/>
    <a:srgbClr val="0099FF"/>
    <a:srgbClr val="00CCFF"/>
    <a:srgbClr val="FF66FF"/>
    <a:srgbClr val="FFB642"/>
    <a:srgbClr val="54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9112" autoAdjust="0"/>
  </p:normalViewPr>
  <p:slideViewPr>
    <p:cSldViewPr>
      <p:cViewPr varScale="1">
        <p:scale>
          <a:sx n="146" d="100"/>
          <a:sy n="146" d="100"/>
        </p:scale>
        <p:origin x="-11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62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0A31F7B-12C2-4296-BA70-ADDAE49773C3}" type="datetimeFigureOut">
              <a:rPr lang="it-IT"/>
              <a:pPr>
                <a:defRPr/>
              </a:pPr>
              <a:t>09/10/19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684881-2320-4125-B253-5B91FFB3812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48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095B12-F8ED-4FD8-8973-7B89D628033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93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4858900C-8F40-CD45-8FDD-986864F2B031}"/>
              </a:ext>
            </a:extLst>
          </p:cNvPr>
          <p:cNvSpPr/>
          <p:nvPr userDrawn="1"/>
        </p:nvSpPr>
        <p:spPr>
          <a:xfrm>
            <a:off x="5181600" y="6356350"/>
            <a:ext cx="3124200" cy="380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  <a:ln>
            <a:noFill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lang="it-IT" sz="44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IAPS 9-10/10/2019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JUICE - MAJIS – STM#5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0051" y="6346590"/>
            <a:ext cx="533400" cy="365125"/>
          </a:xfrm>
        </p:spPr>
        <p:txBody>
          <a:bodyPr/>
          <a:lstStyle>
            <a:lvl1pPr>
              <a:defRPr/>
            </a:lvl1pPr>
          </a:lstStyle>
          <a:p>
            <a:fld id="{635FC382-2745-4F5E-87AB-F5609AE1DABF}" type="slidenum">
              <a:rPr lang="en-GB"/>
              <a:pPr/>
              <a:t>‹n.›</a:t>
            </a:fld>
            <a:endParaRPr lang="en-GB"/>
          </a:p>
        </p:txBody>
      </p:sp>
      <p:sp>
        <p:nvSpPr>
          <p:cNvPr id="7" name="AutoShape 10"/>
          <p:cNvSpPr>
            <a:spLocks noChangeArrowheads="1"/>
          </p:cNvSpPr>
          <p:nvPr userDrawn="1"/>
        </p:nvSpPr>
        <p:spPr bwMode="auto">
          <a:xfrm>
            <a:off x="0" y="838200"/>
            <a:ext cx="9144000" cy="290512"/>
          </a:xfrm>
          <a:prstGeom prst="roundRect">
            <a:avLst>
              <a:gd name="adj" fmla="val 44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48" y="6303669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402947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3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8000"/>
          </a:xfrm>
          <a:prstGeom prst="rect">
            <a:avLst/>
          </a:prstGeom>
          <a:gradFill flip="none" rotWithShape="1">
            <a:gsLst>
              <a:gs pos="1000">
                <a:srgbClr val="558ED5"/>
              </a:gs>
              <a:gs pos="100000">
                <a:srgbClr val="FFFFFF"/>
              </a:gs>
            </a:gsLst>
            <a:lin ang="111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38199"/>
            <a:ext cx="9144000" cy="29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6988"/>
            <a:ext cx="8229600" cy="482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IAPS 9-10/10/2019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2895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JUICE - MAJIS – STM#5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6799" y="6340973"/>
            <a:ext cx="5334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1F55BEFF-8737-45A4-A544-4A6CB8E50DD1}" type="slidenum">
              <a:rPr lang="en-GB"/>
              <a:pPr/>
              <a:t>‹n.›</a:t>
            </a:fld>
            <a:endParaRPr lang="en-GB"/>
          </a:p>
        </p:txBody>
      </p:sp>
      <p:pic>
        <p:nvPicPr>
          <p:cNvPr id="1034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1752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magin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914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199"/>
            <a:ext cx="9906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96" y="6309596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97330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0"/>
            <a:ext cx="762000" cy="76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883AEFD4-08CE-7E46-9B8E-1A551371B1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05400" y="-106218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1600" b="1" kern="1200" smtClean="0">
          <a:solidFill>
            <a:schemeClr val="lt1"/>
          </a:solidFill>
          <a:latin typeface="+mn-lt"/>
          <a:ea typeface="+mn-ea"/>
          <a:cs typeface="+mn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7" name="Immagine 6" descr="Schermata 2019-10-08 alle 08.51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5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304800" y="1828800"/>
            <a:ext cx="88392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2 </a:t>
            </a:r>
            <a:r>
              <a:rPr lang="it-IT" dirty="0" err="1"/>
              <a:t>μm</a:t>
            </a:r>
            <a:r>
              <a:rPr lang="it-IT" dirty="0"/>
              <a:t> band center </a:t>
            </a:r>
            <a:r>
              <a:rPr lang="it-IT" dirty="0" err="1"/>
              <a:t>wavelength</a:t>
            </a:r>
            <a:r>
              <a:rPr lang="it-IT" dirty="0"/>
              <a:t>, </a:t>
            </a:r>
            <a:r>
              <a:rPr lang="it-IT" dirty="0" err="1"/>
              <a:t>λ</a:t>
            </a:r>
            <a:r>
              <a:rPr lang="it-IT" baseline="-25000" dirty="0" err="1"/>
              <a:t>BC</a:t>
            </a:r>
            <a:r>
              <a:rPr lang="it-IT" dirty="0"/>
              <a:t>(2 </a:t>
            </a:r>
            <a:r>
              <a:rPr lang="it-IT" dirty="0" err="1"/>
              <a:t>μm</a:t>
            </a:r>
            <a:r>
              <a:rPr lang="it-IT" dirty="0"/>
              <a:t>),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proxy</a:t>
            </a:r>
            <a:r>
              <a:rPr lang="it-IT" dirty="0"/>
              <a:t> of </a:t>
            </a:r>
            <a:r>
              <a:rPr lang="it-IT" dirty="0" smtClean="0"/>
              <a:t>the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amorphous</a:t>
            </a:r>
            <a:r>
              <a:rPr lang="it-IT" dirty="0"/>
              <a:t>/</a:t>
            </a:r>
            <a:r>
              <a:rPr lang="it-IT" dirty="0" err="1"/>
              <a:t>crystalline</a:t>
            </a:r>
            <a:r>
              <a:rPr lang="it-IT" dirty="0"/>
              <a:t> state and of the non-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 smtClean="0"/>
              <a:t>material</a:t>
            </a:r>
            <a:r>
              <a:rPr lang="it-IT" dirty="0" smtClean="0"/>
              <a:t> </a:t>
            </a:r>
            <a:r>
              <a:rPr lang="it-IT" dirty="0" err="1" smtClean="0"/>
              <a:t>composition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2 </a:t>
            </a:r>
            <a:r>
              <a:rPr lang="it-IT" dirty="0" err="1"/>
              <a:t>μm</a:t>
            </a:r>
            <a:r>
              <a:rPr lang="it-IT" dirty="0"/>
              <a:t> band </a:t>
            </a:r>
            <a:r>
              <a:rPr lang="it-IT" dirty="0" err="1"/>
              <a:t>depth</a:t>
            </a:r>
            <a:r>
              <a:rPr lang="it-IT" dirty="0"/>
              <a:t>, BD(2 </a:t>
            </a:r>
            <a:r>
              <a:rPr lang="it-IT" dirty="0" err="1"/>
              <a:t>μm</a:t>
            </a:r>
            <a:r>
              <a:rPr lang="it-IT" dirty="0"/>
              <a:t>),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proxy</a:t>
            </a:r>
            <a:r>
              <a:rPr lang="it-IT" dirty="0"/>
              <a:t> of water </a:t>
            </a:r>
            <a:r>
              <a:rPr lang="it-IT" dirty="0" err="1"/>
              <a:t>ice</a:t>
            </a:r>
            <a:r>
              <a:rPr lang="it-IT" dirty="0"/>
              <a:t> and non-</a:t>
            </a:r>
            <a:r>
              <a:rPr lang="it-IT" dirty="0" err="1" smtClean="0"/>
              <a:t>ice</a:t>
            </a:r>
            <a:r>
              <a:rPr lang="it-IT" dirty="0" smtClean="0"/>
              <a:t> </a:t>
            </a:r>
            <a:r>
              <a:rPr lang="it-IT" dirty="0" err="1" smtClean="0"/>
              <a:t>material</a:t>
            </a:r>
            <a:r>
              <a:rPr lang="it-IT" dirty="0" smtClean="0"/>
              <a:t> </a:t>
            </a:r>
            <a:r>
              <a:rPr lang="it-IT" dirty="0" err="1"/>
              <a:t>abundance</a:t>
            </a:r>
            <a:r>
              <a:rPr lang="it-IT" dirty="0"/>
              <a:t>, and </a:t>
            </a:r>
            <a:r>
              <a:rPr lang="it-IT" dirty="0" err="1"/>
              <a:t>regolith</a:t>
            </a:r>
            <a:r>
              <a:rPr lang="it-IT" dirty="0"/>
              <a:t> </a:t>
            </a:r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.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Ratio </a:t>
            </a:r>
            <a:r>
              <a:rPr lang="it-IT" dirty="0"/>
              <a:t>I/</a:t>
            </a:r>
            <a:r>
              <a:rPr lang="it-IT" dirty="0" err="1"/>
              <a:t>F</a:t>
            </a:r>
            <a:r>
              <a:rPr lang="it-IT" dirty="0"/>
              <a:t>(2.541 </a:t>
            </a:r>
            <a:r>
              <a:rPr lang="it-IT" dirty="0" err="1"/>
              <a:t>μm</a:t>
            </a:r>
            <a:r>
              <a:rPr lang="it-IT" dirty="0"/>
              <a:t>)/I/</a:t>
            </a:r>
            <a:r>
              <a:rPr lang="it-IT" dirty="0" err="1"/>
              <a:t>F</a:t>
            </a:r>
            <a:r>
              <a:rPr lang="it-IT" dirty="0"/>
              <a:t>(2.020 </a:t>
            </a:r>
            <a:r>
              <a:rPr lang="it-IT" dirty="0" err="1"/>
              <a:t>μm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proxy</a:t>
            </a:r>
            <a:r>
              <a:rPr lang="it-IT" dirty="0"/>
              <a:t> of the </a:t>
            </a:r>
            <a:r>
              <a:rPr lang="it-IT" dirty="0" err="1"/>
              <a:t>abundance</a:t>
            </a:r>
            <a:r>
              <a:rPr lang="it-IT" dirty="0"/>
              <a:t> </a:t>
            </a:r>
            <a:r>
              <a:rPr lang="it-IT" dirty="0" smtClean="0"/>
              <a:t>of the </a:t>
            </a:r>
            <a:r>
              <a:rPr lang="it-IT" dirty="0"/>
              <a:t>non-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Ratio </a:t>
            </a:r>
            <a:r>
              <a:rPr lang="it-IT" dirty="0"/>
              <a:t>I/</a:t>
            </a:r>
            <a:r>
              <a:rPr lang="it-IT" dirty="0" err="1"/>
              <a:t>F</a:t>
            </a:r>
            <a:r>
              <a:rPr lang="it-IT" dirty="0"/>
              <a:t>(3.100 </a:t>
            </a:r>
            <a:r>
              <a:rPr lang="it-IT" dirty="0" err="1"/>
              <a:t>μm</a:t>
            </a:r>
            <a:r>
              <a:rPr lang="it-IT" dirty="0"/>
              <a:t>)/I/</a:t>
            </a:r>
            <a:r>
              <a:rPr lang="it-IT" dirty="0" err="1"/>
              <a:t>F</a:t>
            </a:r>
            <a:r>
              <a:rPr lang="it-IT" dirty="0"/>
              <a:t>(2.847 </a:t>
            </a:r>
            <a:r>
              <a:rPr lang="it-IT" dirty="0" err="1"/>
              <a:t>μm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proxy</a:t>
            </a:r>
            <a:r>
              <a:rPr lang="it-IT" dirty="0"/>
              <a:t> of the </a:t>
            </a:r>
            <a:r>
              <a:rPr lang="it-IT" dirty="0" err="1" smtClean="0"/>
              <a:t>surficial</a:t>
            </a:r>
            <a:r>
              <a:rPr lang="it-IT" dirty="0" smtClean="0"/>
              <a:t>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amorphous</a:t>
            </a:r>
            <a:r>
              <a:rPr lang="it-IT" dirty="0"/>
              <a:t>/</a:t>
            </a:r>
            <a:r>
              <a:rPr lang="it-IT" dirty="0" err="1"/>
              <a:t>crystalline</a:t>
            </a:r>
            <a:r>
              <a:rPr lang="it-IT" dirty="0"/>
              <a:t> state;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Ratio </a:t>
            </a:r>
            <a:r>
              <a:rPr lang="it-IT" dirty="0"/>
              <a:t>I/</a:t>
            </a:r>
            <a:r>
              <a:rPr lang="it-IT" dirty="0" err="1"/>
              <a:t>F</a:t>
            </a:r>
            <a:r>
              <a:rPr lang="it-IT" dirty="0"/>
              <a:t>(3.630 </a:t>
            </a:r>
            <a:r>
              <a:rPr lang="it-IT" dirty="0" err="1"/>
              <a:t>μm</a:t>
            </a:r>
            <a:r>
              <a:rPr lang="it-IT" dirty="0"/>
              <a:t>)/I/</a:t>
            </a:r>
            <a:r>
              <a:rPr lang="it-IT" dirty="0" err="1"/>
              <a:t>F</a:t>
            </a:r>
            <a:r>
              <a:rPr lang="it-IT" dirty="0"/>
              <a:t>(2.227 </a:t>
            </a:r>
            <a:r>
              <a:rPr lang="it-IT" dirty="0" err="1"/>
              <a:t>μm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proxy</a:t>
            </a:r>
            <a:r>
              <a:rPr lang="it-IT" dirty="0"/>
              <a:t> of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;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Wavelength</a:t>
            </a:r>
            <a:r>
              <a:rPr lang="it-IT" dirty="0" smtClean="0"/>
              <a:t> </a:t>
            </a:r>
            <a:r>
              <a:rPr lang="it-IT" dirty="0"/>
              <a:t>of the I/</a:t>
            </a:r>
            <a:r>
              <a:rPr lang="it-IT" dirty="0" err="1"/>
              <a:t>F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3.6 </a:t>
            </a:r>
            <a:r>
              <a:rPr lang="it-IT" dirty="0" err="1"/>
              <a:t>μm</a:t>
            </a:r>
            <a:r>
              <a:rPr lang="it-IT" dirty="0"/>
              <a:t>, </a:t>
            </a:r>
            <a:r>
              <a:rPr lang="it-IT" dirty="0" err="1"/>
              <a:t>λ</a:t>
            </a:r>
            <a:r>
              <a:rPr lang="it-IT" dirty="0"/>
              <a:t>(3.6 </a:t>
            </a:r>
            <a:r>
              <a:rPr lang="it-IT" dirty="0" err="1"/>
              <a:t>μm</a:t>
            </a:r>
            <a:r>
              <a:rPr lang="it-IT" dirty="0"/>
              <a:t>),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proxy</a:t>
            </a:r>
            <a:r>
              <a:rPr lang="it-IT" dirty="0"/>
              <a:t> </a:t>
            </a:r>
            <a:r>
              <a:rPr lang="it-IT" dirty="0" smtClean="0"/>
              <a:t>of water </a:t>
            </a:r>
            <a:r>
              <a:rPr lang="it-IT" dirty="0" err="1"/>
              <a:t>ice</a:t>
            </a:r>
            <a:r>
              <a:rPr lang="it-IT" dirty="0"/>
              <a:t> temperature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81400" y="762000"/>
            <a:ext cx="226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FFFF"/>
                </a:solidFill>
              </a:rPr>
              <a:t>Spectral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</a:rPr>
              <a:t>Indicators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9600" y="1219200"/>
            <a:ext cx="783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Tuned</a:t>
            </a:r>
            <a:r>
              <a:rPr lang="it-IT" dirty="0" smtClean="0"/>
              <a:t> on pure water </a:t>
            </a:r>
            <a:r>
              <a:rPr lang="it-IT" dirty="0" err="1" smtClean="0"/>
              <a:t>ice</a:t>
            </a:r>
            <a:r>
              <a:rPr lang="it-IT" dirty="0" smtClean="0"/>
              <a:t> </a:t>
            </a:r>
            <a:r>
              <a:rPr lang="it-IT" dirty="0" err="1" smtClean="0"/>
              <a:t>composition</a:t>
            </a:r>
            <a:r>
              <a:rPr lang="it-IT" dirty="0" smtClean="0"/>
              <a:t> (from Cassini-VIMS </a:t>
            </a:r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r>
              <a:rPr lang="it-IT" dirty="0" smtClean="0"/>
              <a:t>):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290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Immagine 6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12017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04800" y="52578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S</a:t>
            </a:r>
            <a:r>
              <a:rPr lang="it-IT" dirty="0" err="1" smtClean="0"/>
              <a:t>ynthetic</a:t>
            </a:r>
            <a:r>
              <a:rPr lang="it-IT" dirty="0" smtClean="0"/>
              <a:t> </a:t>
            </a:r>
            <a:r>
              <a:rPr lang="it-IT" dirty="0" err="1"/>
              <a:t>spectra</a:t>
            </a:r>
            <a:r>
              <a:rPr lang="it-IT" dirty="0"/>
              <a:t> of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grains</a:t>
            </a:r>
            <a:r>
              <a:rPr lang="it-IT" dirty="0"/>
              <a:t> with </a:t>
            </a:r>
            <a:r>
              <a:rPr lang="it-IT" dirty="0" err="1"/>
              <a:t>sizes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10 </a:t>
            </a:r>
            <a:r>
              <a:rPr lang="it-IT" dirty="0" err="1"/>
              <a:t>μm</a:t>
            </a:r>
            <a:r>
              <a:rPr lang="it-IT" dirty="0"/>
              <a:t> to 1 </a:t>
            </a:r>
            <a:r>
              <a:rPr lang="it-IT" dirty="0" smtClean="0"/>
              <a:t>cm (Raponi et al. 2016).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791200" y="51816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L</a:t>
            </a:r>
            <a:r>
              <a:rPr lang="it-IT" dirty="0" err="1" smtClean="0"/>
              <a:t>aboratory</a:t>
            </a:r>
            <a:r>
              <a:rPr lang="it-IT" dirty="0" smtClean="0"/>
              <a:t> </a:t>
            </a:r>
            <a:r>
              <a:rPr lang="it-IT" dirty="0" err="1"/>
              <a:t>reflectance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of </a:t>
            </a:r>
            <a:r>
              <a:rPr lang="it-IT" dirty="0" err="1"/>
              <a:t>frozen</a:t>
            </a:r>
            <a:r>
              <a:rPr lang="it-IT" dirty="0"/>
              <a:t> </a:t>
            </a:r>
            <a:r>
              <a:rPr lang="it-IT" dirty="0" err="1"/>
              <a:t>eutectic</a:t>
            </a:r>
            <a:r>
              <a:rPr lang="it-IT" dirty="0"/>
              <a:t> </a:t>
            </a:r>
            <a:r>
              <a:rPr lang="it-IT" dirty="0" err="1"/>
              <a:t>chlorine</a:t>
            </a:r>
            <a:r>
              <a:rPr lang="it-IT" dirty="0"/>
              <a:t> </a:t>
            </a:r>
            <a:r>
              <a:rPr lang="it-IT" dirty="0" err="1"/>
              <a:t>salts</a:t>
            </a:r>
            <a:r>
              <a:rPr lang="it-IT" dirty="0"/>
              <a:t> MgCl</a:t>
            </a:r>
            <a:r>
              <a:rPr lang="it-IT" baseline="-25000" dirty="0"/>
              <a:t>2</a:t>
            </a:r>
            <a:r>
              <a:rPr lang="it-IT" dirty="0"/>
              <a:t>, </a:t>
            </a:r>
            <a:r>
              <a:rPr lang="it-IT" dirty="0" err="1"/>
              <a:t>NaCl</a:t>
            </a:r>
            <a:r>
              <a:rPr lang="it-IT" dirty="0" smtClean="0"/>
              <a:t>, </a:t>
            </a:r>
            <a:r>
              <a:rPr lang="en-US" dirty="0" err="1" smtClean="0"/>
              <a:t>KCl</a:t>
            </a:r>
            <a:r>
              <a:rPr lang="en-US" dirty="0" smtClean="0"/>
              <a:t> </a:t>
            </a:r>
            <a:r>
              <a:rPr lang="en-US" dirty="0"/>
              <a:t>at T=−30 °C </a:t>
            </a:r>
            <a:r>
              <a:rPr lang="en-US" dirty="0" smtClean="0"/>
              <a:t>(Hanley </a:t>
            </a:r>
            <a:r>
              <a:rPr lang="en-US" dirty="0"/>
              <a:t>et al., 2014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52800" y="762000"/>
            <a:ext cx="320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Water </a:t>
            </a:r>
            <a:r>
              <a:rPr lang="it-IT" b="1" dirty="0" err="1" smtClean="0">
                <a:solidFill>
                  <a:srgbClr val="FFFFFF"/>
                </a:solidFill>
              </a:rPr>
              <a:t>Ice</a:t>
            </a:r>
            <a:r>
              <a:rPr lang="it-IT" b="1" dirty="0" smtClean="0">
                <a:solidFill>
                  <a:srgbClr val="FFFFFF"/>
                </a:solidFill>
              </a:rPr>
              <a:t> vs. </a:t>
            </a:r>
            <a:r>
              <a:rPr lang="it-IT" b="1" dirty="0" err="1" smtClean="0">
                <a:solidFill>
                  <a:srgbClr val="FFFFFF"/>
                </a:solidFill>
              </a:rPr>
              <a:t>Chlorine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</a:rPr>
              <a:t>Salts</a:t>
            </a:r>
            <a:endParaRPr lang="it-I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3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Immagine 6" descr="Fig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7086600" cy="53135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95600" y="778788"/>
            <a:ext cx="3190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accent3"/>
                </a:solidFill>
              </a:rPr>
              <a:t>Water </a:t>
            </a:r>
            <a:r>
              <a:rPr lang="it-IT" b="1" dirty="0" err="1" smtClean="0">
                <a:solidFill>
                  <a:schemeClr val="accent3"/>
                </a:solidFill>
              </a:rPr>
              <a:t>ice</a:t>
            </a:r>
            <a:r>
              <a:rPr lang="it-IT" b="1" dirty="0" smtClean="0">
                <a:solidFill>
                  <a:schemeClr val="accent3"/>
                </a:solidFill>
              </a:rPr>
              <a:t> vs. </a:t>
            </a:r>
            <a:r>
              <a:rPr lang="it-IT" b="1" dirty="0" err="1" smtClean="0">
                <a:solidFill>
                  <a:schemeClr val="accent3"/>
                </a:solidFill>
              </a:rPr>
              <a:t>Contaminants</a:t>
            </a:r>
            <a:endParaRPr lang="it-IT" b="1" dirty="0">
              <a:solidFill>
                <a:schemeClr val="accent3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7467600" y="2286000"/>
            <a:ext cx="0" cy="7620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467600" y="3581400"/>
            <a:ext cx="0" cy="6858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620000" y="2514600"/>
            <a:ext cx="1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</a:rPr>
              <a:t>water </a:t>
            </a:r>
            <a:r>
              <a:rPr lang="it-IT" dirty="0" err="1" smtClean="0">
                <a:solidFill>
                  <a:srgbClr val="3366FF"/>
                </a:solidFill>
              </a:rPr>
              <a:t>ice</a:t>
            </a:r>
            <a:endParaRPr lang="it-IT" dirty="0">
              <a:solidFill>
                <a:srgbClr val="3366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43800" y="3733800"/>
            <a:ext cx="155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</a:rPr>
              <a:t>contaminants</a:t>
            </a: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4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Immagine 6" descr="Fig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7"/>
          <a:stretch/>
        </p:blipFill>
        <p:spPr>
          <a:xfrm>
            <a:off x="-19612" y="1295400"/>
            <a:ext cx="4586970" cy="3427110"/>
          </a:xfrm>
          <a:prstGeom prst="rect">
            <a:avLst/>
          </a:prstGeom>
        </p:spPr>
      </p:pic>
      <p:pic>
        <p:nvPicPr>
          <p:cNvPr id="8" name="Immagine 7" descr="Fig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9"/>
          <a:stretch/>
        </p:blipFill>
        <p:spPr>
          <a:xfrm>
            <a:off x="4557030" y="1357740"/>
            <a:ext cx="4586970" cy="336666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33400" y="1066800"/>
            <a:ext cx="709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>
                <a:latin typeface="Arial"/>
                <a:cs typeface="Arial"/>
              </a:rPr>
              <a:t>I/F(3.630 μm)/I/F(2.227 μm) </a:t>
            </a:r>
            <a:r>
              <a:rPr lang="mr-IN" b="1" dirty="0" smtClean="0">
                <a:latin typeface="Arial"/>
                <a:cs typeface="Arial"/>
              </a:rPr>
              <a:t>ratio</a:t>
            </a:r>
            <a:r>
              <a:rPr lang="it-IT" b="1" dirty="0" smtClean="0">
                <a:latin typeface="Arial"/>
                <a:cs typeface="Arial"/>
              </a:rPr>
              <a:t>                                     BD (2 µm)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05200" y="773668"/>
            <a:ext cx="27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Water </a:t>
            </a:r>
            <a:r>
              <a:rPr lang="it-IT" b="1" dirty="0" err="1" smtClean="0">
                <a:solidFill>
                  <a:schemeClr val="bg1"/>
                </a:solidFill>
              </a:rPr>
              <a:t>ice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grain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size</a:t>
            </a:r>
            <a:r>
              <a:rPr lang="it-IT" b="1" dirty="0" smtClean="0">
                <a:solidFill>
                  <a:schemeClr val="bg1"/>
                </a:solidFill>
              </a:rPr>
              <a:t> 1/2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1000" y="4876800"/>
            <a:ext cx="385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0.079 </a:t>
            </a:r>
            <a:r>
              <a:rPr lang="it-IT" dirty="0" err="1" smtClean="0"/>
              <a:t>compatible</a:t>
            </a:r>
            <a:r>
              <a:rPr lang="it-IT" dirty="0" smtClean="0"/>
              <a:t> with</a:t>
            </a:r>
            <a:endParaRPr lang="it-IT" dirty="0"/>
          </a:p>
          <a:p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 smtClean="0"/>
              <a:t>sizes</a:t>
            </a:r>
            <a:r>
              <a:rPr lang="it-IT" dirty="0" smtClean="0"/>
              <a:t> of 50-80μm and ≈</a:t>
            </a:r>
            <a:r>
              <a:rPr lang="it-IT" dirty="0"/>
              <a:t>0.5 cm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84885" y="48768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0.60 </a:t>
            </a:r>
            <a:r>
              <a:rPr lang="it-IT" dirty="0" err="1" smtClean="0"/>
              <a:t>compatible</a:t>
            </a:r>
            <a:r>
              <a:rPr lang="it-IT" dirty="0" smtClean="0"/>
              <a:t> with</a:t>
            </a:r>
            <a:endParaRPr lang="it-IT" dirty="0"/>
          </a:p>
          <a:p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 smtClean="0"/>
              <a:t>sizes</a:t>
            </a:r>
            <a:r>
              <a:rPr lang="it-IT" dirty="0" smtClean="0"/>
              <a:t> of 10-30μm and ≈</a:t>
            </a:r>
            <a:r>
              <a:rPr lang="it-IT" dirty="0"/>
              <a:t>0.5 </a:t>
            </a:r>
            <a:r>
              <a:rPr lang="it-IT" dirty="0" smtClean="0"/>
              <a:t>cm</a:t>
            </a:r>
          </a:p>
          <a:p>
            <a:endParaRPr lang="it-IT" dirty="0"/>
          </a:p>
          <a:p>
            <a:r>
              <a:rPr lang="it-IT" dirty="0" smtClean="0"/>
              <a:t>BD </a:t>
            </a:r>
            <a:r>
              <a:rPr lang="it-IT" dirty="0" err="1" smtClean="0"/>
              <a:t>decreases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</a:t>
            </a:r>
            <a:r>
              <a:rPr lang="it-IT" dirty="0" err="1" smtClean="0"/>
              <a:t>southern</a:t>
            </a:r>
            <a:r>
              <a:rPr lang="it-IT" dirty="0" smtClean="0"/>
              <a:t> </a:t>
            </a:r>
            <a:r>
              <a:rPr lang="it-IT" dirty="0" err="1" smtClean="0"/>
              <a:t>latitudes</a:t>
            </a:r>
            <a:r>
              <a:rPr lang="it-IT" dirty="0" smtClean="0"/>
              <a:t> (</a:t>
            </a:r>
            <a:r>
              <a:rPr lang="it-IT" dirty="0" err="1" smtClean="0"/>
              <a:t>smaller</a:t>
            </a:r>
            <a:r>
              <a:rPr lang="it-IT" dirty="0" smtClean="0"/>
              <a:t> </a:t>
            </a:r>
            <a:r>
              <a:rPr lang="it-IT" dirty="0" err="1" smtClean="0"/>
              <a:t>grains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810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505200" y="773668"/>
            <a:ext cx="27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Water </a:t>
            </a:r>
            <a:r>
              <a:rPr lang="it-IT" b="1" dirty="0" err="1" smtClean="0">
                <a:solidFill>
                  <a:schemeClr val="bg1"/>
                </a:solidFill>
              </a:rPr>
              <a:t>ice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grain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size</a:t>
            </a:r>
            <a:r>
              <a:rPr lang="it-IT" b="1" dirty="0" smtClean="0">
                <a:solidFill>
                  <a:schemeClr val="bg1"/>
                </a:solidFill>
              </a:rPr>
              <a:t> 2/2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8" name="Immagine 7" descr="Fig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0600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8562" y="5715000"/>
            <a:ext cx="9045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on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smtClean="0"/>
              <a:t>of Europa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</a:t>
            </a:r>
            <a:r>
              <a:rPr lang="it-IT" dirty="0" err="1"/>
              <a:t>grains</a:t>
            </a:r>
            <a:r>
              <a:rPr lang="it-IT" dirty="0"/>
              <a:t> </a:t>
            </a:r>
            <a:r>
              <a:rPr lang="it-IT" dirty="0" err="1"/>
              <a:t>tens</a:t>
            </a:r>
            <a:r>
              <a:rPr lang="it-IT" dirty="0"/>
              <a:t> to </a:t>
            </a:r>
            <a:r>
              <a:rPr lang="it-IT" dirty="0" err="1"/>
              <a:t>hundreds</a:t>
            </a:r>
            <a:r>
              <a:rPr lang="it-IT" dirty="0"/>
              <a:t> of </a:t>
            </a:r>
            <a:r>
              <a:rPr lang="it-IT" dirty="0" err="1"/>
              <a:t>microns</a:t>
            </a:r>
            <a:r>
              <a:rPr lang="it-IT" dirty="0"/>
              <a:t> in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smtClean="0"/>
              <a:t>with a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of </a:t>
            </a:r>
            <a:r>
              <a:rPr lang="it-IT" dirty="0" err="1"/>
              <a:t>millimeters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 smtClean="0"/>
              <a:t>grains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21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Immagine 6" descr="Schermata 2018-07-17 alle 15.1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5410200" cy="52703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905000" y="762000"/>
            <a:ext cx="615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Water </a:t>
            </a:r>
            <a:r>
              <a:rPr lang="it-IT" b="1" dirty="0" err="1" smtClean="0">
                <a:solidFill>
                  <a:schemeClr val="bg1"/>
                </a:solidFill>
              </a:rPr>
              <a:t>ice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grain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size</a:t>
            </a:r>
            <a:r>
              <a:rPr lang="it-IT" b="1" dirty="0" smtClean="0">
                <a:solidFill>
                  <a:schemeClr val="bg1"/>
                </a:solidFill>
              </a:rPr>
              <a:t> from 1.25, 1.5 2.0 µm band </a:t>
            </a:r>
            <a:r>
              <a:rPr lang="it-IT" b="1" dirty="0" err="1" smtClean="0">
                <a:solidFill>
                  <a:schemeClr val="bg1"/>
                </a:solidFill>
              </a:rPr>
              <a:t>depths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86891" y="5867400"/>
            <a:ext cx="2237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Filacchione </a:t>
            </a:r>
            <a:r>
              <a:rPr lang="it-IT" sz="1600" dirty="0" err="1" smtClean="0"/>
              <a:t>etal</a:t>
            </a:r>
            <a:r>
              <a:rPr lang="it-IT" sz="1600" dirty="0" smtClean="0"/>
              <a:t>., 2012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4319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505200" y="773668"/>
            <a:ext cx="284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Water </a:t>
            </a:r>
            <a:r>
              <a:rPr lang="it-IT" b="1" dirty="0" err="1" smtClean="0">
                <a:solidFill>
                  <a:schemeClr val="bg1"/>
                </a:solidFill>
              </a:rPr>
              <a:t>ice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amorphization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8" name="Immagine 7" descr="Fig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8" b="50223"/>
          <a:stretch/>
        </p:blipFill>
        <p:spPr>
          <a:xfrm>
            <a:off x="19697" y="1371600"/>
            <a:ext cx="4476103" cy="3413110"/>
          </a:xfrm>
          <a:prstGeom prst="rect">
            <a:avLst/>
          </a:prstGeom>
        </p:spPr>
      </p:pic>
      <p:pic>
        <p:nvPicPr>
          <p:cNvPr id="10" name="Immagine 9" descr="Fig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1148" r="2456"/>
          <a:stretch/>
        </p:blipFill>
        <p:spPr>
          <a:xfrm>
            <a:off x="4419600" y="1447800"/>
            <a:ext cx="4293573" cy="3350252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 flipV="1">
            <a:off x="8763000" y="2667000"/>
            <a:ext cx="0" cy="7620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 rot="16200000">
            <a:off x="8123833" y="3412469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</a:rPr>
              <a:t> </a:t>
            </a:r>
            <a:r>
              <a:rPr lang="it-IT" dirty="0" err="1" smtClean="0">
                <a:solidFill>
                  <a:srgbClr val="3366FF"/>
                </a:solidFill>
              </a:rPr>
              <a:t>Am</a:t>
            </a:r>
            <a:r>
              <a:rPr lang="it-IT" dirty="0" smtClean="0">
                <a:solidFill>
                  <a:srgbClr val="3366FF"/>
                </a:solidFill>
              </a:rPr>
              <a:t>.         Cr.</a:t>
            </a:r>
            <a:endParaRPr lang="it-IT" dirty="0">
              <a:solidFill>
                <a:srgbClr val="3366FF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8763000" y="3733800"/>
            <a:ext cx="0" cy="6858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143000" y="1143000"/>
            <a:ext cx="278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≈10 cm </a:t>
            </a:r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skin</a:t>
            </a:r>
            <a:r>
              <a:rPr lang="it-IT" dirty="0" smtClean="0"/>
              <a:t> </a:t>
            </a:r>
            <a:r>
              <a:rPr lang="it-IT" dirty="0" err="1" smtClean="0"/>
              <a:t>depth</a:t>
            </a:r>
            <a:r>
              <a:rPr lang="it-IT" dirty="0" smtClean="0"/>
              <a:t>        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257800" y="1143000"/>
            <a:ext cx="272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subµm</a:t>
            </a:r>
            <a:r>
              <a:rPr lang="it-IT" dirty="0" smtClean="0"/>
              <a:t> </a:t>
            </a:r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depth</a:t>
            </a:r>
            <a:r>
              <a:rPr lang="it-IT" dirty="0" smtClean="0"/>
              <a:t> </a:t>
            </a:r>
            <a:r>
              <a:rPr lang="it-IT" dirty="0" err="1" smtClean="0"/>
              <a:t>skin</a:t>
            </a:r>
            <a:r>
              <a:rPr lang="it-IT" dirty="0" smtClean="0"/>
              <a:t>         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76200" y="48006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2 BC shows a </a:t>
            </a:r>
            <a:r>
              <a:rPr lang="it-IT" dirty="0" err="1" smtClean="0"/>
              <a:t>prevalence</a:t>
            </a:r>
            <a:r>
              <a:rPr lang="it-IT" dirty="0" smtClean="0"/>
              <a:t> </a:t>
            </a:r>
            <a:r>
              <a:rPr lang="it-IT" dirty="0"/>
              <a:t>of the </a:t>
            </a:r>
            <a:r>
              <a:rPr lang="it-IT" dirty="0" err="1"/>
              <a:t>crystalline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in the </a:t>
            </a:r>
            <a:r>
              <a:rPr lang="it-IT" dirty="0" err="1"/>
              <a:t>northern</a:t>
            </a:r>
            <a:r>
              <a:rPr lang="it-IT" dirty="0"/>
              <a:t>/</a:t>
            </a:r>
            <a:r>
              <a:rPr lang="it-IT" dirty="0" err="1"/>
              <a:t>antijovian</a:t>
            </a:r>
            <a:endParaRPr lang="it-IT" dirty="0"/>
          </a:p>
          <a:p>
            <a:r>
              <a:rPr lang="it-IT" dirty="0" err="1"/>
              <a:t>hemisphere</a:t>
            </a:r>
            <a:r>
              <a:rPr lang="it-IT" dirty="0"/>
              <a:t> (JM002) and a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presence</a:t>
            </a:r>
            <a:r>
              <a:rPr lang="it-IT" dirty="0"/>
              <a:t> of </a:t>
            </a:r>
            <a:r>
              <a:rPr lang="it-IT" dirty="0" err="1" smtClean="0"/>
              <a:t>amorphous</a:t>
            </a:r>
            <a:r>
              <a:rPr lang="it-IT" dirty="0" smtClean="0"/>
              <a:t> </a:t>
            </a:r>
            <a:r>
              <a:rPr lang="it-IT" dirty="0" err="1" smtClean="0"/>
              <a:t>form</a:t>
            </a:r>
            <a:r>
              <a:rPr lang="it-IT" dirty="0" smtClean="0"/>
              <a:t> in the </a:t>
            </a:r>
            <a:r>
              <a:rPr lang="it-IT" dirty="0" err="1"/>
              <a:t>northern</a:t>
            </a:r>
            <a:r>
              <a:rPr lang="it-IT" dirty="0"/>
              <a:t>/</a:t>
            </a:r>
            <a:r>
              <a:rPr lang="it-IT" dirty="0" err="1"/>
              <a:t>jovian</a:t>
            </a:r>
            <a:r>
              <a:rPr lang="it-IT" dirty="0"/>
              <a:t> (JM0081) and in the </a:t>
            </a:r>
            <a:r>
              <a:rPr lang="it-IT" dirty="0" err="1"/>
              <a:t>southern</a:t>
            </a:r>
            <a:r>
              <a:rPr lang="it-IT" dirty="0"/>
              <a:t>/</a:t>
            </a:r>
            <a:r>
              <a:rPr lang="it-IT" dirty="0" err="1"/>
              <a:t>jovian</a:t>
            </a:r>
            <a:r>
              <a:rPr lang="it-IT" dirty="0"/>
              <a:t> </a:t>
            </a:r>
            <a:r>
              <a:rPr lang="it-IT" dirty="0" err="1" smtClean="0"/>
              <a:t>hemisphere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r>
              <a:rPr lang="it-IT" dirty="0" smtClean="0"/>
              <a:t> </a:t>
            </a:r>
            <a:r>
              <a:rPr lang="it-IT" dirty="0"/>
              <a:t>(JM0091 and JM0111 </a:t>
            </a:r>
            <a:r>
              <a:rPr lang="it-IT" dirty="0" err="1"/>
              <a:t>orbits</a:t>
            </a:r>
            <a:r>
              <a:rPr lang="it-IT" dirty="0"/>
              <a:t>) in </a:t>
            </a:r>
            <a:r>
              <a:rPr lang="it-IT" dirty="0" err="1"/>
              <a:t>agreement</a:t>
            </a:r>
            <a:r>
              <a:rPr lang="it-IT" dirty="0"/>
              <a:t> with </a:t>
            </a:r>
            <a:r>
              <a:rPr lang="it-IT" dirty="0" err="1" smtClean="0"/>
              <a:t>telescopic</a:t>
            </a:r>
            <a:r>
              <a:rPr lang="it-IT" dirty="0" smtClean="0"/>
              <a:t> </a:t>
            </a:r>
            <a:r>
              <a:rPr lang="it-IT" dirty="0" err="1"/>
              <a:t>spectral</a:t>
            </a:r>
            <a:r>
              <a:rPr lang="it-IT" dirty="0"/>
              <a:t> data </a:t>
            </a:r>
            <a:r>
              <a:rPr lang="it-IT" dirty="0" smtClean="0"/>
              <a:t>(</a:t>
            </a:r>
            <a:r>
              <a:rPr lang="it-IT" dirty="0" err="1"/>
              <a:t>Ligier</a:t>
            </a:r>
            <a:r>
              <a:rPr lang="it-IT" dirty="0"/>
              <a:t> et al., 2016).</a:t>
            </a:r>
          </a:p>
        </p:txBody>
      </p:sp>
    </p:spTree>
    <p:extLst>
      <p:ext uri="{BB962C8B-B14F-4D97-AF65-F5344CB8AC3E}">
        <p14:creationId xmlns:p14="http://schemas.microsoft.com/office/powerpoint/2010/main" val="194701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733800" y="773668"/>
            <a:ext cx="195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Temperature 1/2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8" name="Immagine 7" descr="Schermata 2018-07-06 alle 15.20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/>
        </p:blipFill>
        <p:spPr>
          <a:xfrm>
            <a:off x="0" y="2086505"/>
            <a:ext cx="5433170" cy="3311426"/>
          </a:xfrm>
          <a:prstGeom prst="rect">
            <a:avLst/>
          </a:prstGeom>
        </p:spPr>
      </p:pic>
      <p:pic>
        <p:nvPicPr>
          <p:cNvPr id="9" name="Immagine 8" descr="Schermata 2018-07-06 alle 15.20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61583"/>
            <a:ext cx="3899926" cy="317241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295400" y="1524000"/>
            <a:ext cx="294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Water </a:t>
            </a:r>
            <a:r>
              <a:rPr lang="it-IT" dirty="0" err="1" smtClean="0"/>
              <a:t>Ice</a:t>
            </a:r>
            <a:r>
              <a:rPr lang="it-IT" dirty="0" smtClean="0"/>
              <a:t> </a:t>
            </a:r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constants</a:t>
            </a:r>
            <a:endParaRPr lang="it-IT" dirty="0" smtClean="0"/>
          </a:p>
          <a:p>
            <a:r>
              <a:rPr lang="it-IT" dirty="0" smtClean="0"/>
              <a:t>  (</a:t>
            </a:r>
            <a:r>
              <a:rPr lang="it-IT" dirty="0" err="1" smtClean="0"/>
              <a:t>Mastrapa</a:t>
            </a:r>
            <a:r>
              <a:rPr lang="it-IT" dirty="0" smtClean="0"/>
              <a:t> et al., 2009)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867400" y="1600200"/>
            <a:ext cx="290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3.6 µm </a:t>
            </a:r>
            <a:r>
              <a:rPr lang="it-IT" dirty="0" err="1" smtClean="0"/>
              <a:t>reflectance</a:t>
            </a:r>
            <a:r>
              <a:rPr lang="it-IT" dirty="0" smtClean="0"/>
              <a:t> </a:t>
            </a:r>
            <a:r>
              <a:rPr lang="it-IT" dirty="0" err="1" smtClean="0"/>
              <a:t>peak</a:t>
            </a:r>
            <a:endParaRPr lang="it-IT" dirty="0" smtClean="0"/>
          </a:p>
          <a:p>
            <a:r>
              <a:rPr lang="it-IT" dirty="0" smtClean="0"/>
              <a:t>(lab </a:t>
            </a:r>
            <a:r>
              <a:rPr lang="it-IT" dirty="0" err="1" smtClean="0"/>
              <a:t>measurements</a:t>
            </a:r>
            <a:r>
              <a:rPr lang="it-IT" dirty="0" smtClean="0"/>
              <a:t>, Clark)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5104" y="5486400"/>
            <a:ext cx="9068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retrieval</a:t>
            </a:r>
            <a:r>
              <a:rPr lang="it-IT" dirty="0" smtClean="0"/>
              <a:t> of the </a:t>
            </a:r>
            <a:r>
              <a:rPr lang="it-IT" dirty="0" err="1" smtClean="0"/>
              <a:t>diurnal</a:t>
            </a:r>
            <a:r>
              <a:rPr lang="it-IT" dirty="0" smtClean="0"/>
              <a:t> temperature by </a:t>
            </a:r>
            <a:r>
              <a:rPr lang="it-IT" dirty="0" err="1" smtClean="0"/>
              <a:t>using</a:t>
            </a:r>
            <a:r>
              <a:rPr lang="it-IT" dirty="0" smtClean="0"/>
              <a:t> the 3.6 µm </a:t>
            </a:r>
            <a:r>
              <a:rPr lang="it-IT" dirty="0" err="1" smtClean="0"/>
              <a:t>peak</a:t>
            </a:r>
            <a:r>
              <a:rPr lang="it-IT" dirty="0" smtClean="0"/>
              <a:t> </a:t>
            </a:r>
            <a:r>
              <a:rPr lang="it-IT" dirty="0" err="1" smtClean="0"/>
              <a:t>wavelength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 </a:t>
            </a:r>
          </a:p>
          <a:p>
            <a:r>
              <a:rPr lang="it-IT" dirty="0" err="1" smtClean="0"/>
              <a:t>validated</a:t>
            </a:r>
            <a:r>
              <a:rPr lang="it-IT" dirty="0" smtClean="0"/>
              <a:t> on </a:t>
            </a:r>
            <a:r>
              <a:rPr lang="it-IT" dirty="0" err="1" smtClean="0"/>
              <a:t>Saturn’s</a:t>
            </a:r>
            <a:r>
              <a:rPr lang="it-IT" dirty="0" smtClean="0"/>
              <a:t> </a:t>
            </a:r>
            <a:r>
              <a:rPr lang="it-IT" dirty="0" err="1" smtClean="0"/>
              <a:t>icy</a:t>
            </a:r>
            <a:r>
              <a:rPr lang="it-IT" dirty="0" smtClean="0"/>
              <a:t> </a:t>
            </a:r>
            <a:r>
              <a:rPr lang="it-IT" dirty="0" err="1" smtClean="0"/>
              <a:t>satellites</a:t>
            </a:r>
            <a:r>
              <a:rPr lang="it-IT" dirty="0" smtClean="0"/>
              <a:t> and </a:t>
            </a:r>
            <a:r>
              <a:rPr lang="it-IT" dirty="0" err="1" smtClean="0"/>
              <a:t>rings</a:t>
            </a:r>
            <a:r>
              <a:rPr lang="it-IT" dirty="0" smtClean="0"/>
              <a:t> (Filacchione et al., 2014, 2016).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991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733800" y="773668"/>
            <a:ext cx="195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Temperature 2/2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8" name="Immagine 7" descr="Schermata 2018-07-06 alle 15.1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1320"/>
            <a:ext cx="2623362" cy="145008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6200" y="1600200"/>
            <a:ext cx="2521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Very</a:t>
            </a:r>
            <a:r>
              <a:rPr lang="it-IT" sz="1400" dirty="0" smtClean="0"/>
              <a:t> </a:t>
            </a:r>
            <a:r>
              <a:rPr lang="it-IT" sz="1400" dirty="0" err="1"/>
              <a:t>l</a:t>
            </a:r>
            <a:r>
              <a:rPr lang="it-IT" sz="1400" dirty="0" err="1" smtClean="0"/>
              <a:t>ow</a:t>
            </a:r>
            <a:r>
              <a:rPr lang="it-IT" sz="1400" dirty="0" smtClean="0"/>
              <a:t> I/</a:t>
            </a:r>
            <a:r>
              <a:rPr lang="it-IT" sz="1400" dirty="0" err="1" smtClean="0"/>
              <a:t>F</a:t>
            </a:r>
            <a:endParaRPr lang="it-IT" sz="1400" dirty="0" smtClean="0"/>
          </a:p>
          <a:p>
            <a:r>
              <a:rPr lang="it-IT" sz="1400" dirty="0" smtClean="0"/>
              <a:t>Order </a:t>
            </a:r>
            <a:r>
              <a:rPr lang="it-IT" sz="1400" dirty="0" err="1" smtClean="0"/>
              <a:t>sorting</a:t>
            </a:r>
            <a:r>
              <a:rPr lang="it-IT" sz="1400" dirty="0" smtClean="0"/>
              <a:t> </a:t>
            </a:r>
            <a:r>
              <a:rPr lang="it-IT" sz="1400" dirty="0" err="1" smtClean="0"/>
              <a:t>filter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≈3.6 µm</a:t>
            </a:r>
            <a:endParaRPr lang="it-IT" sz="1400" dirty="0"/>
          </a:p>
        </p:txBody>
      </p:sp>
      <p:pic>
        <p:nvPicPr>
          <p:cNvPr id="10" name="Immagine 9" descr="Europa_peak_wavelength_v2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68" y="1143000"/>
            <a:ext cx="6515100" cy="43434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33400" y="5715000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Temperature </a:t>
            </a:r>
            <a:r>
              <a:rPr lang="it-IT" sz="1600" dirty="0" err="1"/>
              <a:t>distribution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noisy</a:t>
            </a:r>
            <a:r>
              <a:rPr lang="it-IT" sz="1600" dirty="0" smtClean="0"/>
              <a:t>.</a:t>
            </a:r>
            <a:r>
              <a:rPr lang="it-IT" sz="1600" dirty="0"/>
              <a:t> </a:t>
            </a:r>
            <a:r>
              <a:rPr lang="it-IT" sz="1600" dirty="0" err="1" smtClean="0"/>
              <a:t>Both</a:t>
            </a:r>
            <a:r>
              <a:rPr lang="it-IT" sz="1600" dirty="0" smtClean="0"/>
              <a:t> </a:t>
            </a:r>
            <a:r>
              <a:rPr lang="it-IT" sz="1600" dirty="0" err="1"/>
              <a:t>median</a:t>
            </a:r>
            <a:r>
              <a:rPr lang="it-IT" sz="1600" dirty="0"/>
              <a:t> and </a:t>
            </a:r>
            <a:r>
              <a:rPr lang="it-IT" sz="1600" dirty="0" err="1"/>
              <a:t>average</a:t>
            </a:r>
            <a:r>
              <a:rPr lang="it-IT" sz="1600" dirty="0"/>
              <a:t> </a:t>
            </a:r>
            <a:r>
              <a:rPr lang="it-IT" sz="1600" dirty="0" err="1" smtClean="0"/>
              <a:t>values</a:t>
            </a:r>
            <a:r>
              <a:rPr lang="it-IT" sz="1600" dirty="0" smtClean="0"/>
              <a:t> indicate a </a:t>
            </a:r>
          </a:p>
          <a:p>
            <a:r>
              <a:rPr lang="it-IT" sz="1600" dirty="0" err="1" smtClean="0"/>
              <a:t>diurnal</a:t>
            </a:r>
            <a:r>
              <a:rPr lang="it-IT" sz="1600" dirty="0" smtClean="0"/>
              <a:t>  </a:t>
            </a:r>
            <a:r>
              <a:rPr lang="it-IT" sz="1600" dirty="0"/>
              <a:t>T&lt;130 </a:t>
            </a:r>
            <a:r>
              <a:rPr lang="it-IT" sz="1600" dirty="0" smtClean="0"/>
              <a:t>K (</a:t>
            </a:r>
            <a:r>
              <a:rPr lang="it-IT" sz="1600" dirty="0" err="1" smtClean="0"/>
              <a:t>observations</a:t>
            </a:r>
            <a:r>
              <a:rPr lang="it-IT" sz="1600" dirty="0" smtClean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solar </a:t>
            </a:r>
            <a:r>
              <a:rPr lang="it-IT" sz="1600" dirty="0" err="1" smtClean="0"/>
              <a:t>phase</a:t>
            </a:r>
            <a:r>
              <a:rPr lang="it-IT" sz="1600" dirty="0" smtClean="0"/>
              <a:t> angle ≈90°).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4420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733800" y="773668"/>
            <a:ext cx="156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FFFF"/>
                </a:solidFill>
              </a:rPr>
              <a:t>Conclusions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200" y="1295400"/>
            <a:ext cx="89154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Europa’s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composition</a:t>
            </a:r>
            <a:r>
              <a:rPr lang="it-IT" dirty="0" smtClean="0"/>
              <a:t> </a:t>
            </a:r>
            <a:r>
              <a:rPr lang="it-IT" dirty="0" err="1"/>
              <a:t>appears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contaminated</a:t>
            </a:r>
            <a:r>
              <a:rPr lang="it-IT" dirty="0"/>
              <a:t> by </a:t>
            </a:r>
            <a:r>
              <a:rPr lang="it-IT" dirty="0" smtClean="0"/>
              <a:t>the </a:t>
            </a:r>
            <a:r>
              <a:rPr lang="it-IT" dirty="0" err="1" smtClean="0"/>
              <a:t>presence</a:t>
            </a:r>
            <a:r>
              <a:rPr lang="it-IT" dirty="0" smtClean="0"/>
              <a:t> </a:t>
            </a:r>
            <a:r>
              <a:rPr lang="it-IT" dirty="0"/>
              <a:t>of non-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endmembers</a:t>
            </a:r>
            <a:r>
              <a:rPr lang="it-IT" dirty="0"/>
              <a:t>,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hydrated</a:t>
            </a:r>
            <a:r>
              <a:rPr lang="it-IT" dirty="0"/>
              <a:t> </a:t>
            </a:r>
            <a:r>
              <a:rPr lang="it-IT" dirty="0" err="1"/>
              <a:t>salts</a:t>
            </a:r>
            <a:r>
              <a:rPr lang="it-IT" dirty="0"/>
              <a:t> and acid-</a:t>
            </a:r>
            <a:r>
              <a:rPr lang="it-IT" dirty="0" err="1" smtClean="0"/>
              <a:t>rich</a:t>
            </a:r>
            <a:r>
              <a:rPr lang="it-IT" dirty="0" smtClean="0"/>
              <a:t> </a:t>
            </a:r>
            <a:r>
              <a:rPr lang="it-IT" dirty="0" err="1" smtClean="0"/>
              <a:t>compounds</a:t>
            </a:r>
            <a:r>
              <a:rPr lang="it-IT" dirty="0"/>
              <a:t>,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equalize</a:t>
            </a:r>
            <a:r>
              <a:rPr lang="it-IT" dirty="0"/>
              <a:t> the ratio of the I/</a:t>
            </a:r>
            <a:r>
              <a:rPr lang="it-IT" dirty="0" err="1"/>
              <a:t>F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2 </a:t>
            </a:r>
            <a:r>
              <a:rPr lang="it-IT" dirty="0" err="1" smtClean="0"/>
              <a:t>μm</a:t>
            </a:r>
            <a:r>
              <a:rPr lang="it-IT" dirty="0" smtClean="0"/>
              <a:t> band </a:t>
            </a:r>
            <a:r>
              <a:rPr lang="it-IT" dirty="0"/>
              <a:t>to the 2.5 </a:t>
            </a:r>
            <a:r>
              <a:rPr lang="it-IT" dirty="0" err="1"/>
              <a:t>μm</a:t>
            </a:r>
            <a:r>
              <a:rPr lang="it-IT" dirty="0"/>
              <a:t> continuum. 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More pure </a:t>
            </a:r>
            <a:r>
              <a:rPr lang="it-IT" dirty="0"/>
              <a:t>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by JIRAM </a:t>
            </a:r>
            <a:r>
              <a:rPr lang="it-IT" dirty="0" smtClean="0"/>
              <a:t>on the </a:t>
            </a:r>
            <a:r>
              <a:rPr lang="it-IT" dirty="0" err="1"/>
              <a:t>northern</a:t>
            </a:r>
            <a:r>
              <a:rPr lang="it-IT" dirty="0"/>
              <a:t> </a:t>
            </a:r>
            <a:r>
              <a:rPr lang="it-IT" dirty="0" err="1"/>
              <a:t>hemisphere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on the </a:t>
            </a:r>
            <a:r>
              <a:rPr lang="it-IT" dirty="0" err="1"/>
              <a:t>southern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jovian</a:t>
            </a:r>
            <a:r>
              <a:rPr lang="it-IT" dirty="0"/>
              <a:t> </a:t>
            </a:r>
            <a:r>
              <a:rPr lang="it-IT" dirty="0" err="1"/>
              <a:t>meridian</a:t>
            </a:r>
            <a:r>
              <a:rPr lang="it-IT" dirty="0" smtClean="0"/>
              <a:t>.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appears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crystalline</a:t>
            </a:r>
            <a:r>
              <a:rPr lang="it-IT" dirty="0"/>
              <a:t> and </a:t>
            </a:r>
            <a:r>
              <a:rPr lang="it-IT" dirty="0" err="1"/>
              <a:t>amorphous</a:t>
            </a:r>
            <a:r>
              <a:rPr lang="it-IT" dirty="0"/>
              <a:t> </a:t>
            </a:r>
            <a:r>
              <a:rPr lang="it-IT" dirty="0" err="1"/>
              <a:t>forms</a:t>
            </a:r>
            <a:r>
              <a:rPr lang="it-IT" dirty="0"/>
              <a:t>: </a:t>
            </a:r>
            <a:r>
              <a:rPr lang="it-IT" dirty="0" smtClean="0"/>
              <a:t>a </a:t>
            </a:r>
            <a:r>
              <a:rPr lang="it-IT" dirty="0" err="1" smtClean="0"/>
              <a:t>prevalence</a:t>
            </a:r>
            <a:r>
              <a:rPr lang="it-IT" dirty="0" smtClean="0"/>
              <a:t> </a:t>
            </a:r>
            <a:r>
              <a:rPr lang="it-IT" dirty="0"/>
              <a:t>of the first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from the 2 </a:t>
            </a:r>
            <a:r>
              <a:rPr lang="it-IT" dirty="0" err="1"/>
              <a:t>μm</a:t>
            </a:r>
            <a:r>
              <a:rPr lang="it-IT" dirty="0"/>
              <a:t> band center </a:t>
            </a:r>
            <a:r>
              <a:rPr lang="it-IT" dirty="0" err="1" smtClean="0"/>
              <a:t>wavelength</a:t>
            </a:r>
            <a:r>
              <a:rPr lang="it-IT" dirty="0" smtClean="0"/>
              <a:t> on </a:t>
            </a:r>
            <a:r>
              <a:rPr lang="it-IT" dirty="0"/>
              <a:t>the </a:t>
            </a:r>
            <a:r>
              <a:rPr lang="it-IT" dirty="0" err="1"/>
              <a:t>northern</a:t>
            </a:r>
            <a:r>
              <a:rPr lang="it-IT" dirty="0"/>
              <a:t> </a:t>
            </a:r>
            <a:r>
              <a:rPr lang="it-IT" dirty="0" err="1"/>
              <a:t>hemisphere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latter</a:t>
            </a:r>
            <a:r>
              <a:rPr lang="it-IT" dirty="0"/>
              <a:t> </a:t>
            </a:r>
            <a:r>
              <a:rPr lang="it-IT" dirty="0" err="1"/>
              <a:t>prevails</a:t>
            </a:r>
            <a:r>
              <a:rPr lang="it-IT" dirty="0"/>
              <a:t>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analyzing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dirty="0" err="1"/>
              <a:t>properties</a:t>
            </a:r>
            <a:r>
              <a:rPr lang="it-IT" dirty="0"/>
              <a:t> of the 3.1 </a:t>
            </a:r>
            <a:r>
              <a:rPr lang="it-IT" dirty="0" err="1"/>
              <a:t>μm</a:t>
            </a:r>
            <a:r>
              <a:rPr lang="it-IT" dirty="0"/>
              <a:t> </a:t>
            </a:r>
            <a:r>
              <a:rPr lang="it-IT" dirty="0" err="1"/>
              <a:t>Fresnel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evidences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depth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smtClean="0"/>
              <a:t>in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amorphization</a:t>
            </a:r>
            <a:r>
              <a:rPr lang="it-IT" dirty="0"/>
              <a:t>. 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regolith</a:t>
            </a:r>
            <a:r>
              <a:rPr lang="it-IT" dirty="0"/>
              <a:t> </a:t>
            </a:r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</a:t>
            </a:r>
            <a:r>
              <a:rPr lang="it-IT" dirty="0" err="1" smtClean="0"/>
              <a:t>encompasses</a:t>
            </a:r>
            <a:r>
              <a:rPr lang="it-IT" dirty="0" smtClean="0"/>
              <a:t> </a:t>
            </a:r>
            <a:r>
              <a:rPr lang="it-IT" dirty="0" err="1"/>
              <a:t>tens</a:t>
            </a:r>
            <a:r>
              <a:rPr lang="it-IT" dirty="0"/>
              <a:t> to </a:t>
            </a:r>
            <a:r>
              <a:rPr lang="it-IT" dirty="0" err="1"/>
              <a:t>hundred</a:t>
            </a:r>
            <a:r>
              <a:rPr lang="it-IT" dirty="0"/>
              <a:t> of </a:t>
            </a:r>
            <a:r>
              <a:rPr lang="it-IT" dirty="0" err="1"/>
              <a:t>microns</a:t>
            </a:r>
            <a:r>
              <a:rPr lang="it-IT" dirty="0"/>
              <a:t> </a:t>
            </a:r>
            <a:r>
              <a:rPr lang="it-IT" dirty="0" err="1"/>
              <a:t>sizes</a:t>
            </a:r>
            <a:r>
              <a:rPr lang="it-IT" dirty="0"/>
              <a:t> with a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tail</a:t>
            </a:r>
            <a:r>
              <a:rPr lang="it-IT" dirty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/>
              <a:t>grains</a:t>
            </a:r>
            <a:r>
              <a:rPr lang="it-IT" dirty="0"/>
              <a:t> </a:t>
            </a:r>
            <a:r>
              <a:rPr lang="it-IT" dirty="0" err="1"/>
              <a:t>suggesting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water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/>
              <a:t>mobilization</a:t>
            </a:r>
            <a:r>
              <a:rPr lang="it-IT" dirty="0" smtClean="0"/>
              <a:t>, </a:t>
            </a:r>
            <a:r>
              <a:rPr lang="it-IT" dirty="0" err="1"/>
              <a:t>aggregation</a:t>
            </a:r>
            <a:r>
              <a:rPr lang="it-IT" dirty="0"/>
              <a:t> and </a:t>
            </a:r>
            <a:r>
              <a:rPr lang="it-IT" dirty="0" err="1"/>
              <a:t>sintering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processes</a:t>
            </a:r>
            <a:r>
              <a:rPr lang="it-IT" dirty="0"/>
              <a:t> </a:t>
            </a:r>
            <a:r>
              <a:rPr lang="it-IT" dirty="0" err="1"/>
              <a:t>cannot</a:t>
            </a:r>
            <a:r>
              <a:rPr lang="it-IT" dirty="0"/>
              <a:t> be </a:t>
            </a:r>
            <a:r>
              <a:rPr lang="it-IT" dirty="0" err="1"/>
              <a:t>excluded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 smtClean="0"/>
              <a:t>diurnal</a:t>
            </a:r>
            <a:r>
              <a:rPr lang="it-IT" dirty="0" smtClean="0"/>
              <a:t> </a:t>
            </a:r>
            <a:r>
              <a:rPr lang="it-IT" dirty="0"/>
              <a:t>maximum temperature, </a:t>
            </a:r>
            <a:r>
              <a:rPr lang="it-IT" dirty="0" err="1"/>
              <a:t>derived</a:t>
            </a:r>
            <a:r>
              <a:rPr lang="it-IT" dirty="0"/>
              <a:t> from the 3.6 </a:t>
            </a:r>
            <a:r>
              <a:rPr lang="it-IT" dirty="0" err="1"/>
              <a:t>μm</a:t>
            </a:r>
            <a:r>
              <a:rPr lang="it-IT" dirty="0"/>
              <a:t> </a:t>
            </a:r>
            <a:r>
              <a:rPr lang="it-IT" dirty="0" smtClean="0"/>
              <a:t>continuum </a:t>
            </a:r>
            <a:r>
              <a:rPr lang="it-IT" dirty="0" err="1" smtClean="0"/>
              <a:t>properties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132 K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high </a:t>
            </a:r>
            <a:r>
              <a:rPr lang="it-IT" dirty="0" err="1"/>
              <a:t>enough</a:t>
            </a:r>
            <a:r>
              <a:rPr lang="it-IT" dirty="0"/>
              <a:t> to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processes</a:t>
            </a:r>
            <a:r>
              <a:rPr lang="it-IT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: </a:t>
            </a:r>
            <a:r>
              <a:rPr lang="it-IT" dirty="0" err="1" smtClean="0"/>
              <a:t>analyze</a:t>
            </a:r>
            <a:r>
              <a:rPr lang="it-IT" dirty="0" smtClean="0"/>
              <a:t> new Europa </a:t>
            </a:r>
            <a:r>
              <a:rPr lang="it-IT" dirty="0" err="1" smtClean="0"/>
              <a:t>observations</a:t>
            </a:r>
            <a:r>
              <a:rPr lang="it-IT" dirty="0" smtClean="0"/>
              <a:t> and </a:t>
            </a:r>
            <a:r>
              <a:rPr lang="it-IT" dirty="0" err="1" smtClean="0"/>
              <a:t>proceed</a:t>
            </a:r>
            <a:r>
              <a:rPr lang="it-IT" dirty="0" smtClean="0"/>
              <a:t> with </a:t>
            </a:r>
            <a:r>
              <a:rPr lang="it-IT" dirty="0" err="1" smtClean="0"/>
              <a:t>spectral</a:t>
            </a:r>
            <a:r>
              <a:rPr lang="it-IT" dirty="0" smtClean="0"/>
              <a:t> modeling (</a:t>
            </a:r>
            <a:r>
              <a:rPr lang="it-IT" dirty="0" err="1" smtClean="0"/>
              <a:t>within</a:t>
            </a:r>
            <a:r>
              <a:rPr lang="it-IT" dirty="0" smtClean="0"/>
              <a:t> INAF </a:t>
            </a:r>
            <a:r>
              <a:rPr lang="it-IT" dirty="0" err="1" smtClean="0"/>
              <a:t>Mainstream</a:t>
            </a:r>
            <a:r>
              <a:rPr lang="it-IT" dirty="0" smtClean="0"/>
              <a:t> </a:t>
            </a:r>
            <a:r>
              <a:rPr lang="it-IT" dirty="0" err="1" smtClean="0"/>
              <a:t>grant</a:t>
            </a:r>
            <a:r>
              <a:rPr lang="it-IT" dirty="0" smtClean="0"/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872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IAPS 9-10/10/2019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JUICE - MAJIS – STM#5</a:t>
            </a:r>
            <a:endParaRPr lang="en-GB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524967CF-2669-2A4F-A6EB-B143AF33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1" name="Immagine 10" descr="Schermata 2019-10-08 alle 08.5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581918"/>
          </a:xfrm>
          <a:prstGeom prst="rect">
            <a:avLst/>
          </a:prstGeom>
        </p:spPr>
      </p:pic>
      <p:sp>
        <p:nvSpPr>
          <p:cNvPr id="14" name="Arco 13"/>
          <p:cNvSpPr/>
          <p:nvPr/>
        </p:nvSpPr>
        <p:spPr>
          <a:xfrm rot="7904037">
            <a:off x="2600271" y="1136370"/>
            <a:ext cx="4951144" cy="4706418"/>
          </a:xfrm>
          <a:prstGeom prst="arc">
            <a:avLst/>
          </a:prstGeom>
          <a:ln>
            <a:solidFill>
              <a:srgbClr val="FFFF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934200" y="4876800"/>
            <a:ext cx="149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spinning </a:t>
            </a:r>
            <a:r>
              <a:rPr lang="it-IT" dirty="0" err="1" smtClean="0">
                <a:solidFill>
                  <a:srgbClr val="FFFF00"/>
                </a:solidFill>
              </a:rPr>
              <a:t>S</a:t>
            </a:r>
            <a:r>
              <a:rPr lang="it-IT" dirty="0" smtClean="0">
                <a:solidFill>
                  <a:srgbClr val="FFFF00"/>
                </a:solidFill>
              </a:rPr>
              <a:t>/C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2 </a:t>
            </a:r>
            <a:r>
              <a:rPr lang="it-IT" dirty="0" err="1" smtClean="0">
                <a:solidFill>
                  <a:srgbClr val="FFFF00"/>
                </a:solidFill>
              </a:rPr>
              <a:t>rpm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114800" y="762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Juno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2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9" name="Immagine 8" descr="Schermata 2017-10-12 alle 12.0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8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9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Immagine 7" descr="Schermata 2019-10-08 alle 09.3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3" y="0"/>
            <a:ext cx="5385548" cy="6629400"/>
          </a:xfrm>
          <a:prstGeom prst="rect">
            <a:avLst/>
          </a:prstGeom>
        </p:spPr>
      </p:pic>
      <p:pic>
        <p:nvPicPr>
          <p:cNvPr id="9" name="Immagine 8" descr="Schermata 2019-10-08 alle 09.38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0"/>
            <a:ext cx="3918925" cy="2042340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 flipV="1">
            <a:off x="7239000" y="19050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715000" y="2133600"/>
            <a:ext cx="14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SPC </a:t>
            </a:r>
            <a:r>
              <a:rPr lang="it-IT" dirty="0" err="1" smtClean="0"/>
              <a:t>rotation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-76200" y="2209800"/>
            <a:ext cx="335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JIRAM</a:t>
            </a:r>
          </a:p>
          <a:p>
            <a:r>
              <a:rPr lang="it-IT" b="1" dirty="0" smtClean="0"/>
              <a:t>Adriani et al. SSR, 213 (2017)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391400" y="1981200"/>
            <a:ext cx="9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 </a:t>
            </a:r>
            <a:r>
              <a:rPr lang="it-IT" dirty="0" err="1" smtClean="0"/>
              <a:t>rpm</a:t>
            </a:r>
            <a:endParaRPr lang="it-IT" dirty="0" smtClean="0"/>
          </a:p>
          <a:p>
            <a:r>
              <a:rPr lang="it-IT" dirty="0" smtClean="0"/>
              <a:t>12°/sec</a:t>
            </a:r>
            <a:endParaRPr lang="it-IT" dirty="0"/>
          </a:p>
        </p:txBody>
      </p:sp>
      <p:pic>
        <p:nvPicPr>
          <p:cNvPr id="15" name="Immagine 14" descr="Schermata 2019-10-08 alle 09.47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06" y="2855280"/>
            <a:ext cx="429359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Immagine 6" descr="Schermata 2018-06-19 alle 13.23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/>
          <a:stretch/>
        </p:blipFill>
        <p:spPr>
          <a:xfrm>
            <a:off x="5364237" y="2527222"/>
            <a:ext cx="3733800" cy="3734230"/>
          </a:xfrm>
          <a:prstGeom prst="rect">
            <a:avLst/>
          </a:prstGeom>
        </p:spPr>
      </p:pic>
      <p:pic>
        <p:nvPicPr>
          <p:cNvPr id="8" name="Immagine 7" descr="Schermata 2018-06-19 alle 13.2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5324373" cy="387896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6200" y="2819400"/>
            <a:ext cx="318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</a:rPr>
              <a:t>distance</a:t>
            </a:r>
            <a:r>
              <a:rPr lang="it-IT" dirty="0" smtClean="0">
                <a:solidFill>
                  <a:srgbClr val="FFFFFF"/>
                </a:solidFill>
              </a:rPr>
              <a:t> ≈8E6 km, </a:t>
            </a:r>
            <a:r>
              <a:rPr lang="it-IT" dirty="0" err="1" smtClean="0">
                <a:solidFill>
                  <a:srgbClr val="FFFFFF"/>
                </a:solidFill>
              </a:rPr>
              <a:t>phase</a:t>
            </a:r>
            <a:r>
              <a:rPr lang="it-IT" dirty="0" smtClean="0">
                <a:solidFill>
                  <a:srgbClr val="FFFFFF"/>
                </a:solidFill>
              </a:rPr>
              <a:t> 87°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667000" y="3505200"/>
            <a:ext cx="39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886200" y="46482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CCFF"/>
                </a:solidFill>
              </a:rPr>
              <a:t>EUROPA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514600" y="5943600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slit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-311143" y="4233990"/>
            <a:ext cx="103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sym typeface="Wingdings"/>
              </a:rPr>
              <a:t>   </a:t>
            </a:r>
            <a:r>
              <a:rPr lang="it-IT" dirty="0" smtClean="0">
                <a:solidFill>
                  <a:schemeClr val="bg1"/>
                </a:solidFill>
                <a:sym typeface="Wingdings"/>
              </a:rPr>
              <a:t>time</a:t>
            </a:r>
            <a:r>
              <a:rPr lang="it-IT" dirty="0" smtClean="0">
                <a:solidFill>
                  <a:schemeClr val="bg1"/>
                </a:solidFill>
              </a:rPr>
              <a:t> 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0887" y="205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2.2 µm </a:t>
            </a:r>
            <a:r>
              <a:rPr lang="it-IT" dirty="0" smtClean="0"/>
              <a:t>pseudo-image </a:t>
            </a:r>
            <a:r>
              <a:rPr lang="it-IT" dirty="0"/>
              <a:t>from consecutive </a:t>
            </a:r>
            <a:r>
              <a:rPr lang="it-IT" dirty="0" err="1"/>
              <a:t>slits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6200" y="2514600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JM0002_160802_213108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347059" y="773668"/>
            <a:ext cx="481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Galilean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Satellites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Observations</a:t>
            </a:r>
            <a:r>
              <a:rPr lang="it-IT" b="1" dirty="0" smtClean="0">
                <a:solidFill>
                  <a:schemeClr val="bg1"/>
                </a:solidFill>
              </a:rPr>
              <a:t> by JIRAM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990600" y="1295400"/>
            <a:ext cx="763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JIRAM </a:t>
            </a:r>
            <a:r>
              <a:rPr lang="it-IT" dirty="0" err="1" smtClean="0"/>
              <a:t>produces</a:t>
            </a:r>
            <a:r>
              <a:rPr lang="it-IT" dirty="0" smtClean="0"/>
              <a:t> “</a:t>
            </a:r>
            <a:r>
              <a:rPr lang="it-IT" dirty="0" err="1" smtClean="0"/>
              <a:t>unconventional</a:t>
            </a:r>
            <a:r>
              <a:rPr lang="it-IT" dirty="0" smtClean="0"/>
              <a:t>” 2-5 µm data </a:t>
            </a:r>
            <a:r>
              <a:rPr lang="it-IT" dirty="0" err="1" smtClean="0"/>
              <a:t>cubes</a:t>
            </a:r>
            <a:r>
              <a:rPr lang="it-IT" dirty="0" smtClean="0"/>
              <a:t> of </a:t>
            </a:r>
            <a:r>
              <a:rPr lang="it-IT" dirty="0" err="1" smtClean="0"/>
              <a:t>Galilean</a:t>
            </a:r>
            <a:r>
              <a:rPr lang="it-IT" dirty="0" smtClean="0"/>
              <a:t> </a:t>
            </a:r>
            <a:r>
              <a:rPr lang="it-IT" dirty="0" err="1" smtClean="0"/>
              <a:t>moons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pixels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</a:t>
            </a:r>
            <a:r>
              <a:rPr lang="it-IT" dirty="0" err="1" smtClean="0"/>
              <a:t>slit</a:t>
            </a:r>
            <a:r>
              <a:rPr lang="it-IT" dirty="0" smtClean="0"/>
              <a:t> are </a:t>
            </a:r>
            <a:r>
              <a:rPr lang="it-IT" dirty="0" err="1" smtClean="0"/>
              <a:t>contiguous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time </a:t>
            </a:r>
            <a:r>
              <a:rPr lang="it-IT" dirty="0" err="1" smtClean="0"/>
              <a:t>axis</a:t>
            </a:r>
            <a:r>
              <a:rPr lang="it-IT" dirty="0" smtClean="0"/>
              <a:t> are </a:t>
            </a:r>
            <a:r>
              <a:rPr lang="it-IT" dirty="0" err="1" smtClean="0"/>
              <a:t>independent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33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9" name="Immagine 8" descr="Schermata 2019-10-08 alle 09.58.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/>
          <a:stretch/>
        </p:blipFill>
        <p:spPr>
          <a:xfrm>
            <a:off x="0" y="1179329"/>
            <a:ext cx="9144000" cy="512272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19400" y="778788"/>
            <a:ext cx="4450445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JIRAM </a:t>
            </a:r>
            <a:r>
              <a:rPr lang="it-IT" b="1" dirty="0" err="1" smtClean="0">
                <a:solidFill>
                  <a:srgbClr val="FFFFFF"/>
                </a:solidFill>
              </a:rPr>
              <a:t>dataset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mr-IN" b="1" dirty="0" smtClean="0">
                <a:solidFill>
                  <a:srgbClr val="FFFFFF"/>
                </a:solidFill>
              </a:rPr>
              <a:t>–</a:t>
            </a:r>
            <a:r>
              <a:rPr lang="it-IT" b="1" dirty="0" smtClean="0">
                <a:solidFill>
                  <a:srgbClr val="FFFFFF"/>
                </a:solidFill>
              </a:rPr>
              <a:t> Europa </a:t>
            </a:r>
            <a:r>
              <a:rPr lang="it-IT" b="1" dirty="0" err="1" smtClean="0">
                <a:solidFill>
                  <a:srgbClr val="FFFFFF"/>
                </a:solidFill>
              </a:rPr>
              <a:t>observations</a:t>
            </a:r>
            <a:endParaRPr lang="it-I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9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magine 6" descr="Schermata 2019-10-08 alle 10.0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686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48000" y="773668"/>
            <a:ext cx="331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JIRAM data </a:t>
            </a:r>
            <a:r>
              <a:rPr lang="it-IT" b="1" dirty="0" err="1" smtClean="0">
                <a:solidFill>
                  <a:srgbClr val="FFFFFF"/>
                </a:solidFill>
              </a:rPr>
              <a:t>spatial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</a:rPr>
              <a:t>coverage</a:t>
            </a:r>
            <a:endParaRPr lang="it-IT" b="1" dirty="0">
              <a:solidFill>
                <a:srgbClr val="FFFFFF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738648" y="3962400"/>
            <a:ext cx="2948152" cy="1981200"/>
            <a:chOff x="5738648" y="3962400"/>
            <a:chExt cx="2948152" cy="1981200"/>
          </a:xfrm>
        </p:grpSpPr>
        <p:pic>
          <p:nvPicPr>
            <p:cNvPr id="2" name="Immagine 1" descr="Schermata 2019-10-09 alle 18.31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648" y="4267200"/>
              <a:ext cx="2948152" cy="167640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6119648" y="3962400"/>
              <a:ext cx="2327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Nordheim</a:t>
              </a:r>
              <a:r>
                <a:rPr lang="it-IT" dirty="0" smtClean="0"/>
                <a:t> et al, 2018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96231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Immagine 7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77717" cy="6858000"/>
          </a:xfrm>
          <a:prstGeom prst="rect">
            <a:avLst/>
          </a:prstGeom>
        </p:spPr>
      </p:pic>
      <p:pic>
        <p:nvPicPr>
          <p:cNvPr id="9" name="Immagine 8" descr="Fig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5993"/>
          <a:stretch/>
        </p:blipFill>
        <p:spPr>
          <a:xfrm>
            <a:off x="0" y="-1344"/>
            <a:ext cx="4747119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16200000">
            <a:off x="4459755" y="110284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CCFF"/>
                </a:solidFill>
              </a:rPr>
              <a:t>#</a:t>
            </a:r>
            <a:r>
              <a:rPr lang="it-IT" dirty="0" smtClean="0">
                <a:solidFill>
                  <a:srgbClr val="00CCFF"/>
                </a:solidFill>
              </a:rPr>
              <a:t>2</a:t>
            </a:r>
            <a:endParaRPr lang="it-IT" dirty="0">
              <a:solidFill>
                <a:srgbClr val="00CC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4459755" y="201724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54FF37"/>
                </a:solidFill>
              </a:rPr>
              <a:t>#8</a:t>
            </a:r>
            <a:endParaRPr lang="it-IT" dirty="0">
              <a:solidFill>
                <a:srgbClr val="54FF37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4459755" y="300784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#9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4404132" y="4608045"/>
            <a:ext cx="55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#11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19800" y="1143000"/>
            <a:ext cx="229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JM0002_160802_213108 </a:t>
            </a:r>
            <a:endParaRPr lang="en-US" sz="1200" dirty="0" smtClean="0"/>
          </a:p>
          <a:p>
            <a:r>
              <a:rPr lang="en-US" sz="1200" dirty="0" smtClean="0"/>
              <a:t>northern</a:t>
            </a:r>
            <a:r>
              <a:rPr lang="en-US" sz="1200" dirty="0"/>
              <a:t>/</a:t>
            </a:r>
            <a:r>
              <a:rPr lang="en-US" sz="1200" dirty="0" err="1"/>
              <a:t>antijovian</a:t>
            </a:r>
            <a:r>
              <a:rPr lang="en-US" sz="1200" dirty="0"/>
              <a:t> hemisphere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0830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IAPS 9-10/10/2019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JUICE - MAJIS – STM#5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C382-2745-4F5E-87AB-F5609AE1DABF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Immagine 6" descr="Fig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/>
          <a:stretch/>
        </p:blipFill>
        <p:spPr>
          <a:xfrm>
            <a:off x="228600" y="1159170"/>
            <a:ext cx="7239000" cy="525828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52800" y="778788"/>
            <a:ext cx="3070860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</a:rPr>
              <a:t>Europa </a:t>
            </a:r>
            <a:r>
              <a:rPr lang="it-IT" b="1" dirty="0" err="1" smtClean="0">
                <a:solidFill>
                  <a:srgbClr val="FFFFFF"/>
                </a:solidFill>
              </a:rPr>
              <a:t>median</a:t>
            </a:r>
            <a:r>
              <a:rPr lang="it-IT" b="1" dirty="0" smtClean="0">
                <a:solidFill>
                  <a:srgbClr val="FFFFFF"/>
                </a:solidFill>
              </a:rPr>
              <a:t> I/</a:t>
            </a:r>
            <a:r>
              <a:rPr lang="it-IT" b="1" dirty="0" err="1" smtClean="0">
                <a:solidFill>
                  <a:srgbClr val="FFFFFF"/>
                </a:solidFill>
              </a:rPr>
              <a:t>F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</a:rPr>
              <a:t>spectra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553200" y="1219200"/>
            <a:ext cx="2438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NIMS </a:t>
            </a:r>
            <a:r>
              <a:rPr lang="it-IT" sz="1400" dirty="0" err="1" smtClean="0"/>
              <a:t>avg</a:t>
            </a:r>
            <a:r>
              <a:rPr lang="it-IT" sz="1400" dirty="0" smtClean="0"/>
              <a:t> </a:t>
            </a:r>
            <a:r>
              <a:rPr lang="it-IT" sz="1400" dirty="0" err="1" smtClean="0"/>
              <a:t>spectrum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/>
              <a:t>from </a:t>
            </a:r>
            <a:r>
              <a:rPr lang="it-IT" sz="1400" dirty="0" err="1"/>
              <a:t>Galileo's</a:t>
            </a:r>
            <a:r>
              <a:rPr lang="it-IT" sz="1400" dirty="0"/>
              <a:t> </a:t>
            </a:r>
            <a:r>
              <a:rPr lang="it-IT" sz="1400" dirty="0" err="1"/>
              <a:t>orbit</a:t>
            </a:r>
            <a:r>
              <a:rPr lang="it-IT" sz="1400" dirty="0"/>
              <a:t> G1 and include the </a:t>
            </a:r>
            <a:r>
              <a:rPr lang="it-IT" sz="1400" dirty="0" err="1"/>
              <a:t>north</a:t>
            </a:r>
            <a:r>
              <a:rPr lang="it-IT" sz="1400" dirty="0"/>
              <a:t> pole </a:t>
            </a:r>
            <a:r>
              <a:rPr lang="it-IT" sz="1400" dirty="0" smtClean="0"/>
              <a:t>and </a:t>
            </a:r>
            <a:r>
              <a:rPr lang="it-IT" sz="1400" dirty="0" err="1" smtClean="0"/>
              <a:t>bright</a:t>
            </a:r>
            <a:r>
              <a:rPr lang="it-IT" sz="1400" dirty="0" smtClean="0"/>
              <a:t> </a:t>
            </a:r>
            <a:r>
              <a:rPr lang="it-IT" sz="1400" dirty="0" err="1"/>
              <a:t>limb</a:t>
            </a:r>
            <a:r>
              <a:rPr lang="it-IT" sz="1400" dirty="0"/>
              <a:t> (</a:t>
            </a:r>
            <a:r>
              <a:rPr lang="it-IT" sz="1400" dirty="0" err="1"/>
              <a:t>around</a:t>
            </a:r>
            <a:r>
              <a:rPr lang="it-IT" sz="1400" dirty="0"/>
              <a:t> </a:t>
            </a:r>
            <a:r>
              <a:rPr lang="it-IT" sz="1400" dirty="0" err="1" smtClean="0"/>
              <a:t>lon</a:t>
            </a:r>
            <a:r>
              <a:rPr lang="it-IT" sz="1400" dirty="0"/>
              <a:t>=</a:t>
            </a:r>
            <a:r>
              <a:rPr lang="it-IT" sz="1400" dirty="0" smtClean="0"/>
              <a:t>330°) </a:t>
            </a:r>
            <a:r>
              <a:rPr lang="it-IT" sz="1400" dirty="0" err="1" smtClean="0"/>
              <a:t>observed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solar </a:t>
            </a:r>
            <a:r>
              <a:rPr lang="it-IT" sz="1400" dirty="0" err="1" smtClean="0"/>
              <a:t>phase</a:t>
            </a:r>
            <a:r>
              <a:rPr lang="it-IT" sz="1400" dirty="0"/>
              <a:t>=</a:t>
            </a:r>
            <a:r>
              <a:rPr lang="it-IT" sz="1400" dirty="0" smtClean="0"/>
              <a:t>31°, </a:t>
            </a:r>
            <a:r>
              <a:rPr lang="it-IT" sz="1400" dirty="0"/>
              <a:t>with </a:t>
            </a:r>
            <a:r>
              <a:rPr lang="it-IT" sz="1400" dirty="0" err="1"/>
              <a:t>incidence</a:t>
            </a:r>
            <a:endParaRPr lang="it-IT" sz="1400" dirty="0"/>
          </a:p>
          <a:p>
            <a:r>
              <a:rPr lang="it-IT" sz="1400" dirty="0" err="1"/>
              <a:t>angles</a:t>
            </a:r>
            <a:r>
              <a:rPr lang="it-IT" sz="1400" dirty="0"/>
              <a:t> </a:t>
            </a:r>
            <a:r>
              <a:rPr lang="it-IT" sz="1400" dirty="0" err="1"/>
              <a:t>varying</a:t>
            </a:r>
            <a:r>
              <a:rPr lang="it-IT" sz="1400" dirty="0"/>
              <a:t> from </a:t>
            </a:r>
            <a:r>
              <a:rPr lang="it-IT" sz="1400" dirty="0" smtClean="0"/>
              <a:t>4° </a:t>
            </a:r>
            <a:r>
              <a:rPr lang="it-IT" sz="1400" dirty="0"/>
              <a:t>to </a:t>
            </a:r>
            <a:r>
              <a:rPr lang="it-IT" sz="1400" dirty="0" smtClean="0"/>
              <a:t>84° </a:t>
            </a:r>
            <a:r>
              <a:rPr lang="it-IT" sz="1400" dirty="0"/>
              <a:t>and with </a:t>
            </a:r>
            <a:r>
              <a:rPr lang="it-IT" sz="1400" dirty="0" err="1"/>
              <a:t>emission</a:t>
            </a:r>
            <a:r>
              <a:rPr lang="it-IT" sz="1400" dirty="0"/>
              <a:t> </a:t>
            </a:r>
            <a:r>
              <a:rPr lang="it-IT" sz="1400" dirty="0" err="1"/>
              <a:t>angles</a:t>
            </a:r>
            <a:r>
              <a:rPr lang="it-IT" sz="1400" dirty="0"/>
              <a:t> from </a:t>
            </a:r>
            <a:r>
              <a:rPr lang="it-IT" sz="1400" dirty="0" smtClean="0"/>
              <a:t>3° </a:t>
            </a:r>
            <a:r>
              <a:rPr lang="it-IT" sz="1400" dirty="0"/>
              <a:t>to </a:t>
            </a:r>
            <a:r>
              <a:rPr lang="it-IT" sz="1400" dirty="0" smtClean="0"/>
              <a:t>84° (Hansen </a:t>
            </a:r>
            <a:r>
              <a:rPr lang="it-IT" sz="1400" dirty="0" err="1" smtClean="0"/>
              <a:t>pers</a:t>
            </a:r>
            <a:r>
              <a:rPr lang="it-IT" sz="1400" dirty="0" smtClean="0"/>
              <a:t>. comm. 2003)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54558601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21177</TotalTime>
  <Words>1249</Words>
  <Application>Microsoft Macintosh PowerPoint</Application>
  <PresentationFormat>Presentazione su schermo (4:3)</PresentationFormat>
  <Paragraphs>142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4_Office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MAJIS Template</dc:title>
  <dc:creator>MAJIS team</dc:creator>
  <cp:lastModifiedBy>Gianrico Filacchione</cp:lastModifiedBy>
  <cp:revision>795</cp:revision>
  <cp:lastPrinted>1601-01-01T00:00:00Z</cp:lastPrinted>
  <dcterms:created xsi:type="dcterms:W3CDTF">1601-01-01T00:00:00Z</dcterms:created>
  <dcterms:modified xsi:type="dcterms:W3CDTF">2019-10-09T16:36:05Z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MSIP_Label_1afecdc9-0c4a-4ea0-a954-2e70b3455b23_Enabled">
    <vt:lpwstr>True</vt:lpwstr>
  </property>
  <property fmtid="{D5CDD505-2E9C-101B-9397-08002B2CF9AE}" pid="4" name="MSIP_Label_1afecdc9-0c4a-4ea0-a954-2e70b3455b23_SiteId">
    <vt:lpwstr>31ae1cef-2393-4eb1-8962-4e4bbfccd663</vt:lpwstr>
  </property>
  <property fmtid="{D5CDD505-2E9C-101B-9397-08002B2CF9AE}" pid="5" name="MSIP_Label_1afecdc9-0c4a-4ea0-a954-2e70b3455b23_Ref">
    <vt:lpwstr>https://api.informationprotection.azure.com/api/31ae1cef-2393-4eb1-8962-4e4bbfccd663</vt:lpwstr>
  </property>
  <property fmtid="{D5CDD505-2E9C-101B-9397-08002B2CF9AE}" pid="6" name="MSIP_Label_1afecdc9-0c4a-4ea0-a954-2e70b3455b23_SetBy">
    <vt:lpwstr>TommasiL@sas.itn</vt:lpwstr>
  </property>
  <property fmtid="{D5CDD505-2E9C-101B-9397-08002B2CF9AE}" pid="7" name="MSIP_Label_1afecdc9-0c4a-4ea0-a954-2e70b3455b23_SetDate">
    <vt:lpwstr>2017-10-09T09:54:15.5231892+02:00</vt:lpwstr>
  </property>
  <property fmtid="{D5CDD505-2E9C-101B-9397-08002B2CF9AE}" pid="8" name="MSIP_Label_1afecdc9-0c4a-4ea0-a954-2e70b3455b23_Name">
    <vt:lpwstr>Company Internal</vt:lpwstr>
  </property>
  <property fmtid="{D5CDD505-2E9C-101B-9397-08002B2CF9AE}" pid="9" name="MSIP_Label_1afecdc9-0c4a-4ea0-a954-2e70b3455b23_Application">
    <vt:lpwstr>Microsoft Azure Information Protection</vt:lpwstr>
  </property>
  <property fmtid="{D5CDD505-2E9C-101B-9397-08002B2CF9AE}" pid="10" name="MSIP_Label_1afecdc9-0c4a-4ea0-a954-2e70b3455b23_Extended_MSFT_Method">
    <vt:lpwstr>Manual</vt:lpwstr>
  </property>
  <property fmtid="{D5CDD505-2E9C-101B-9397-08002B2CF9AE}" pid="11" name="Sensitivity">
    <vt:lpwstr>Company Internal</vt:lpwstr>
  </property>
</Properties>
</file>