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46"/>
  </p:notesMasterIdLst>
  <p:handoutMasterIdLst>
    <p:handoutMasterId r:id="rId47"/>
  </p:handoutMasterIdLst>
  <p:sldIdLst>
    <p:sldId id="265" r:id="rId2"/>
    <p:sldId id="256" r:id="rId3"/>
    <p:sldId id="272" r:id="rId4"/>
    <p:sldId id="302" r:id="rId5"/>
    <p:sldId id="283" r:id="rId6"/>
    <p:sldId id="386" r:id="rId7"/>
    <p:sldId id="387" r:id="rId8"/>
    <p:sldId id="416" r:id="rId9"/>
    <p:sldId id="401" r:id="rId10"/>
    <p:sldId id="407" r:id="rId11"/>
    <p:sldId id="399" r:id="rId12"/>
    <p:sldId id="415" r:id="rId13"/>
    <p:sldId id="300" r:id="rId14"/>
    <p:sldId id="293" r:id="rId15"/>
    <p:sldId id="418" r:id="rId16"/>
    <p:sldId id="417" r:id="rId17"/>
    <p:sldId id="331" r:id="rId18"/>
    <p:sldId id="419" r:id="rId19"/>
    <p:sldId id="420" r:id="rId20"/>
    <p:sldId id="306" r:id="rId21"/>
    <p:sldId id="427" r:id="rId22"/>
    <p:sldId id="421" r:id="rId23"/>
    <p:sldId id="423" r:id="rId24"/>
    <p:sldId id="424" r:id="rId25"/>
    <p:sldId id="426" r:id="rId26"/>
    <p:sldId id="425" r:id="rId27"/>
    <p:sldId id="303" r:id="rId28"/>
    <p:sldId id="347" r:id="rId29"/>
    <p:sldId id="363" r:id="rId30"/>
    <p:sldId id="364" r:id="rId31"/>
    <p:sldId id="411" r:id="rId32"/>
    <p:sldId id="370" r:id="rId33"/>
    <p:sldId id="371" r:id="rId34"/>
    <p:sldId id="412" r:id="rId35"/>
    <p:sldId id="281" r:id="rId36"/>
    <p:sldId id="372" r:id="rId37"/>
    <p:sldId id="380" r:id="rId38"/>
    <p:sldId id="381" r:id="rId39"/>
    <p:sldId id="413" r:id="rId40"/>
    <p:sldId id="384" r:id="rId41"/>
    <p:sldId id="385" r:id="rId42"/>
    <p:sldId id="414" r:id="rId43"/>
    <p:sldId id="346" r:id="rId44"/>
    <p:sldId id="428" r:id="rId4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CC"/>
    <a:srgbClr val="E78C1A"/>
    <a:srgbClr val="1428FF"/>
    <a:srgbClr val="0099FF"/>
    <a:srgbClr val="00CCFF"/>
    <a:srgbClr val="FF66FF"/>
    <a:srgbClr val="FFB642"/>
    <a:srgbClr val="54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3" autoAdjust="0"/>
    <p:restoredTop sz="92922" autoAdjust="0"/>
  </p:normalViewPr>
  <p:slideViewPr>
    <p:cSldViewPr>
      <p:cViewPr varScale="1">
        <p:scale>
          <a:sx n="102" d="100"/>
          <a:sy n="102" d="100"/>
        </p:scale>
        <p:origin x="16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62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0A31F7B-12C2-4296-BA70-ADDAE49773C3}" type="datetimeFigureOut">
              <a:rPr lang="it-IT"/>
              <a:pPr>
                <a:defRPr/>
              </a:pPr>
              <a:t>10/10/19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684881-2320-4125-B253-5B91FFB3812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483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095B12-F8ED-4FD8-8973-7B89D628033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933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76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4E9F4-2951-3B4B-9072-3F4FF042FE3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797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836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577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734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61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92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431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277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101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187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4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4E9F4-2951-3B4B-9072-3F4FF042FE3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336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51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9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558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072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4E9F4-2951-3B4B-9072-3F4FF042FE3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324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074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320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4E9F4-2951-3B4B-9072-3F4FF042FE3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618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chemeClr val="bg1"/>
                </a:solidFill>
              </a:rPr>
              <a:t>Using JIRAM </a:t>
            </a:r>
            <a:r>
              <a:rPr lang="it-IT" sz="1200" dirty="0" err="1">
                <a:solidFill>
                  <a:schemeClr val="bg1"/>
                </a:solidFill>
              </a:rPr>
              <a:t>both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as</a:t>
            </a:r>
            <a:r>
              <a:rPr lang="it-IT" sz="1200" dirty="0">
                <a:solidFill>
                  <a:schemeClr val="bg1"/>
                </a:solidFill>
              </a:rPr>
              <a:t> an </a:t>
            </a:r>
            <a:r>
              <a:rPr lang="it-IT" sz="1200" u="sng" dirty="0" err="1">
                <a:solidFill>
                  <a:srgbClr val="FFFF00"/>
                </a:solidFill>
              </a:rPr>
              <a:t>infrared</a:t>
            </a:r>
            <a:r>
              <a:rPr lang="it-IT" sz="1200" u="sng" dirty="0">
                <a:solidFill>
                  <a:srgbClr val="FFFF00"/>
                </a:solidFill>
              </a:rPr>
              <a:t> </a:t>
            </a:r>
            <a:r>
              <a:rPr lang="it-IT" sz="1200" u="sng" dirty="0" err="1">
                <a:solidFill>
                  <a:srgbClr val="FFFF00"/>
                </a:solidFill>
              </a:rPr>
              <a:t>spectrometer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b="1" dirty="0">
                <a:solidFill>
                  <a:srgbClr val="FFFF00"/>
                </a:solidFill>
              </a:rPr>
              <a:t>and</a:t>
            </a:r>
            <a:r>
              <a:rPr lang="it-IT" sz="1200" dirty="0">
                <a:solidFill>
                  <a:srgbClr val="FFFF00"/>
                </a:solidFill>
              </a:rPr>
              <a:t> </a:t>
            </a:r>
            <a:r>
              <a:rPr lang="it-IT" sz="1200" u="sng" dirty="0" err="1">
                <a:solidFill>
                  <a:srgbClr val="FFFF00"/>
                </a:solidFill>
              </a:rPr>
              <a:t>imager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at</a:t>
            </a:r>
            <a:r>
              <a:rPr lang="it-IT" sz="1200" dirty="0">
                <a:solidFill>
                  <a:schemeClr val="bg1"/>
                </a:solidFill>
              </a:rPr>
              <a:t> the </a:t>
            </a:r>
            <a:r>
              <a:rPr lang="it-IT" sz="1200" dirty="0" err="1">
                <a:solidFill>
                  <a:schemeClr val="bg1"/>
                </a:solidFill>
              </a:rPr>
              <a:t>same</a:t>
            </a:r>
            <a:r>
              <a:rPr lang="it-IT" sz="1200" dirty="0">
                <a:solidFill>
                  <a:schemeClr val="bg1"/>
                </a:solidFill>
              </a:rPr>
              <a:t>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4E9F4-2951-3B4B-9072-3F4FF042FE3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34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17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1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17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580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4E9F4-2951-3B4B-9072-3F4FF042F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598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4858900C-8F40-CD45-8FDD-986864F2B031}"/>
              </a:ext>
            </a:extLst>
          </p:cNvPr>
          <p:cNvSpPr/>
          <p:nvPr userDrawn="1"/>
        </p:nvSpPr>
        <p:spPr>
          <a:xfrm>
            <a:off x="5181600" y="6356350"/>
            <a:ext cx="3124200" cy="380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  <a:ln>
            <a:noFill/>
          </a:ln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>
              <a:defRPr lang="it-IT" sz="44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IAPS 9-10/10/2019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JUICE - MAJIS – STM#5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0051" y="6346590"/>
            <a:ext cx="533400" cy="365125"/>
          </a:xfrm>
        </p:spPr>
        <p:txBody>
          <a:bodyPr/>
          <a:lstStyle>
            <a:lvl1pPr>
              <a:defRPr/>
            </a:lvl1pPr>
          </a:lstStyle>
          <a:p>
            <a:fld id="{635FC382-2745-4F5E-87AB-F5609AE1DABF}" type="slidenum">
              <a:rPr lang="en-GB"/>
              <a:pPr/>
              <a:t>‹N›</a:t>
            </a:fld>
            <a:endParaRPr lang="en-GB"/>
          </a:p>
        </p:txBody>
      </p:sp>
      <p:sp>
        <p:nvSpPr>
          <p:cNvPr id="7" name="AutoShape 10"/>
          <p:cNvSpPr>
            <a:spLocks noChangeArrowheads="1"/>
          </p:cNvSpPr>
          <p:nvPr userDrawn="1"/>
        </p:nvSpPr>
        <p:spPr bwMode="auto">
          <a:xfrm>
            <a:off x="0" y="838200"/>
            <a:ext cx="9144000" cy="290512"/>
          </a:xfrm>
          <a:prstGeom prst="roundRect">
            <a:avLst>
              <a:gd name="adj" fmla="val 44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6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48" y="6303669"/>
            <a:ext cx="936104" cy="40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tommasil\Documents\GA\template\Leonardo 2016\Leonardo - Airborne and Space Systems Division\Airborne &amp; space\Leonardo_AIRBORNE &amp; SPACE SYSTEM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402947"/>
            <a:ext cx="1308897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3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C5E4-2CF5-0A49-AB42-5978C83A21D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76CDF-2C3E-2A4B-A236-F3C3B044AAB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7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10FE1-2DE4-FC47-82D8-7AF3C40AEDEB}" type="datetime1">
              <a:rPr lang="it-IT"/>
              <a:pPr>
                <a:defRPr/>
              </a:pPr>
              <a:t>10/10/19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D879A-224D-3A4F-919E-62DB1C42FE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52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223C-156B-AB4A-BC3D-8AAEF0987575}" type="datetimeFigureOut">
              <a:rPr lang="it-IT" smtClean="0"/>
              <a:t>10/10/19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E3D-FBC5-B54F-B506-445E61CEF23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008000"/>
          </a:xfrm>
          <a:prstGeom prst="rect">
            <a:avLst/>
          </a:prstGeom>
          <a:gradFill flip="none" rotWithShape="1">
            <a:gsLst>
              <a:gs pos="1000">
                <a:srgbClr val="558ED5"/>
              </a:gs>
              <a:gs pos="100000">
                <a:srgbClr val="FFFFFF"/>
              </a:gs>
            </a:gsLst>
            <a:lin ang="111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838199"/>
            <a:ext cx="9144000" cy="29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non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6988"/>
            <a:ext cx="8229600" cy="482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IAPS 9-10/10/2019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2895600" cy="365125"/>
          </a:xfrm>
          <a:prstGeom prst="rect">
            <a:avLst/>
          </a:prstGeom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JUICE - MAJIS – STM#5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6799" y="6340973"/>
            <a:ext cx="533400" cy="365125"/>
          </a:xfrm>
          <a:prstGeom prst="rect">
            <a:avLst/>
          </a:prstGeom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1F55BEFF-8737-45A4-A544-4A6CB8E50DD1}" type="slidenum">
              <a:rPr lang="en-GB"/>
              <a:pPr/>
              <a:t>‹N›</a:t>
            </a:fld>
            <a:endParaRPr lang="en-GB"/>
          </a:p>
        </p:txBody>
      </p:sp>
      <p:pic>
        <p:nvPicPr>
          <p:cNvPr id="1034" name="Immagin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1752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Immagin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9144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6199"/>
            <a:ext cx="9906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96" y="6309596"/>
            <a:ext cx="936104" cy="40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tommasil\Documents\GA\template\Leonardo 2016\Leonardo - Airborne and Space Systems Division\Airborne &amp; space\Leonardo_AIRBORNE &amp; SPACE SYSTEMS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397330"/>
            <a:ext cx="1308897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0"/>
            <a:ext cx="762000" cy="762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83AEFD4-08CE-7E46-9B8E-1A551371B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105400" y="-106218"/>
            <a:ext cx="914400" cy="914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1600" b="1" kern="1200" smtClean="0">
          <a:solidFill>
            <a:schemeClr val="lt1"/>
          </a:solidFill>
          <a:latin typeface="+mn-lt"/>
          <a:ea typeface="+mn-ea"/>
          <a:cs typeface="+mn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_jm0091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12822" r="19715" b="12746"/>
          <a:stretch/>
        </p:blipFill>
        <p:spPr>
          <a:xfrm>
            <a:off x="2558884" y="838200"/>
            <a:ext cx="4026231" cy="38862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671D28-BB05-634C-9ABF-110A80208AAA}"/>
              </a:ext>
            </a:extLst>
          </p:cNvPr>
          <p:cNvSpPr txBox="1"/>
          <p:nvPr/>
        </p:nvSpPr>
        <p:spPr>
          <a:xfrm>
            <a:off x="5105400" y="6096000"/>
            <a:ext cx="3352800" cy="6858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0" y="4294221"/>
            <a:ext cx="9144000" cy="256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i="1" dirty="0">
                <a:solidFill>
                  <a:srgbClr val="FFFF00"/>
                </a:solidFill>
              </a:rPr>
              <a:t>The (</a:t>
            </a:r>
            <a:r>
              <a:rPr lang="it-IT" sz="3200" b="1" i="1" dirty="0" err="1">
                <a:solidFill>
                  <a:srgbClr val="FFFF00"/>
                </a:solidFill>
              </a:rPr>
              <a:t>other</a:t>
            </a:r>
            <a:r>
              <a:rPr lang="it-IT" sz="3200" b="1" i="1" dirty="0">
                <a:solidFill>
                  <a:srgbClr val="FFFF00"/>
                </a:solidFill>
              </a:rPr>
              <a:t>) </a:t>
            </a:r>
            <a:r>
              <a:rPr lang="it-IT" sz="3200" b="1" i="1" dirty="0" err="1">
                <a:solidFill>
                  <a:srgbClr val="FFFF00"/>
                </a:solidFill>
              </a:rPr>
              <a:t>Galilean</a:t>
            </a:r>
            <a:r>
              <a:rPr lang="it-IT" sz="3200" b="1" i="1" dirty="0">
                <a:solidFill>
                  <a:srgbClr val="FFFF00"/>
                </a:solidFill>
              </a:rPr>
              <a:t> </a:t>
            </a:r>
            <a:r>
              <a:rPr lang="it-IT" sz="3200" b="1" i="1" dirty="0" err="1">
                <a:solidFill>
                  <a:srgbClr val="FFFF00"/>
                </a:solidFill>
              </a:rPr>
              <a:t>moons</a:t>
            </a:r>
            <a:r>
              <a:rPr lang="it-IT" sz="3200" b="1" i="1" dirty="0">
                <a:solidFill>
                  <a:srgbClr val="FFFF00"/>
                </a:solidFill>
              </a:rPr>
              <a:t> </a:t>
            </a:r>
            <a:r>
              <a:rPr lang="it-IT" sz="3200" b="1" i="1" dirty="0" err="1">
                <a:solidFill>
                  <a:srgbClr val="FFFF00"/>
                </a:solidFill>
              </a:rPr>
              <a:t>as</a:t>
            </a:r>
            <a:r>
              <a:rPr lang="it-IT" sz="3200" b="1" i="1" dirty="0">
                <a:solidFill>
                  <a:srgbClr val="FFFF00"/>
                </a:solidFill>
              </a:rPr>
              <a:t> </a:t>
            </a:r>
            <a:r>
              <a:rPr lang="it-IT" sz="3200" b="1" i="1" dirty="0" err="1">
                <a:solidFill>
                  <a:srgbClr val="FFFF00"/>
                </a:solidFill>
              </a:rPr>
              <a:t>seen</a:t>
            </a:r>
            <a:r>
              <a:rPr lang="it-IT" sz="3200" b="1" i="1" dirty="0">
                <a:solidFill>
                  <a:srgbClr val="FFFF00"/>
                </a:solidFill>
              </a:rPr>
              <a:t> by JIRAM</a:t>
            </a:r>
          </a:p>
          <a:p>
            <a:pPr algn="ctr"/>
            <a:r>
              <a:rPr lang="it-IT" sz="3200" b="1" i="1" dirty="0" err="1">
                <a:solidFill>
                  <a:srgbClr val="FFFF00"/>
                </a:solidFill>
              </a:rPr>
              <a:t>after</a:t>
            </a:r>
            <a:r>
              <a:rPr lang="it-IT" sz="3200" b="1" i="1" dirty="0">
                <a:solidFill>
                  <a:srgbClr val="FFFF00"/>
                </a:solidFill>
              </a:rPr>
              <a:t> 3 </a:t>
            </a:r>
            <a:r>
              <a:rPr lang="it-IT" sz="3200" b="1" i="1" dirty="0" err="1">
                <a:solidFill>
                  <a:srgbClr val="FFFF00"/>
                </a:solidFill>
              </a:rPr>
              <a:t>years</a:t>
            </a:r>
            <a:r>
              <a:rPr lang="it-IT" sz="3200" b="1" i="1" dirty="0">
                <a:solidFill>
                  <a:srgbClr val="FFFF00"/>
                </a:solidFill>
              </a:rPr>
              <a:t> of the </a:t>
            </a:r>
            <a:r>
              <a:rPr lang="it-IT" sz="3200" b="1" i="1" dirty="0" err="1">
                <a:solidFill>
                  <a:srgbClr val="FFFF00"/>
                </a:solidFill>
              </a:rPr>
              <a:t>Juno</a:t>
            </a:r>
            <a:r>
              <a:rPr lang="it-IT" sz="3200" b="1" i="1" dirty="0">
                <a:solidFill>
                  <a:srgbClr val="FFFF00"/>
                </a:solidFill>
              </a:rPr>
              <a:t> </a:t>
            </a:r>
            <a:r>
              <a:rPr lang="it-IT" sz="3200" b="1" i="1" dirty="0" err="1">
                <a:solidFill>
                  <a:srgbClr val="FFFF00"/>
                </a:solidFill>
              </a:rPr>
              <a:t>mission</a:t>
            </a:r>
            <a:endParaRPr lang="it-IT" sz="3200" b="1" i="1" dirty="0">
              <a:solidFill>
                <a:srgbClr val="FFFF00"/>
              </a:solidFill>
            </a:endParaRPr>
          </a:p>
          <a:p>
            <a:pPr algn="ctr"/>
            <a:endParaRPr lang="it-IT" sz="1660" b="1" dirty="0">
              <a:solidFill>
                <a:schemeClr val="bg1"/>
              </a:solidFill>
            </a:endParaRPr>
          </a:p>
          <a:p>
            <a:pPr algn="ctr"/>
            <a:r>
              <a:rPr lang="it-IT" sz="1700" b="1" u="sng" dirty="0">
                <a:solidFill>
                  <a:schemeClr val="bg1"/>
                </a:solidFill>
                <a:latin typeface="Arial"/>
                <a:cs typeface="Arial"/>
              </a:rPr>
              <a:t>Federico Tosi</a:t>
            </a:r>
            <a:r>
              <a:rPr lang="it-IT" sz="1700" dirty="0">
                <a:solidFill>
                  <a:schemeClr val="bg1"/>
                </a:solidFill>
                <a:latin typeface="Arial"/>
                <a:cs typeface="Arial"/>
              </a:rPr>
              <a:t>, Alessandro Mura, </a:t>
            </a:r>
            <a:r>
              <a:rPr lang="it-IT" sz="1700" dirty="0" err="1">
                <a:solidFill>
                  <a:schemeClr val="bg1"/>
                </a:solidFill>
                <a:latin typeface="Arial"/>
                <a:cs typeface="Arial"/>
              </a:rPr>
              <a:t>Gianrico</a:t>
            </a:r>
            <a:r>
              <a:rPr lang="it-IT" sz="17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Arial"/>
                <a:cs typeface="Arial"/>
              </a:rPr>
              <a:t>Filacchione</a:t>
            </a:r>
            <a:r>
              <a:rPr lang="it-IT" sz="1700" dirty="0">
                <a:solidFill>
                  <a:schemeClr val="bg1"/>
                </a:solidFill>
                <a:latin typeface="Arial"/>
                <a:cs typeface="Arial"/>
              </a:rPr>
              <a:t>, Giuseppe Sindoni, Alberto Adriani,</a:t>
            </a:r>
          </a:p>
          <a:p>
            <a:pPr algn="ctr"/>
            <a:r>
              <a:rPr lang="it-IT" sz="1700" dirty="0">
                <a:solidFill>
                  <a:schemeClr val="bg1"/>
                </a:solidFill>
                <a:latin typeface="Arial"/>
                <a:cs typeface="Arial"/>
              </a:rPr>
              <a:t>and the </a:t>
            </a:r>
            <a:r>
              <a:rPr lang="it-IT" sz="1700" dirty="0" err="1">
                <a:solidFill>
                  <a:schemeClr val="bg1"/>
                </a:solidFill>
                <a:latin typeface="Arial"/>
                <a:cs typeface="Arial"/>
              </a:rPr>
              <a:t>Juno</a:t>
            </a:r>
            <a:r>
              <a:rPr lang="it-IT" sz="1700" dirty="0">
                <a:solidFill>
                  <a:schemeClr val="bg1"/>
                </a:solidFill>
                <a:latin typeface="Arial"/>
                <a:cs typeface="Arial"/>
              </a:rPr>
              <a:t>/JIRAM Team</a:t>
            </a:r>
          </a:p>
          <a:p>
            <a:pPr algn="ctr"/>
            <a:endParaRPr lang="it-IT" sz="1000" dirty="0">
              <a:solidFill>
                <a:schemeClr val="bg1"/>
              </a:solidFill>
            </a:endParaRPr>
          </a:p>
          <a:p>
            <a:pPr algn="ctr"/>
            <a:r>
              <a:rPr lang="it-IT" b="1" dirty="0">
                <a:solidFill>
                  <a:srgbClr val="FFAF00"/>
                </a:solidFill>
                <a:latin typeface="Palatino" charset="0"/>
                <a:cs typeface="Palatino" charset="0"/>
              </a:rPr>
              <a:t>5th MAJIS Science Team meeting</a:t>
            </a:r>
          </a:p>
          <a:p>
            <a:pPr algn="ctr"/>
            <a:r>
              <a:rPr lang="it-IT" i="1" dirty="0">
                <a:solidFill>
                  <a:srgbClr val="0BFF5E"/>
                </a:solidFill>
                <a:latin typeface="Bookman Old Style" charset="0"/>
                <a:cs typeface="Bookman Old Style" charset="0"/>
              </a:rPr>
              <a:t>Rome, 10 </a:t>
            </a:r>
            <a:r>
              <a:rPr lang="it-IT" i="1" dirty="0" err="1">
                <a:solidFill>
                  <a:srgbClr val="0BFF5E"/>
                </a:solidFill>
                <a:latin typeface="Bookman Old Style" charset="0"/>
                <a:cs typeface="Bookman Old Style" charset="0"/>
              </a:rPr>
              <a:t>October</a:t>
            </a:r>
            <a:r>
              <a:rPr lang="it-IT" i="1" dirty="0">
                <a:solidFill>
                  <a:srgbClr val="0BFF5E"/>
                </a:solidFill>
                <a:latin typeface="Bookman Old Style" charset="0"/>
                <a:cs typeface="Bookman Old Style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87759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7028AD7-CC88-E74A-86E9-456358D39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7533"/>
            <a:ext cx="9149175" cy="60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32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4281D15-2738-6D48-A868-73515CC2D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9929"/>
            <a:ext cx="9144000" cy="6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99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natura&#10;&#10;Descrizione generata automaticamente">
            <a:extLst>
              <a:ext uri="{FF2B5EF4-FFF2-40B4-BE49-F238E27FC236}">
                <a16:creationId xmlns:a16="http://schemas.microsoft.com/office/drawing/2014/main" id="{6085F1E6-AD34-734A-83CC-FFB50764E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9929"/>
            <a:ext cx="9144000" cy="60780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BDCB9A-54D9-7541-95FB-D8A7D173AD7E}"/>
              </a:ext>
            </a:extLst>
          </p:cNvPr>
          <p:cNvSpPr txBox="1"/>
          <p:nvPr/>
        </p:nvSpPr>
        <p:spPr>
          <a:xfrm>
            <a:off x="2627058" y="4701717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Babbar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67EB7E-DDEC-0C45-94F2-133BBDD7064D}"/>
              </a:ext>
            </a:extLst>
          </p:cNvPr>
          <p:cNvSpPr txBox="1"/>
          <p:nvPr/>
        </p:nvSpPr>
        <p:spPr>
          <a:xfrm>
            <a:off x="3254722" y="411336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67371E-98F5-744F-8508-18DC5E7D7724}"/>
              </a:ext>
            </a:extLst>
          </p:cNvPr>
          <p:cNvSpPr txBox="1"/>
          <p:nvPr/>
        </p:nvSpPr>
        <p:spPr>
          <a:xfrm>
            <a:off x="2062777" y="3285235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Loki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53F5DE-12FD-024E-A8A1-F8DACCA28FF4}"/>
              </a:ext>
            </a:extLst>
          </p:cNvPr>
          <p:cNvSpPr txBox="1"/>
          <p:nvPr/>
        </p:nvSpPr>
        <p:spPr>
          <a:xfrm>
            <a:off x="6401440" y="4739295"/>
            <a:ext cx="1232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Tarsus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62EC0C-EA68-E94B-B4D2-512BE8100DE7}"/>
              </a:ext>
            </a:extLst>
          </p:cNvPr>
          <p:cNvSpPr txBox="1"/>
          <p:nvPr/>
        </p:nvSpPr>
        <p:spPr>
          <a:xfrm>
            <a:off x="6422856" y="3410979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Regio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577CF8A-2BEB-2249-912B-7E99EAEA7915}"/>
              </a:ext>
            </a:extLst>
          </p:cNvPr>
          <p:cNvSpPr txBox="1"/>
          <p:nvPr/>
        </p:nvSpPr>
        <p:spPr>
          <a:xfrm>
            <a:off x="3689026" y="3410978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Colchis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78DFF0-95C2-8542-8DA2-3872B9016B78}"/>
              </a:ext>
            </a:extLst>
          </p:cNvPr>
          <p:cNvSpPr txBox="1"/>
          <p:nvPr/>
        </p:nvSpPr>
        <p:spPr>
          <a:xfrm>
            <a:off x="4979764" y="3156399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Bosphorous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2CC62B8-57D4-EA40-80A9-B892A12A2683}"/>
              </a:ext>
            </a:extLst>
          </p:cNvPr>
          <p:cNvSpPr txBox="1"/>
          <p:nvPr/>
        </p:nvSpPr>
        <p:spPr>
          <a:xfrm>
            <a:off x="4732751" y="3652992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Prometeus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5EA4A0D-F738-FD40-9B73-D2B745B07EC7}"/>
              </a:ext>
            </a:extLst>
          </p:cNvPr>
          <p:cNvSpPr txBox="1"/>
          <p:nvPr/>
        </p:nvSpPr>
        <p:spPr>
          <a:xfrm>
            <a:off x="5333051" y="1989118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Tvashtar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5345477-0C15-9C40-B202-5347566FC499}"/>
              </a:ext>
            </a:extLst>
          </p:cNvPr>
          <p:cNvSpPr txBox="1"/>
          <p:nvPr/>
        </p:nvSpPr>
        <p:spPr>
          <a:xfrm>
            <a:off x="6401440" y="1958077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Chalybes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0CBD75C-73D2-0F4E-9EED-8776ADEF3E02}"/>
              </a:ext>
            </a:extLst>
          </p:cNvPr>
          <p:cNvSpPr txBox="1"/>
          <p:nvPr/>
        </p:nvSpPr>
        <p:spPr>
          <a:xfrm>
            <a:off x="4024459" y="2501897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Isum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6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4"/>
          <p:cNvGrpSpPr>
            <a:grpSpLocks noChangeAspect="1"/>
          </p:cNvGrpSpPr>
          <p:nvPr/>
        </p:nvGrpSpPr>
        <p:grpSpPr>
          <a:xfrm>
            <a:off x="8423375" y="50139"/>
            <a:ext cx="592952" cy="829176"/>
            <a:chOff x="134012" y="123282"/>
            <a:chExt cx="828940" cy="1059606"/>
          </a:xfrm>
        </p:grpSpPr>
        <p:pic>
          <p:nvPicPr>
            <p:cNvPr id="4" name="Picture 3" descr="inaf-circ-colore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5" t="15945" r="19489" b="21260"/>
            <a:stretch>
              <a:fillRect/>
            </a:stretch>
          </p:blipFill>
          <p:spPr bwMode="auto">
            <a:xfrm>
              <a:off x="134012" y="123282"/>
              <a:ext cx="828940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6" descr="IAPS 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2" y="866232"/>
              <a:ext cx="826470" cy="316656"/>
            </a:xfrm>
            <a:prstGeom prst="rect">
              <a:avLst/>
            </a:prstGeom>
          </p:spPr>
        </p:pic>
      </p:grpSp>
      <p:pic>
        <p:nvPicPr>
          <p:cNvPr id="6" name="Immagine 2" descr="Schermata 2016-11-24 alle 15.31.0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4233"/>
          <a:stretch/>
        </p:blipFill>
        <p:spPr>
          <a:xfrm>
            <a:off x="0" y="-1"/>
            <a:ext cx="977435" cy="1004057"/>
          </a:xfrm>
          <a:prstGeom prst="rect">
            <a:avLst/>
          </a:prstGeom>
        </p:spPr>
      </p:pic>
      <p:pic>
        <p:nvPicPr>
          <p:cNvPr id="2" name="IOJM0071.av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E5843F14-9C9E-DA44-B8E8-7CE8B248DFEA}"/>
              </a:ext>
            </a:extLst>
          </p:cNvPr>
          <p:cNvGrpSpPr>
            <a:grpSpLocks noChangeAspect="1"/>
          </p:cNvGrpSpPr>
          <p:nvPr/>
        </p:nvGrpSpPr>
        <p:grpSpPr>
          <a:xfrm>
            <a:off x="8451629" y="50139"/>
            <a:ext cx="592952" cy="829176"/>
            <a:chOff x="134012" y="123282"/>
            <a:chExt cx="828940" cy="1059606"/>
          </a:xfrm>
        </p:grpSpPr>
        <p:pic>
          <p:nvPicPr>
            <p:cNvPr id="8" name="Picture 3" descr="inaf-circ-colore.gif">
              <a:extLst>
                <a:ext uri="{FF2B5EF4-FFF2-40B4-BE49-F238E27FC236}">
                  <a16:creationId xmlns:a16="http://schemas.microsoft.com/office/drawing/2014/main" id="{48DDAFAD-638E-1349-B754-7AD7A7861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5" t="15945" r="19489" b="21260"/>
            <a:stretch>
              <a:fillRect/>
            </a:stretch>
          </p:blipFill>
          <p:spPr bwMode="auto">
            <a:xfrm>
              <a:off x="134012" y="123282"/>
              <a:ext cx="828940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8" descr="IAPS logo.png">
              <a:extLst>
                <a:ext uri="{FF2B5EF4-FFF2-40B4-BE49-F238E27FC236}">
                  <a16:creationId xmlns:a16="http://schemas.microsoft.com/office/drawing/2014/main" id="{752197DA-1358-C04E-B3E2-86BE28AEF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2" y="866232"/>
              <a:ext cx="826470" cy="316656"/>
            </a:xfrm>
            <a:prstGeom prst="rect">
              <a:avLst/>
            </a:prstGeom>
          </p:spPr>
        </p:pic>
      </p:grpSp>
      <p:pic>
        <p:nvPicPr>
          <p:cNvPr id="10" name="Immagine 2" descr="Schermata 2016-11-24 alle 15.31.06.png">
            <a:extLst>
              <a:ext uri="{FF2B5EF4-FFF2-40B4-BE49-F238E27FC236}">
                <a16:creationId xmlns:a16="http://schemas.microsoft.com/office/drawing/2014/main" id="{92641B12-728A-7F44-8D6A-9CDDABC219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4233"/>
          <a:stretch/>
        </p:blipFill>
        <p:spPr>
          <a:xfrm>
            <a:off x="99419" y="50139"/>
            <a:ext cx="977435" cy="10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JM0091 mov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20096"/>
          <a:stretch/>
        </p:blipFill>
        <p:spPr>
          <a:xfrm>
            <a:off x="1200354" y="0"/>
            <a:ext cx="6106148" cy="6858000"/>
          </a:xfrm>
          <a:prstGeom prst="rect">
            <a:avLst/>
          </a:prstGeom>
        </p:spPr>
      </p:pic>
      <p:pic>
        <p:nvPicPr>
          <p:cNvPr id="24" name="Picture 23" descr="sfera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r="15775"/>
          <a:stretch/>
        </p:blipFill>
        <p:spPr>
          <a:xfrm>
            <a:off x="2104968" y="-469666"/>
            <a:ext cx="5897391" cy="793649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B0AC79-A895-6E4B-B23E-8B9794153C9E}"/>
              </a:ext>
            </a:extLst>
          </p:cNvPr>
          <p:cNvSpPr txBox="1"/>
          <p:nvPr/>
        </p:nvSpPr>
        <p:spPr>
          <a:xfrm>
            <a:off x="7039032" y="0"/>
            <a:ext cx="2104968" cy="12954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11F3C8-0FFC-7C43-A5A2-39992AFF06E0}"/>
              </a:ext>
            </a:extLst>
          </p:cNvPr>
          <p:cNvSpPr txBox="1"/>
          <p:nvPr/>
        </p:nvSpPr>
        <p:spPr>
          <a:xfrm>
            <a:off x="0" y="0"/>
            <a:ext cx="2104968" cy="12954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432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BAD9EEC-D8CD-4946-A59A-911DBE7BF082}"/>
              </a:ext>
            </a:extLst>
          </p:cNvPr>
          <p:cNvSpPr txBox="1"/>
          <p:nvPr/>
        </p:nvSpPr>
        <p:spPr>
          <a:xfrm>
            <a:off x="15411" y="496871"/>
            <a:ext cx="91594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500" b="1" dirty="0" err="1">
                <a:solidFill>
                  <a:prstClr val="black"/>
                </a:solidFill>
                <a:latin typeface="Calibri"/>
              </a:rPr>
              <a:t>Discovering</a:t>
            </a:r>
            <a:r>
              <a:rPr lang="it-IT" sz="3500" b="1" dirty="0">
                <a:solidFill>
                  <a:prstClr val="black"/>
                </a:solidFill>
                <a:latin typeface="Calibri"/>
              </a:rPr>
              <a:t> new hot </a:t>
            </a:r>
            <a:r>
              <a:rPr lang="it-IT" sz="3500" b="1" dirty="0" err="1">
                <a:solidFill>
                  <a:prstClr val="black"/>
                </a:solidFill>
                <a:latin typeface="Calibri"/>
              </a:rPr>
              <a:t>features</a:t>
            </a:r>
            <a:r>
              <a:rPr lang="it-IT" sz="3500" b="1" dirty="0">
                <a:solidFill>
                  <a:prstClr val="black"/>
                </a:solidFill>
                <a:latin typeface="Calibri"/>
              </a:rPr>
              <a:t>…</a:t>
            </a:r>
            <a:endParaRPr kumimoji="0" lang="it-IT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4EEB7ED-A99A-5843-BB85-D845020D8967}"/>
              </a:ext>
            </a:extLst>
          </p:cNvPr>
          <p:cNvSpPr txBox="1"/>
          <p:nvPr/>
        </p:nvSpPr>
        <p:spPr>
          <a:xfrm>
            <a:off x="4348944" y="1030714"/>
            <a:ext cx="4336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</a:rPr>
              <a:t>Mura et al., 2019, </a:t>
            </a:r>
            <a:r>
              <a:rPr lang="it-IT" sz="2200" b="1" i="1" dirty="0" err="1">
                <a:solidFill>
                  <a:srgbClr val="FF0000"/>
                </a:solidFill>
              </a:rPr>
              <a:t>Icarus</a:t>
            </a:r>
            <a:r>
              <a:rPr lang="it-IT" sz="2200" b="1" dirty="0">
                <a:solidFill>
                  <a:srgbClr val="FF0000"/>
                </a:solidFill>
              </a:rPr>
              <a:t>, </a:t>
            </a:r>
            <a:r>
              <a:rPr lang="it-IT" sz="2200" b="1" dirty="0" err="1">
                <a:solidFill>
                  <a:srgbClr val="FF0000"/>
                </a:solidFill>
              </a:rPr>
              <a:t>submitted</a:t>
            </a:r>
            <a:endParaRPr lang="it-IT" sz="2200" b="1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10F63F-CF7C-7042-8433-D8AB3482C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" y="1467459"/>
            <a:ext cx="9144000" cy="435032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2AAE7D2-A427-D849-AC3C-5B1C603343FF}"/>
              </a:ext>
            </a:extLst>
          </p:cNvPr>
          <p:cNvSpPr txBox="1"/>
          <p:nvPr/>
        </p:nvSpPr>
        <p:spPr>
          <a:xfrm>
            <a:off x="-1" y="5750004"/>
            <a:ext cx="4336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JIRAM </a:t>
            </a:r>
            <a:r>
              <a:rPr lang="it-IT" sz="2200" dirty="0" err="1"/>
              <a:t>discovers</a:t>
            </a:r>
            <a:r>
              <a:rPr lang="it-IT" sz="2200" dirty="0"/>
              <a:t> </a:t>
            </a:r>
            <a:r>
              <a:rPr lang="it-IT" sz="2200" dirty="0" err="1"/>
              <a:t>three</a:t>
            </a:r>
            <a:r>
              <a:rPr lang="it-IT" sz="2200" dirty="0"/>
              <a:t> new hot </a:t>
            </a:r>
            <a:r>
              <a:rPr lang="it-IT" sz="2200" dirty="0" err="1"/>
              <a:t>spots</a:t>
            </a:r>
            <a:r>
              <a:rPr lang="it-IT" sz="2200" dirty="0"/>
              <a:t> and lava </a:t>
            </a:r>
            <a:r>
              <a:rPr lang="it-IT" sz="2200" dirty="0" err="1"/>
              <a:t>flows</a:t>
            </a:r>
            <a:endParaRPr lang="it-IT" sz="2200" dirty="0"/>
          </a:p>
          <a:p>
            <a:pPr algn="ctr"/>
            <a:r>
              <a:rPr lang="it-IT" sz="2200" dirty="0" err="1"/>
              <a:t>located</a:t>
            </a:r>
            <a:r>
              <a:rPr lang="it-IT" sz="2200" dirty="0"/>
              <a:t> </a:t>
            </a:r>
            <a:r>
              <a:rPr lang="it-IT" sz="2200" dirty="0" err="1"/>
              <a:t>close</a:t>
            </a:r>
            <a:r>
              <a:rPr lang="it-IT" sz="2200" dirty="0"/>
              <a:t> to the South pole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D1E294-D216-2E48-9C98-BBFC096ACA8D}"/>
              </a:ext>
            </a:extLst>
          </p:cNvPr>
          <p:cNvSpPr txBox="1"/>
          <p:nvPr/>
        </p:nvSpPr>
        <p:spPr>
          <a:xfrm>
            <a:off x="4571999" y="5596116"/>
            <a:ext cx="457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Geologic</a:t>
            </a:r>
            <a:r>
              <a:rPr lang="it-IT" sz="2000" dirty="0"/>
              <a:t> </a:t>
            </a:r>
            <a:r>
              <a:rPr lang="it-IT" sz="2000" dirty="0" err="1"/>
              <a:t>map</a:t>
            </a:r>
            <a:r>
              <a:rPr lang="it-IT" sz="2000" dirty="0"/>
              <a:t> of Io by</a:t>
            </a:r>
          </a:p>
          <a:p>
            <a:pPr algn="ctr"/>
            <a:r>
              <a:rPr lang="it-IT" sz="2000" dirty="0"/>
              <a:t>D.A. Williams et al. (USGS website)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16F5C3-773A-2A48-8B09-120EC10383E8}"/>
              </a:ext>
            </a:extLst>
          </p:cNvPr>
          <p:cNvSpPr txBox="1"/>
          <p:nvPr/>
        </p:nvSpPr>
        <p:spPr>
          <a:xfrm>
            <a:off x="0" y="1030714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/>
              <a:t>Orbit</a:t>
            </a:r>
            <a:r>
              <a:rPr lang="it-IT" sz="2800" b="1" dirty="0"/>
              <a:t> 10 (</a:t>
            </a:r>
            <a:r>
              <a:rPr lang="it-IT" sz="2800" b="1" dirty="0" err="1"/>
              <a:t>Dec</a:t>
            </a:r>
            <a:r>
              <a:rPr lang="it-IT" sz="2800" b="1" dirty="0"/>
              <a:t> 2017)</a:t>
            </a:r>
          </a:p>
        </p:txBody>
      </p:sp>
    </p:spTree>
    <p:extLst>
      <p:ext uri="{BB962C8B-B14F-4D97-AF65-F5344CB8AC3E}">
        <p14:creationId xmlns:p14="http://schemas.microsoft.com/office/powerpoint/2010/main" val="1754988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luce, oggetto, sedendo, traffico&#10;&#10;Descrizione generata automaticamente">
            <a:extLst>
              <a:ext uri="{FF2B5EF4-FFF2-40B4-BE49-F238E27FC236}">
                <a16:creationId xmlns:a16="http://schemas.microsoft.com/office/drawing/2014/main" id="{62841FB9-AA0A-1D4B-9A57-FAD3A411A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7876"/>
            <a:ext cx="9144000" cy="297365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D69021-8330-9F49-8111-3A406BEA8D67}"/>
              </a:ext>
            </a:extLst>
          </p:cNvPr>
          <p:cNvSpPr txBox="1"/>
          <p:nvPr/>
        </p:nvSpPr>
        <p:spPr>
          <a:xfrm>
            <a:off x="941070" y="1886707"/>
            <a:ext cx="411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/>
              <a:t>Orbit</a:t>
            </a:r>
            <a:r>
              <a:rPr lang="it-IT" sz="3000" b="1" dirty="0"/>
              <a:t> 17 (</a:t>
            </a:r>
            <a:r>
              <a:rPr lang="it-IT" sz="3000" b="1" dirty="0" err="1"/>
              <a:t>Dec</a:t>
            </a:r>
            <a:r>
              <a:rPr lang="it-IT" sz="3000" b="1" dirty="0"/>
              <a:t> 2018)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1C705B-F2CC-9F4D-ABF7-E21A5B74DD9D}"/>
              </a:ext>
            </a:extLst>
          </p:cNvPr>
          <p:cNvSpPr txBox="1"/>
          <p:nvPr/>
        </p:nvSpPr>
        <p:spPr>
          <a:xfrm>
            <a:off x="4961141" y="1886707"/>
            <a:ext cx="411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/>
              <a:t>Orbit</a:t>
            </a:r>
            <a:r>
              <a:rPr lang="it-IT" sz="3000" b="1" dirty="0"/>
              <a:t> 18 (</a:t>
            </a:r>
            <a:r>
              <a:rPr lang="it-IT" sz="3000" b="1" dirty="0" err="1"/>
              <a:t>Feb</a:t>
            </a:r>
            <a:r>
              <a:rPr lang="it-IT" sz="3000" b="1" dirty="0"/>
              <a:t> 2019)</a:t>
            </a:r>
          </a:p>
        </p:txBody>
      </p:sp>
      <p:sp>
        <p:nvSpPr>
          <p:cNvPr id="15" name="Parentesi graffa aperta 14">
            <a:extLst>
              <a:ext uri="{FF2B5EF4-FFF2-40B4-BE49-F238E27FC236}">
                <a16:creationId xmlns:a16="http://schemas.microsoft.com/office/drawing/2014/main" id="{D7EDDB04-B5CE-C943-A84C-4E9B73D373BD}"/>
              </a:ext>
            </a:extLst>
          </p:cNvPr>
          <p:cNvSpPr/>
          <p:nvPr/>
        </p:nvSpPr>
        <p:spPr>
          <a:xfrm rot="5400000">
            <a:off x="2731305" y="438981"/>
            <a:ext cx="534331" cy="4823463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05486DC-5E56-8248-AED8-EA9DE6426A10}"/>
              </a:ext>
            </a:extLst>
          </p:cNvPr>
          <p:cNvSpPr txBox="1"/>
          <p:nvPr/>
        </p:nvSpPr>
        <p:spPr>
          <a:xfrm>
            <a:off x="573626" y="6091535"/>
            <a:ext cx="1580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/>
              <a:t>Pre-eclipse</a:t>
            </a:r>
            <a:endParaRPr lang="it-IT" sz="2400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A678150-4857-8347-8E4D-B92AEFB1581D}"/>
              </a:ext>
            </a:extLst>
          </p:cNvPr>
          <p:cNvSpPr txBox="1"/>
          <p:nvPr/>
        </p:nvSpPr>
        <p:spPr>
          <a:xfrm>
            <a:off x="3558064" y="6091534"/>
            <a:ext cx="1403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In-</a:t>
            </a:r>
            <a:r>
              <a:rPr lang="it-IT" sz="2400" b="1" dirty="0" err="1"/>
              <a:t>eclipse</a:t>
            </a:r>
            <a:endParaRPr lang="it-IT" sz="2400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BAD9EEC-D8CD-4946-A59A-911DBE7BF082}"/>
              </a:ext>
            </a:extLst>
          </p:cNvPr>
          <p:cNvSpPr txBox="1"/>
          <p:nvPr/>
        </p:nvSpPr>
        <p:spPr>
          <a:xfrm>
            <a:off x="0" y="984934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/>
              <a:t>… and </a:t>
            </a:r>
            <a:r>
              <a:rPr lang="it-IT" sz="3500" b="1" dirty="0" err="1"/>
              <a:t>monitoring</a:t>
            </a:r>
            <a:r>
              <a:rPr lang="it-IT" sz="3500" b="1" dirty="0"/>
              <a:t> Io hot </a:t>
            </a:r>
            <a:r>
              <a:rPr lang="it-IT" sz="3500" b="1" dirty="0" err="1"/>
              <a:t>spots</a:t>
            </a:r>
            <a:endParaRPr lang="it-IT" sz="3500" b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29C1160-0CD6-E84F-83C6-7EA1EFDE5188}"/>
              </a:ext>
            </a:extLst>
          </p:cNvPr>
          <p:cNvSpPr txBox="1"/>
          <p:nvPr/>
        </p:nvSpPr>
        <p:spPr>
          <a:xfrm>
            <a:off x="829137" y="6477000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Mura et al., 2019, </a:t>
            </a:r>
            <a:r>
              <a:rPr lang="it-IT" b="1" i="1" dirty="0" err="1">
                <a:solidFill>
                  <a:srgbClr val="FF0000"/>
                </a:solidFill>
              </a:rPr>
              <a:t>Icarus</a:t>
            </a:r>
            <a:r>
              <a:rPr lang="it-IT" b="1" dirty="0">
                <a:solidFill>
                  <a:srgbClr val="FF0000"/>
                </a:solidFill>
              </a:rPr>
              <a:t>, </a:t>
            </a:r>
            <a:r>
              <a:rPr lang="it-IT" b="1" dirty="0" err="1">
                <a:solidFill>
                  <a:srgbClr val="FF0000"/>
                </a:solidFill>
              </a:rPr>
              <a:t>submitted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00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90DF81-4318-EB44-BA2D-170D960A1136}"/>
              </a:ext>
            </a:extLst>
          </p:cNvPr>
          <p:cNvSpPr txBox="1"/>
          <p:nvPr/>
        </p:nvSpPr>
        <p:spPr>
          <a:xfrm>
            <a:off x="5105400" y="6096000"/>
            <a:ext cx="3352800" cy="6858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7585" name="Segnaposto contenuto 3"/>
          <p:cNvSpPr>
            <a:spLocks noGrp="1"/>
          </p:cNvSpPr>
          <p:nvPr>
            <p:ph sz="half" idx="4294967295"/>
          </p:nvPr>
        </p:nvSpPr>
        <p:spPr>
          <a:xfrm>
            <a:off x="0" y="1421781"/>
            <a:ext cx="8954120" cy="5446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On the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dayside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of Io, the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measured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signal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is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essentially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due to 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solar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reflection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.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As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a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result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surface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temperature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values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obtained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far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away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from the hot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spots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are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indeed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to be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interpreted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as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a </a:t>
            </a:r>
            <a:r>
              <a:rPr lang="it-IT" u="sng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thermal</a:t>
            </a:r>
            <a:r>
              <a:rPr lang="it-IT" u="sng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u="sng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brightness</a:t>
            </a:r>
            <a:r>
              <a:rPr lang="it-IT" u="sng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u="sng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associated</a:t>
            </a:r>
            <a:r>
              <a:rPr lang="it-IT" u="sng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to the </a:t>
            </a:r>
            <a:r>
              <a:rPr lang="it-IT" u="sng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measured</a:t>
            </a:r>
            <a:r>
              <a:rPr lang="it-IT" u="sng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u="sng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radiance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Within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the first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ten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orbits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, the JIRAM 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NESR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was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such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that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the minimum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detectable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temperature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was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typically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around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170-180 K 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(in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other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words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this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is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the temperature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that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is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retrieved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for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most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sky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background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pixels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We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applied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the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thermal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retrieval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separately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on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each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pixel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across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the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spectrometer’s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slit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and in the 4.0-4.8 </a:t>
            </a:r>
            <a:r>
              <a:rPr lang="el-GR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μ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m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spectral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range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.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Going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through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the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geometric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information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derived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for JIRAM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spectroscopic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data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collected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during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a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given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Juno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passage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one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can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ultimately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obtain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spatially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resolved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temperature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maps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. The maximum temperature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values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~250 K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, are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estimated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with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good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accuracy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 and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correspond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to the major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active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volcanic</a:t>
            </a:r>
            <a:r>
              <a:rPr lang="it-IT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 centres</a:t>
            </a:r>
            <a:r>
              <a:rPr lang="it-IT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67586" name="Titolo 1"/>
          <p:cNvSpPr>
            <a:spLocks noGrp="1"/>
          </p:cNvSpPr>
          <p:nvPr>
            <p:ph type="title"/>
          </p:nvPr>
        </p:nvSpPr>
        <p:spPr>
          <a:xfrm>
            <a:off x="0" y="722313"/>
            <a:ext cx="9144000" cy="725488"/>
          </a:xfrm>
        </p:spPr>
        <p:txBody>
          <a:bodyPr/>
          <a:lstStyle/>
          <a:p>
            <a:pPr eaLnBrk="1" hangingPunct="1"/>
            <a:r>
              <a:rPr lang="it-IT" sz="40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Io’s</a:t>
            </a:r>
            <a:r>
              <a:rPr lang="it-IT" sz="4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temperature </a:t>
            </a:r>
            <a:r>
              <a:rPr lang="it-IT" sz="40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retrieval</a:t>
            </a:r>
            <a:endParaRPr lang="it-IT" sz="40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3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779E34EC-2C2E-274F-ADAE-F35811B0B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5B3BAD0-C104-6E42-AC45-F90013FC6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0"/>
            <a:ext cx="4572001" cy="342900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9E539E2-0C96-5E4A-9F5B-31286192D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1998" cy="342899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DB8F19EE-4A60-1B4F-B4FA-E58F0A393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8" y="3428998"/>
            <a:ext cx="4572002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8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FB6B0806-428B-A548-836D-41C287CC0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2" name="Immagine 11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CD89F900-532B-7D48-A9AC-69AD4B6D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14" name="Immagine 13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A595A705-5663-D645-9280-6243747EB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16" name="Immagine 15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93CF575C-CD95-AE47-AB6D-CAA7D65A6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7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jiram.f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2FE14EA7-0D77-7740-9BD6-DAB693E07E67}"/>
              </a:ext>
            </a:extLst>
          </p:cNvPr>
          <p:cNvGrpSpPr>
            <a:grpSpLocks noChangeAspect="1"/>
          </p:cNvGrpSpPr>
          <p:nvPr/>
        </p:nvGrpSpPr>
        <p:grpSpPr>
          <a:xfrm>
            <a:off x="8423375" y="50139"/>
            <a:ext cx="592952" cy="829176"/>
            <a:chOff x="134012" y="123282"/>
            <a:chExt cx="828940" cy="1059606"/>
          </a:xfrm>
        </p:grpSpPr>
        <p:pic>
          <p:nvPicPr>
            <p:cNvPr id="4" name="Picture 3" descr="inaf-circ-colore.gif">
              <a:extLst>
                <a:ext uri="{FF2B5EF4-FFF2-40B4-BE49-F238E27FC236}">
                  <a16:creationId xmlns:a16="http://schemas.microsoft.com/office/drawing/2014/main" id="{2C68A265-CF0D-3448-BA19-04E19C332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5" t="15945" r="19489" b="21260"/>
            <a:stretch>
              <a:fillRect/>
            </a:stretch>
          </p:blipFill>
          <p:spPr bwMode="auto">
            <a:xfrm>
              <a:off x="134012" y="123282"/>
              <a:ext cx="828940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4" descr="IAPS logo.png">
              <a:extLst>
                <a:ext uri="{FF2B5EF4-FFF2-40B4-BE49-F238E27FC236}">
                  <a16:creationId xmlns:a16="http://schemas.microsoft.com/office/drawing/2014/main" id="{CF54E7FC-F22A-2046-9E74-406D98B0F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2" y="866232"/>
              <a:ext cx="826470" cy="316656"/>
            </a:xfrm>
            <a:prstGeom prst="rect">
              <a:avLst/>
            </a:prstGeom>
          </p:spPr>
        </p:pic>
      </p:grpSp>
      <p:pic>
        <p:nvPicPr>
          <p:cNvPr id="6" name="Immagine 2" descr="Schermata 2016-11-24 alle 15.31.06.png">
            <a:extLst>
              <a:ext uri="{FF2B5EF4-FFF2-40B4-BE49-F238E27FC236}">
                <a16:creationId xmlns:a16="http://schemas.microsoft.com/office/drawing/2014/main" id="{779A7F3F-D10C-6B40-8715-16D35D7266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4233"/>
          <a:stretch/>
        </p:blipFill>
        <p:spPr>
          <a:xfrm>
            <a:off x="0" y="-1"/>
            <a:ext cx="977435" cy="10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9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8-06-10 alle 01.45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01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D7D927AA-59A0-4C4A-9A5F-EC2F418D3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839" y="3824665"/>
            <a:ext cx="4409160" cy="3033333"/>
          </a:xfrm>
          <a:prstGeom prst="rect">
            <a:avLst/>
          </a:prstGeom>
        </p:spPr>
      </p:pic>
      <p:pic>
        <p:nvPicPr>
          <p:cNvPr id="14" name="Immagine 1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857D7B92-C887-E64A-92F8-C4D7F672F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46115" cy="3560505"/>
          </a:xfrm>
          <a:prstGeom prst="rect">
            <a:avLst/>
          </a:prstGeom>
        </p:spPr>
      </p:pic>
      <p:pic>
        <p:nvPicPr>
          <p:cNvPr id="16" name="Immagine 1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AEB2DF5-C54D-BE49-A09B-619E232D4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838" y="0"/>
            <a:ext cx="4409162" cy="3651641"/>
          </a:xfrm>
          <a:prstGeom prst="rect">
            <a:avLst/>
          </a:prstGeom>
        </p:spPr>
      </p:pic>
      <p:pic>
        <p:nvPicPr>
          <p:cNvPr id="18" name="Immagine 1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DC61A29-8E0B-E34D-94CD-0E0DEE7FF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04058"/>
            <a:ext cx="4734838" cy="305394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BC36661-E9FD-A749-9F94-F6136343D79F}"/>
              </a:ext>
            </a:extLst>
          </p:cNvPr>
          <p:cNvSpPr txBox="1"/>
          <p:nvPr/>
        </p:nvSpPr>
        <p:spPr>
          <a:xfrm>
            <a:off x="2890289" y="3502834"/>
            <a:ext cx="3363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srgbClr val="FF0000"/>
                </a:solidFill>
              </a:rPr>
              <a:t>Filacchione</a:t>
            </a:r>
            <a:r>
              <a:rPr lang="it-IT" sz="2000" b="1" dirty="0">
                <a:solidFill>
                  <a:srgbClr val="FF0000"/>
                </a:solidFill>
              </a:rPr>
              <a:t> et al., </a:t>
            </a:r>
            <a:r>
              <a:rPr lang="it-IT" sz="2000" b="1" i="1" dirty="0" err="1">
                <a:solidFill>
                  <a:srgbClr val="FF0000"/>
                </a:solidFill>
              </a:rPr>
              <a:t>Icarus</a:t>
            </a:r>
            <a:r>
              <a:rPr lang="it-IT" sz="2000" b="1" dirty="0">
                <a:solidFill>
                  <a:srgbClr val="FF0000"/>
                </a:solidFill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188028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B06FE86C-1BE7-C847-8818-5804E1643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34" y="768027"/>
            <a:ext cx="9148433" cy="60899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1160B3-BB75-2A4E-B379-AA24BE09B3F2}"/>
              </a:ext>
            </a:extLst>
          </p:cNvPr>
          <p:cNvSpPr txBox="1"/>
          <p:nvPr/>
        </p:nvSpPr>
        <p:spPr>
          <a:xfrm>
            <a:off x="0" y="743248"/>
            <a:ext cx="914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</a:t>
            </a:r>
            <a:r>
              <a:rPr kumimoji="0" lang="it-IT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I/</a:t>
            </a:r>
            <a:r>
              <a:rPr kumimoji="0" lang="it-IT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it-IT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spectra</a:t>
            </a:r>
            <a:r>
              <a:rPr kumimoji="0" lang="it-IT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lang="it-IT" sz="2900" b="1" dirty="0">
                <a:solidFill>
                  <a:srgbClr val="FF0000"/>
                </a:solidFill>
                <a:latin typeface="Calibri"/>
              </a:rPr>
              <a:t>Europa</a:t>
            </a:r>
            <a:r>
              <a:rPr kumimoji="0" lang="it-IT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</a:t>
            </a:r>
            <a:r>
              <a:rPr kumimoji="0" lang="it-IT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  <a:r>
              <a:rPr kumimoji="0" lang="it-IT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</a:t>
            </a:r>
            <a:r>
              <a:rPr kumimoji="0" lang="it-IT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Juno</a:t>
            </a:r>
            <a:r>
              <a:rPr kumimoji="0" lang="it-IT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/JIRAM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D66A7A-DBA0-DD4E-A2BC-1A6C0CC116AE}"/>
              </a:ext>
            </a:extLst>
          </p:cNvPr>
          <p:cNvSpPr txBox="1"/>
          <p:nvPr/>
        </p:nvSpPr>
        <p:spPr>
          <a:xfrm>
            <a:off x="2918566" y="3865178"/>
            <a:ext cx="137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Water </a:t>
            </a:r>
            <a:r>
              <a:rPr lang="it-IT" sz="2400" dirty="0" err="1"/>
              <a:t>ice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690BF5-E950-B844-97E2-844AD787E294}"/>
              </a:ext>
            </a:extLst>
          </p:cNvPr>
          <p:cNvSpPr txBox="1"/>
          <p:nvPr/>
        </p:nvSpPr>
        <p:spPr>
          <a:xfrm>
            <a:off x="457200" y="1275858"/>
            <a:ext cx="137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Water </a:t>
            </a:r>
            <a:r>
              <a:rPr lang="it-IT" sz="2400" dirty="0" err="1"/>
              <a:t>ice</a:t>
            </a:r>
            <a:endParaRPr lang="it-IT" sz="2400" dirty="0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E9F4A67-78AA-9B41-AA7B-C026EA6A3110}"/>
              </a:ext>
            </a:extLst>
          </p:cNvPr>
          <p:cNvCxnSpPr>
            <a:cxnSpLocks/>
          </p:cNvCxnSpPr>
          <p:nvPr/>
        </p:nvCxnSpPr>
        <p:spPr>
          <a:xfrm>
            <a:off x="3382027" y="4326843"/>
            <a:ext cx="0" cy="1039660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2A752232-9C8F-2F49-BCAD-9AAB5305B326}"/>
              </a:ext>
            </a:extLst>
          </p:cNvPr>
          <p:cNvCxnSpPr>
            <a:cxnSpLocks/>
          </p:cNvCxnSpPr>
          <p:nvPr/>
        </p:nvCxnSpPr>
        <p:spPr>
          <a:xfrm>
            <a:off x="1524000" y="1737523"/>
            <a:ext cx="0" cy="1816737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A8263C2E-75BA-B642-9FCA-B538C968557C}"/>
              </a:ext>
            </a:extLst>
          </p:cNvPr>
          <p:cNvSpPr/>
          <p:nvPr/>
        </p:nvSpPr>
        <p:spPr>
          <a:xfrm>
            <a:off x="0" y="6457890"/>
            <a:ext cx="2156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i="1" dirty="0">
                <a:latin typeface="Palatino" pitchFamily="2" charset="0"/>
              </a:rPr>
              <a:t>i</a:t>
            </a:r>
            <a:r>
              <a:rPr lang="it-IT" altLang="it-IT" sz="2000" dirty="0">
                <a:latin typeface="Palatino" pitchFamily="2" charset="0"/>
              </a:rPr>
              <a:t> &lt; 80°</a:t>
            </a:r>
            <a:r>
              <a:rPr lang="it-IT" altLang="it-IT" sz="2000" i="1" dirty="0">
                <a:latin typeface="Palatino" pitchFamily="2" charset="0"/>
              </a:rPr>
              <a:t>, e</a:t>
            </a:r>
            <a:r>
              <a:rPr lang="it-IT" altLang="it-IT" sz="2000" dirty="0">
                <a:latin typeface="Palatino" pitchFamily="2" charset="0"/>
              </a:rPr>
              <a:t> &lt; 80°</a:t>
            </a:r>
          </a:p>
        </p:txBody>
      </p:sp>
    </p:spTree>
    <p:extLst>
      <p:ext uri="{BB962C8B-B14F-4D97-AF65-F5344CB8AC3E}">
        <p14:creationId xmlns:p14="http://schemas.microsoft.com/office/powerpoint/2010/main" val="14837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92CBEA0-F049-C24F-932C-70D53E88B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0" y="734202"/>
            <a:ext cx="9199246" cy="6123798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F66AA85D-30DA-C949-B357-2CF6631B0266}"/>
              </a:ext>
            </a:extLst>
          </p:cNvPr>
          <p:cNvCxnSpPr>
            <a:cxnSpLocks/>
          </p:cNvCxnSpPr>
          <p:nvPr/>
        </p:nvCxnSpPr>
        <p:spPr>
          <a:xfrm>
            <a:off x="1445610" y="1752600"/>
            <a:ext cx="522675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CBD8632F-510A-EB4A-A730-94FEB76AB288}"/>
              </a:ext>
            </a:extLst>
          </p:cNvPr>
          <p:cNvCxnSpPr>
            <a:cxnSpLocks/>
          </p:cNvCxnSpPr>
          <p:nvPr/>
        </p:nvCxnSpPr>
        <p:spPr>
          <a:xfrm flipV="1">
            <a:off x="1445610" y="1752600"/>
            <a:ext cx="0" cy="2641618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97026A0-F413-4447-AD97-421D0499C446}"/>
              </a:ext>
            </a:extLst>
          </p:cNvPr>
          <p:cNvSpPr txBox="1"/>
          <p:nvPr/>
        </p:nvSpPr>
        <p:spPr>
          <a:xfrm>
            <a:off x="2231756" y="2540913"/>
            <a:ext cx="36984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Band </a:t>
            </a:r>
            <a:r>
              <a:rPr lang="it-IT" sz="2200" dirty="0" err="1"/>
              <a:t>depth</a:t>
            </a:r>
            <a:r>
              <a:rPr lang="it-IT" sz="2200" dirty="0"/>
              <a:t> = (</a:t>
            </a:r>
            <a:r>
              <a:rPr lang="it-IT" sz="2200" i="1" dirty="0"/>
              <a:t>R</a:t>
            </a:r>
            <a:r>
              <a:rPr lang="it-IT" sz="2200" baseline="-25000" dirty="0"/>
              <a:t>C</a:t>
            </a:r>
            <a:r>
              <a:rPr lang="it-IT" sz="2200" dirty="0"/>
              <a:t> – </a:t>
            </a:r>
            <a:r>
              <a:rPr lang="it-IT" sz="2200" i="1" dirty="0"/>
              <a:t>R</a:t>
            </a:r>
            <a:r>
              <a:rPr lang="it-IT" sz="2200" baseline="-25000" dirty="0"/>
              <a:t>B</a:t>
            </a:r>
            <a:r>
              <a:rPr lang="it-IT" sz="2200" dirty="0"/>
              <a:t>) / </a:t>
            </a:r>
            <a:r>
              <a:rPr lang="it-IT" sz="2200" i="1" dirty="0"/>
              <a:t>R</a:t>
            </a:r>
            <a:r>
              <a:rPr lang="it-IT" sz="2200" baseline="-25000" dirty="0"/>
              <a:t>C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FCADB2F-1226-3949-A450-3CB7E20DC64B}"/>
              </a:ext>
            </a:extLst>
          </p:cNvPr>
          <p:cNvSpPr txBox="1"/>
          <p:nvPr/>
        </p:nvSpPr>
        <p:spPr>
          <a:xfrm>
            <a:off x="1774165" y="1295400"/>
            <a:ext cx="5245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/>
              <a:t>R</a:t>
            </a:r>
            <a:r>
              <a:rPr lang="it-IT" sz="2200" baseline="-25000" dirty="0"/>
              <a:t>C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086733-3D1D-A043-B30C-DC5ED6E0A618}"/>
              </a:ext>
            </a:extLst>
          </p:cNvPr>
          <p:cNvSpPr txBox="1"/>
          <p:nvPr/>
        </p:nvSpPr>
        <p:spPr>
          <a:xfrm>
            <a:off x="1260883" y="4394218"/>
            <a:ext cx="5132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/>
              <a:t>R</a:t>
            </a:r>
            <a:r>
              <a:rPr lang="it-IT" sz="2200" baseline="-250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847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A487928-C8F3-9F40-BFEC-7802A3F74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06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F48D063-0284-E746-AA58-2B3C5EF0C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1286"/>
            <a:ext cx="9144000" cy="6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6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5197C163-637B-D445-9D0D-7DDC5D24D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C98620-99AC-A74B-8E57-D49F7EB250B4}"/>
              </a:ext>
            </a:extLst>
          </p:cNvPr>
          <p:cNvSpPr txBox="1"/>
          <p:nvPr/>
        </p:nvSpPr>
        <p:spPr>
          <a:xfrm>
            <a:off x="2601454" y="3169226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Dyfed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5EBD2D-5CA5-8F44-ADA4-9B11103B24F2}"/>
              </a:ext>
            </a:extLst>
          </p:cNvPr>
          <p:cNvSpPr txBox="1"/>
          <p:nvPr/>
        </p:nvSpPr>
        <p:spPr>
          <a:xfrm>
            <a:off x="4164799" y="4774645"/>
            <a:ext cx="1309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Thrace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Macula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415038-2984-C249-B5FA-274E006AEC27}"/>
              </a:ext>
            </a:extLst>
          </p:cNvPr>
          <p:cNvSpPr txBox="1"/>
          <p:nvPr/>
        </p:nvSpPr>
        <p:spPr>
          <a:xfrm>
            <a:off x="2650783" y="4269385"/>
            <a:ext cx="70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Pwyll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96118F-0A0D-0046-B112-04520B772D21}"/>
              </a:ext>
            </a:extLst>
          </p:cNvPr>
          <p:cNvSpPr txBox="1"/>
          <p:nvPr/>
        </p:nvSpPr>
        <p:spPr>
          <a:xfrm rot="3954512">
            <a:off x="5020793" y="3310588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Powis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38366F-B0C4-EC4F-9217-DEFE0BE4A606}"/>
              </a:ext>
            </a:extLst>
          </p:cNvPr>
          <p:cNvSpPr txBox="1"/>
          <p:nvPr/>
        </p:nvSpPr>
        <p:spPr>
          <a:xfrm>
            <a:off x="6840824" y="4883404"/>
            <a:ext cx="1409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Balgatan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5F4DDC-1559-2447-8F5A-78A7D5C00C91}"/>
              </a:ext>
            </a:extLst>
          </p:cNvPr>
          <p:cNvSpPr txBox="1"/>
          <p:nvPr/>
        </p:nvSpPr>
        <p:spPr>
          <a:xfrm>
            <a:off x="3759362" y="3732412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Argadnel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0A5BC8-8712-9B4B-85BD-97EE42C10DE1}"/>
              </a:ext>
            </a:extLst>
          </p:cNvPr>
          <p:cNvSpPr txBox="1"/>
          <p:nvPr/>
        </p:nvSpPr>
        <p:spPr>
          <a:xfrm>
            <a:off x="7513983" y="3229325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Annwn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23074C-51A8-DF45-9E51-8CD62DFE648A}"/>
              </a:ext>
            </a:extLst>
          </p:cNvPr>
          <p:cNvSpPr txBox="1"/>
          <p:nvPr/>
        </p:nvSpPr>
        <p:spPr>
          <a:xfrm>
            <a:off x="1325357" y="3291269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Annwn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B2C00F-6CF8-8B4E-ABD1-5B5AF8F9FDD9}"/>
              </a:ext>
            </a:extLst>
          </p:cNvPr>
          <p:cNvSpPr txBox="1"/>
          <p:nvPr/>
        </p:nvSpPr>
        <p:spPr>
          <a:xfrm>
            <a:off x="6536783" y="3127831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</a:t>
            </a:r>
          </a:p>
          <a:p>
            <a:pPr algn="ctr"/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B912A3-B5F6-F143-8CF9-3CD2AA37A457}"/>
              </a:ext>
            </a:extLst>
          </p:cNvPr>
          <p:cNvSpPr txBox="1"/>
          <p:nvPr/>
        </p:nvSpPr>
        <p:spPr>
          <a:xfrm>
            <a:off x="3589962" y="2302755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Falga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</a:t>
            </a:r>
          </a:p>
        </p:txBody>
      </p:sp>
    </p:spTree>
    <p:extLst>
      <p:ext uri="{BB962C8B-B14F-4D97-AF65-F5344CB8AC3E}">
        <p14:creationId xmlns:p14="http://schemas.microsoft.com/office/powerpoint/2010/main" val="373363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 ba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17785" r="17051" b="21087"/>
          <a:stretch/>
        </p:blipFill>
        <p:spPr>
          <a:xfrm>
            <a:off x="-1295400" y="1495974"/>
            <a:ext cx="6320286" cy="4219025"/>
          </a:xfrm>
          <a:prstGeom prst="rect">
            <a:avLst/>
          </a:prstGeom>
        </p:spPr>
      </p:pic>
      <p:pic>
        <p:nvPicPr>
          <p:cNvPr id="8" name="Picture 7" descr="M ban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13472" r="16671" b="17058"/>
          <a:stretch/>
        </p:blipFill>
        <p:spPr>
          <a:xfrm>
            <a:off x="4871001" y="1495975"/>
            <a:ext cx="4714434" cy="47642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47143" y="5917166"/>
            <a:ext cx="21799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L-band (3.45 µm)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43668" y="5917166"/>
            <a:ext cx="23072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M-band (4.78 µm)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3473983" y="1001419"/>
            <a:ext cx="21960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GANYMEDE</a:t>
            </a:r>
          </a:p>
        </p:txBody>
      </p:sp>
    </p:spTree>
    <p:extLst>
      <p:ext uri="{BB962C8B-B14F-4D97-AF65-F5344CB8AC3E}">
        <p14:creationId xmlns:p14="http://schemas.microsoft.com/office/powerpoint/2010/main" val="4060723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1AD9D86-0AD8-1545-93E4-2A01E14B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" y="770673"/>
            <a:ext cx="9144458" cy="608732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1160B3-BB75-2A4E-B379-AA24BE09B3F2}"/>
              </a:ext>
            </a:extLst>
          </p:cNvPr>
          <p:cNvSpPr txBox="1"/>
          <p:nvPr/>
        </p:nvSpPr>
        <p:spPr>
          <a:xfrm>
            <a:off x="29110" y="68580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b="1" dirty="0" err="1">
                <a:solidFill>
                  <a:srgbClr val="FF0000"/>
                </a:solidFill>
              </a:rPr>
              <a:t>Average</a:t>
            </a:r>
            <a:r>
              <a:rPr lang="it-IT" sz="2300" b="1" dirty="0">
                <a:solidFill>
                  <a:srgbClr val="FF0000"/>
                </a:solidFill>
              </a:rPr>
              <a:t> I/</a:t>
            </a:r>
            <a:r>
              <a:rPr lang="it-IT" sz="2300" b="1" dirty="0" err="1">
                <a:solidFill>
                  <a:srgbClr val="FF0000"/>
                </a:solidFill>
              </a:rPr>
              <a:t>F</a:t>
            </a:r>
            <a:r>
              <a:rPr lang="it-IT" sz="2300" b="1" dirty="0">
                <a:solidFill>
                  <a:srgbClr val="FF0000"/>
                </a:solidFill>
              </a:rPr>
              <a:t> </a:t>
            </a:r>
            <a:r>
              <a:rPr lang="it-IT" sz="2300" b="1" dirty="0" err="1">
                <a:solidFill>
                  <a:srgbClr val="FF0000"/>
                </a:solidFill>
              </a:rPr>
              <a:t>spectra</a:t>
            </a:r>
            <a:r>
              <a:rPr lang="it-IT" sz="2300" b="1" dirty="0">
                <a:solidFill>
                  <a:srgbClr val="FF0000"/>
                </a:solidFill>
              </a:rPr>
              <a:t> of </a:t>
            </a:r>
            <a:r>
              <a:rPr lang="it-IT" sz="2300" b="1" dirty="0" err="1">
                <a:solidFill>
                  <a:srgbClr val="FF0000"/>
                </a:solidFill>
              </a:rPr>
              <a:t>Ganymede</a:t>
            </a:r>
            <a:r>
              <a:rPr lang="it-IT" sz="2300" b="1" dirty="0">
                <a:solidFill>
                  <a:srgbClr val="FF0000"/>
                </a:solidFill>
              </a:rPr>
              <a:t> </a:t>
            </a:r>
            <a:r>
              <a:rPr lang="it-IT" sz="2300" b="1" dirty="0" err="1">
                <a:solidFill>
                  <a:srgbClr val="FF0000"/>
                </a:solidFill>
              </a:rPr>
              <a:t>as</a:t>
            </a:r>
            <a:r>
              <a:rPr lang="it-IT" sz="2300" b="1" dirty="0">
                <a:solidFill>
                  <a:srgbClr val="FF0000"/>
                </a:solidFill>
              </a:rPr>
              <a:t> </a:t>
            </a:r>
            <a:r>
              <a:rPr lang="it-IT" sz="2300" b="1" dirty="0" err="1">
                <a:solidFill>
                  <a:srgbClr val="FF0000"/>
                </a:solidFill>
              </a:rPr>
              <a:t>observed</a:t>
            </a:r>
            <a:r>
              <a:rPr lang="it-IT" sz="2300" b="1" dirty="0">
                <a:solidFill>
                  <a:srgbClr val="FF0000"/>
                </a:solidFill>
              </a:rPr>
              <a:t> by </a:t>
            </a:r>
            <a:r>
              <a:rPr lang="it-IT" sz="2300" b="1" dirty="0" err="1">
                <a:solidFill>
                  <a:srgbClr val="FF0000"/>
                </a:solidFill>
              </a:rPr>
              <a:t>Juno</a:t>
            </a:r>
            <a:r>
              <a:rPr lang="it-IT" sz="2300" b="1" dirty="0">
                <a:solidFill>
                  <a:srgbClr val="FF0000"/>
                </a:solidFill>
              </a:rPr>
              <a:t>/JIRAM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4B0CD809-D530-954F-89F4-72BD38931181}"/>
              </a:ext>
            </a:extLst>
          </p:cNvPr>
          <p:cNvSpPr/>
          <p:nvPr/>
        </p:nvSpPr>
        <p:spPr>
          <a:xfrm>
            <a:off x="6679096" y="4864571"/>
            <a:ext cx="477079" cy="914400"/>
          </a:xfrm>
          <a:prstGeom prst="ellipse">
            <a:avLst/>
          </a:prstGeom>
          <a:noFill/>
          <a:ln w="317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467F5D-0578-2F4A-A658-F6FACD9EDCC9}"/>
              </a:ext>
            </a:extLst>
          </p:cNvPr>
          <p:cNvSpPr txBox="1"/>
          <p:nvPr/>
        </p:nvSpPr>
        <p:spPr>
          <a:xfrm>
            <a:off x="6591863" y="4402906"/>
            <a:ext cx="6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CO</a:t>
            </a:r>
            <a:r>
              <a:rPr lang="it-IT" sz="2400" baseline="-25000" dirty="0"/>
              <a:t>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91288F-004F-4048-9DE5-EFA319575274}"/>
              </a:ext>
            </a:extLst>
          </p:cNvPr>
          <p:cNvSpPr txBox="1"/>
          <p:nvPr/>
        </p:nvSpPr>
        <p:spPr>
          <a:xfrm>
            <a:off x="3031300" y="4100203"/>
            <a:ext cx="137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Water </a:t>
            </a:r>
            <a:r>
              <a:rPr lang="it-IT" sz="2400" dirty="0" err="1"/>
              <a:t>ice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260B34-51F1-3F42-BECC-B1AC1964D34B}"/>
              </a:ext>
            </a:extLst>
          </p:cNvPr>
          <p:cNvSpPr txBox="1"/>
          <p:nvPr/>
        </p:nvSpPr>
        <p:spPr>
          <a:xfrm>
            <a:off x="351313" y="986116"/>
            <a:ext cx="137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Water </a:t>
            </a:r>
            <a:r>
              <a:rPr lang="it-IT" sz="2400" dirty="0" err="1"/>
              <a:t>ice</a:t>
            </a:r>
            <a:endParaRPr lang="it-IT" sz="2400" dirty="0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55D973CB-A8DF-BC43-9D01-C29CFA0DAAD5}"/>
              </a:ext>
            </a:extLst>
          </p:cNvPr>
          <p:cNvCxnSpPr>
            <a:cxnSpLocks/>
          </p:cNvCxnSpPr>
          <p:nvPr/>
        </p:nvCxnSpPr>
        <p:spPr>
          <a:xfrm>
            <a:off x="3494761" y="4561868"/>
            <a:ext cx="0" cy="1039660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59918727-93CB-F74A-AB78-1F067EABAA38}"/>
              </a:ext>
            </a:extLst>
          </p:cNvPr>
          <p:cNvCxnSpPr>
            <a:cxnSpLocks/>
          </p:cNvCxnSpPr>
          <p:nvPr/>
        </p:nvCxnSpPr>
        <p:spPr>
          <a:xfrm>
            <a:off x="1523999" y="1447781"/>
            <a:ext cx="0" cy="1801679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735AA097-DDEC-7C48-93BE-7E70DBAEF809}"/>
              </a:ext>
            </a:extLst>
          </p:cNvPr>
          <p:cNvSpPr/>
          <p:nvPr/>
        </p:nvSpPr>
        <p:spPr>
          <a:xfrm>
            <a:off x="-458" y="6457890"/>
            <a:ext cx="20800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i="1" dirty="0">
                <a:latin typeface="Palatino" pitchFamily="2" charset="0"/>
              </a:rPr>
              <a:t>i</a:t>
            </a:r>
            <a:r>
              <a:rPr lang="it-IT" altLang="it-IT" sz="2000" dirty="0">
                <a:latin typeface="Palatino" pitchFamily="2" charset="0"/>
              </a:rPr>
              <a:t> &lt; 80°</a:t>
            </a:r>
            <a:r>
              <a:rPr lang="it-IT" altLang="it-IT" sz="2000" i="1" dirty="0">
                <a:latin typeface="Palatino" pitchFamily="2" charset="0"/>
              </a:rPr>
              <a:t>, e</a:t>
            </a:r>
            <a:r>
              <a:rPr lang="it-IT" altLang="it-IT" sz="2000" dirty="0">
                <a:latin typeface="Palatino" pitchFamily="2" charset="0"/>
              </a:rPr>
              <a:t> &lt; 80°</a:t>
            </a:r>
          </a:p>
        </p:txBody>
      </p:sp>
    </p:spTree>
    <p:extLst>
      <p:ext uri="{BB962C8B-B14F-4D97-AF65-F5344CB8AC3E}">
        <p14:creationId xmlns:p14="http://schemas.microsoft.com/office/powerpoint/2010/main" val="22005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74BAC9-463A-CA49-BF6A-8336415D1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4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203"/>
            <a:ext cx="9144000" cy="32501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95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The Juno spacecraft orbits Jupiter along a </a:t>
            </a:r>
            <a:r>
              <a:rPr lang="en-US" dirty="0">
                <a:solidFill>
                  <a:srgbClr val="FFFF00"/>
                </a:solidFill>
              </a:rPr>
              <a:t>polar orbit</a:t>
            </a:r>
            <a:r>
              <a:rPr lang="en-US" dirty="0">
                <a:solidFill>
                  <a:srgbClr val="FFFFFF"/>
                </a:solidFill>
              </a:rPr>
              <a:t>, with a period of ~</a:t>
            </a:r>
            <a:r>
              <a:rPr lang="en-US" dirty="0">
                <a:solidFill>
                  <a:srgbClr val="FFFF00"/>
                </a:solidFill>
              </a:rPr>
              <a:t>53 days</a:t>
            </a:r>
            <a:r>
              <a:rPr lang="en-US" dirty="0">
                <a:solidFill>
                  <a:srgbClr val="FFFFFF"/>
                </a:solidFill>
              </a:rPr>
              <a:t> and </a:t>
            </a:r>
            <a:r>
              <a:rPr lang="en-US" dirty="0">
                <a:solidFill>
                  <a:srgbClr val="FFFF00"/>
                </a:solidFill>
              </a:rPr>
              <a:t>2 rpm spin</a:t>
            </a:r>
          </a:p>
          <a:p>
            <a:pPr marL="179388" indent="-179388" algn="just">
              <a:lnSpc>
                <a:spcPct val="95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JIRAM can only point </a:t>
            </a:r>
            <a:r>
              <a:rPr lang="en-US" dirty="0">
                <a:solidFill>
                  <a:srgbClr val="FFFF00"/>
                </a:solidFill>
              </a:rPr>
              <a:t>perpendicular to the spin axis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179388" indent="-179388" algn="just">
              <a:lnSpc>
                <a:spcPct val="95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An internal </a:t>
            </a:r>
            <a:r>
              <a:rPr lang="en-US" dirty="0">
                <a:solidFill>
                  <a:srgbClr val="FFFF00"/>
                </a:solidFill>
              </a:rPr>
              <a:t>de-spinning mirror</a:t>
            </a:r>
            <a:r>
              <a:rPr lang="en-US" dirty="0">
                <a:solidFill>
                  <a:srgbClr val="FFFFFF"/>
                </a:solidFill>
              </a:rPr>
              <a:t> compensates for the S/C rotation, allowing exposure times up to 1 s.</a:t>
            </a:r>
          </a:p>
          <a:p>
            <a:pPr marL="179388" indent="-179388" algn="just">
              <a:lnSpc>
                <a:spcPct val="95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At the beginning of the mission, </a:t>
            </a:r>
            <a:r>
              <a:rPr lang="en-US" dirty="0">
                <a:solidFill>
                  <a:srgbClr val="FFFF00"/>
                </a:solidFill>
              </a:rPr>
              <a:t>the spin axis was roughly perpendicular to the orbit plane</a:t>
            </a:r>
            <a:r>
              <a:rPr lang="en-US" dirty="0">
                <a:solidFill>
                  <a:srgbClr val="FFFFFF"/>
                </a:solidFill>
              </a:rPr>
              <a:t>, and a satellite opportunity was like in the picture below: JIRAM could observe anywhere close to the orbit plane.</a:t>
            </a:r>
          </a:p>
          <a:p>
            <a:pPr marL="179388" indent="-179388" algn="just">
              <a:lnSpc>
                <a:spcPct val="95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Thus, in the framework of the Juno mission, the Galilean satellites are </a:t>
            </a:r>
            <a:r>
              <a:rPr lang="en-US" dirty="0">
                <a:solidFill>
                  <a:srgbClr val="FFFF00"/>
                </a:solidFill>
              </a:rPr>
              <a:t>targets of opportunity</a:t>
            </a:r>
            <a:r>
              <a:rPr lang="en-US" dirty="0">
                <a:solidFill>
                  <a:srgbClr val="FFFFFF"/>
                </a:solidFill>
              </a:rPr>
              <a:t>: JIRAM can observe them only if they fall by chance in its FOV. It should also be noted that </a:t>
            </a:r>
            <a:r>
              <a:rPr lang="en-US" dirty="0" err="1">
                <a:solidFill>
                  <a:srgbClr val="FFFF00"/>
                </a:solidFill>
              </a:rPr>
              <a:t>JunoCam</a:t>
            </a:r>
            <a:r>
              <a:rPr lang="en-US" dirty="0">
                <a:solidFill>
                  <a:srgbClr val="FFFFFF"/>
                </a:solidFill>
              </a:rPr>
              <a:t> as well as </a:t>
            </a:r>
            <a:r>
              <a:rPr lang="en-US" dirty="0">
                <a:solidFill>
                  <a:srgbClr val="FFFF00"/>
                </a:solidFill>
              </a:rPr>
              <a:t>UVS</a:t>
            </a:r>
            <a:r>
              <a:rPr lang="en-US" dirty="0">
                <a:solidFill>
                  <a:srgbClr val="FFFFFF"/>
                </a:solidFill>
              </a:rPr>
              <a:t> have </a:t>
            </a:r>
            <a:r>
              <a:rPr lang="en-US" dirty="0">
                <a:solidFill>
                  <a:srgbClr val="FFFF00"/>
                </a:solidFill>
              </a:rPr>
              <a:t>smaller FOVs than JIRAM</a:t>
            </a:r>
            <a:r>
              <a:rPr lang="en-US" dirty="0">
                <a:solidFill>
                  <a:srgbClr val="FFFFFF"/>
                </a:solidFill>
              </a:rPr>
              <a:t>, so JIRAM is indeed the best remote sensing instrument to observe the satellites.</a:t>
            </a:r>
          </a:p>
        </p:txBody>
      </p:sp>
      <p:pic>
        <p:nvPicPr>
          <p:cNvPr id="3" name="Picture 2" descr="Vantage point for EUROPA orbit 5.jpg"/>
          <p:cNvPicPr>
            <a:picLocks noChangeAspect="1"/>
          </p:cNvPicPr>
          <p:nvPr/>
        </p:nvPicPr>
        <p:blipFill rotWithShape="1">
          <a:blip r:embed="rId3"/>
          <a:srcRect l="18824" t="850" r="14948" b="7107"/>
          <a:stretch/>
        </p:blipFill>
        <p:spPr>
          <a:xfrm>
            <a:off x="4109257" y="3257014"/>
            <a:ext cx="5034743" cy="36009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588" y="3223248"/>
            <a:ext cx="38690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Due to orbit/FOV constraints, most of the observations of the Galilean satellites will have: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900" dirty="0">
                <a:solidFill>
                  <a:schemeClr val="bg1"/>
                </a:solidFill>
              </a:rPr>
              <a:t>Polar view, meaning </a:t>
            </a:r>
            <a:r>
              <a:rPr lang="en-GB" sz="1900" dirty="0">
                <a:solidFill>
                  <a:srgbClr val="FFFF00"/>
                </a:solidFill>
              </a:rPr>
              <a:t>high latitudes</a:t>
            </a:r>
            <a:r>
              <a:rPr lang="en-GB" sz="1900" dirty="0">
                <a:solidFill>
                  <a:schemeClr val="bg1"/>
                </a:solidFill>
              </a:rPr>
              <a:t> (inbound: north; outbound: south)</a:t>
            </a:r>
          </a:p>
          <a:p>
            <a:pPr marL="285750" indent="-285750">
              <a:buFont typeface="Arial"/>
              <a:buChar char="•"/>
            </a:pPr>
            <a:r>
              <a:rPr lang="en-GB" sz="1900" dirty="0">
                <a:solidFill>
                  <a:srgbClr val="FFFF00"/>
                </a:solidFill>
              </a:rPr>
              <a:t>~50% of leading, ~50% of trailing  hemisphere</a:t>
            </a:r>
            <a:r>
              <a:rPr lang="en-GB" sz="1900" dirty="0">
                <a:solidFill>
                  <a:schemeClr val="bg1"/>
                </a:solidFill>
              </a:rPr>
              <a:t> (first orbits only)</a:t>
            </a:r>
          </a:p>
          <a:p>
            <a:pPr marL="285750" indent="-285750">
              <a:buFont typeface="Arial"/>
              <a:buChar char="•"/>
            </a:pPr>
            <a:r>
              <a:rPr lang="en-GB" sz="1900" dirty="0">
                <a:solidFill>
                  <a:srgbClr val="FFFF00"/>
                </a:solidFill>
              </a:rPr>
              <a:t>~50% of dayside, ~50% of nightside</a:t>
            </a:r>
            <a:r>
              <a:rPr lang="en-GB" sz="19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6702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B241E0-BBD6-F144-85AF-E1FE9C2CA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50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B577962-281B-5B4F-9B2E-6A3AF8C1A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374938-4BC0-1C4F-8078-7F26027A491F}"/>
              </a:ext>
            </a:extLst>
          </p:cNvPr>
          <p:cNvSpPr txBox="1"/>
          <p:nvPr/>
        </p:nvSpPr>
        <p:spPr>
          <a:xfrm>
            <a:off x="5015143" y="2538946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 Regio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C790DD-0FAD-1947-9F08-3A9461C5AE8E}"/>
              </a:ext>
            </a:extLst>
          </p:cNvPr>
          <p:cNvSpPr txBox="1"/>
          <p:nvPr/>
        </p:nvSpPr>
        <p:spPr>
          <a:xfrm>
            <a:off x="4224082" y="3275290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Marius</a:t>
            </a:r>
          </a:p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71D0BF-802F-5F49-B46C-0EFC87F19F6D}"/>
              </a:ext>
            </a:extLst>
          </p:cNvPr>
          <p:cNvSpPr txBox="1"/>
          <p:nvPr/>
        </p:nvSpPr>
        <p:spPr>
          <a:xfrm>
            <a:off x="6972616" y="2469088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Perrine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ECFA1E-AEEA-A442-8E60-CB1FB61D8091}"/>
              </a:ext>
            </a:extLst>
          </p:cNvPr>
          <p:cNvSpPr txBox="1"/>
          <p:nvPr/>
        </p:nvSpPr>
        <p:spPr>
          <a:xfrm>
            <a:off x="1254793" y="3942288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Nicholson</a:t>
            </a:r>
          </a:p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89F34B-4828-3C49-8F4E-A32CE5DA76AE}"/>
              </a:ext>
            </a:extLst>
          </p:cNvPr>
          <p:cNvSpPr txBox="1"/>
          <p:nvPr/>
        </p:nvSpPr>
        <p:spPr>
          <a:xfrm>
            <a:off x="7330911" y="4203898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Nicholson</a:t>
            </a:r>
          </a:p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7F5C9B-60C2-EA42-8B67-EEE9F4E6353F}"/>
              </a:ext>
            </a:extLst>
          </p:cNvPr>
          <p:cNvSpPr txBox="1"/>
          <p:nvPr/>
        </p:nvSpPr>
        <p:spPr>
          <a:xfrm>
            <a:off x="4595731" y="4403307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Osiris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59452B-DDA5-E24F-AFE4-3CA8D69D70F3}"/>
              </a:ext>
            </a:extLst>
          </p:cNvPr>
          <p:cNvSpPr txBox="1"/>
          <p:nvPr/>
        </p:nvSpPr>
        <p:spPr>
          <a:xfrm rot="2869195">
            <a:off x="4469905" y="3217433"/>
            <a:ext cx="1219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Uruk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41F394-5749-364E-9256-9DC6B19235CC}"/>
              </a:ext>
            </a:extLst>
          </p:cNvPr>
          <p:cNvSpPr txBox="1"/>
          <p:nvPr/>
        </p:nvSpPr>
        <p:spPr>
          <a:xfrm rot="2869195">
            <a:off x="3532291" y="3552955"/>
            <a:ext cx="1375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Tiamat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EC9D62-9567-0545-B6AF-A312699F0E4D}"/>
              </a:ext>
            </a:extLst>
          </p:cNvPr>
          <p:cNvSpPr txBox="1"/>
          <p:nvPr/>
        </p:nvSpPr>
        <p:spPr>
          <a:xfrm>
            <a:off x="7395249" y="3355383"/>
            <a:ext cx="528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8158C4B-E04E-AA4E-B4EA-FA9B556FE291}"/>
              </a:ext>
            </a:extLst>
          </p:cNvPr>
          <p:cNvSpPr txBox="1"/>
          <p:nvPr/>
        </p:nvSpPr>
        <p:spPr>
          <a:xfrm>
            <a:off x="6420487" y="4201076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B3F3FB-9E48-014F-AA0A-E21A4AA92DFC}"/>
              </a:ext>
            </a:extLst>
          </p:cNvPr>
          <p:cNvSpPr txBox="1"/>
          <p:nvPr/>
        </p:nvSpPr>
        <p:spPr>
          <a:xfrm rot="18220866">
            <a:off x="6074771" y="2385058"/>
            <a:ext cx="1475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Xibalba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C83DA39-8473-3549-9277-7A39EF265EE6}"/>
              </a:ext>
            </a:extLst>
          </p:cNvPr>
          <p:cNvSpPr txBox="1"/>
          <p:nvPr/>
        </p:nvSpPr>
        <p:spPr>
          <a:xfrm>
            <a:off x="2602837" y="4273234"/>
            <a:ext cx="1112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Tashmetum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3F38BDB-6C7A-4747-BFFD-333CAEC46379}"/>
              </a:ext>
            </a:extLst>
          </p:cNvPr>
          <p:cNvSpPr txBox="1"/>
          <p:nvPr/>
        </p:nvSpPr>
        <p:spPr>
          <a:xfrm rot="3323075">
            <a:off x="1455671" y="3641319"/>
            <a:ext cx="1499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Harpagia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DF57612-9D77-F445-B3D9-93AF83BF5F9A}"/>
              </a:ext>
            </a:extLst>
          </p:cNvPr>
          <p:cNvSpPr txBox="1"/>
          <p:nvPr/>
        </p:nvSpPr>
        <p:spPr>
          <a:xfrm>
            <a:off x="2630936" y="2469088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Hershef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52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A6E4D01-2A12-6447-813B-CED6F45CF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26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0A44AC-E2D4-8240-A581-18DF83AEF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8" y="770673"/>
            <a:ext cx="9144458" cy="60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42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008D02-ED08-554E-8BE4-F4C226AE2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870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DD176B-B27A-E84E-BC5F-3B153080B85F}"/>
              </a:ext>
            </a:extLst>
          </p:cNvPr>
          <p:cNvSpPr txBox="1"/>
          <p:nvPr/>
        </p:nvSpPr>
        <p:spPr>
          <a:xfrm>
            <a:off x="5015143" y="2529968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 Regio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5F1D96-2CF6-274F-9785-64D5A87973D3}"/>
              </a:ext>
            </a:extLst>
          </p:cNvPr>
          <p:cNvSpPr txBox="1"/>
          <p:nvPr/>
        </p:nvSpPr>
        <p:spPr>
          <a:xfrm>
            <a:off x="4224082" y="3266312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Marius</a:t>
            </a:r>
          </a:p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FC67DB-A2C0-F849-AC51-C0C7F3A74B05}"/>
              </a:ext>
            </a:extLst>
          </p:cNvPr>
          <p:cNvSpPr txBox="1"/>
          <p:nvPr/>
        </p:nvSpPr>
        <p:spPr>
          <a:xfrm>
            <a:off x="6972616" y="2460110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Perrine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461AE7-B15D-5342-BA2A-12487073EB5A}"/>
              </a:ext>
            </a:extLst>
          </p:cNvPr>
          <p:cNvSpPr txBox="1"/>
          <p:nvPr/>
        </p:nvSpPr>
        <p:spPr>
          <a:xfrm>
            <a:off x="1254793" y="3933310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Nicholson</a:t>
            </a:r>
          </a:p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9E5402-B4FC-254D-AF54-4368DD8B552A}"/>
              </a:ext>
            </a:extLst>
          </p:cNvPr>
          <p:cNvSpPr txBox="1"/>
          <p:nvPr/>
        </p:nvSpPr>
        <p:spPr>
          <a:xfrm>
            <a:off x="7330911" y="4194920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Nicholson</a:t>
            </a:r>
          </a:p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D959DB-EE79-0C48-874C-5B882E26021A}"/>
              </a:ext>
            </a:extLst>
          </p:cNvPr>
          <p:cNvSpPr txBox="1"/>
          <p:nvPr/>
        </p:nvSpPr>
        <p:spPr>
          <a:xfrm>
            <a:off x="4595731" y="4394329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Osiris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AF2FA3-0730-8242-86E0-557F2B4B8D14}"/>
              </a:ext>
            </a:extLst>
          </p:cNvPr>
          <p:cNvSpPr txBox="1"/>
          <p:nvPr/>
        </p:nvSpPr>
        <p:spPr>
          <a:xfrm rot="2869195">
            <a:off x="4469905" y="3208455"/>
            <a:ext cx="1219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Uruk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421108-C3D7-154E-BBD2-5A5A60BC90DD}"/>
              </a:ext>
            </a:extLst>
          </p:cNvPr>
          <p:cNvSpPr txBox="1"/>
          <p:nvPr/>
        </p:nvSpPr>
        <p:spPr>
          <a:xfrm rot="2869195">
            <a:off x="3532291" y="3543977"/>
            <a:ext cx="1375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Tiamat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552B55-0B28-1943-B7BA-B08ECABC71DE}"/>
              </a:ext>
            </a:extLst>
          </p:cNvPr>
          <p:cNvSpPr txBox="1"/>
          <p:nvPr/>
        </p:nvSpPr>
        <p:spPr>
          <a:xfrm>
            <a:off x="7395249" y="3346405"/>
            <a:ext cx="528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CC4FE1-079F-F941-87BB-FBB999DE71CD}"/>
              </a:ext>
            </a:extLst>
          </p:cNvPr>
          <p:cNvSpPr txBox="1"/>
          <p:nvPr/>
        </p:nvSpPr>
        <p:spPr>
          <a:xfrm>
            <a:off x="6420487" y="4192098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46ECB4-C97E-1A40-A977-A7896693B8EB}"/>
              </a:ext>
            </a:extLst>
          </p:cNvPr>
          <p:cNvSpPr txBox="1"/>
          <p:nvPr/>
        </p:nvSpPr>
        <p:spPr>
          <a:xfrm rot="18220866">
            <a:off x="6074771" y="2376080"/>
            <a:ext cx="1475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Xibalba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927ACC-1A9B-A04D-934C-8A12A9EB4970}"/>
              </a:ext>
            </a:extLst>
          </p:cNvPr>
          <p:cNvSpPr txBox="1"/>
          <p:nvPr/>
        </p:nvSpPr>
        <p:spPr>
          <a:xfrm>
            <a:off x="2602837" y="4264256"/>
            <a:ext cx="1112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Tashmetum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6E904D8-FAD5-5E45-8C01-5932896F2EF9}"/>
              </a:ext>
            </a:extLst>
          </p:cNvPr>
          <p:cNvSpPr txBox="1"/>
          <p:nvPr/>
        </p:nvSpPr>
        <p:spPr>
          <a:xfrm rot="3323075">
            <a:off x="1455671" y="3632341"/>
            <a:ext cx="1499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Harpagia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76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8765" r="13027" b="11695"/>
          <a:stretch/>
        </p:blipFill>
        <p:spPr>
          <a:xfrm>
            <a:off x="2743200" y="1001859"/>
            <a:ext cx="5718165" cy="585614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5AB3006D-534F-3442-8928-DEA264FF7001}"/>
              </a:ext>
            </a:extLst>
          </p:cNvPr>
          <p:cNvSpPr txBox="1"/>
          <p:nvPr/>
        </p:nvSpPr>
        <p:spPr>
          <a:xfrm>
            <a:off x="2743200" y="1066800"/>
            <a:ext cx="1766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alibri"/>
              </a:rPr>
              <a:t>CALLISTO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215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788C12DA-61DB-9A4D-94AA-43BA0905A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7" y="769503"/>
            <a:ext cx="9144000" cy="60870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1A5F75-DBBB-A747-BA38-BF6CF820C4CF}"/>
              </a:ext>
            </a:extLst>
          </p:cNvPr>
          <p:cNvSpPr txBox="1"/>
          <p:nvPr/>
        </p:nvSpPr>
        <p:spPr>
          <a:xfrm>
            <a:off x="-1356" y="76200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err="1">
                <a:solidFill>
                  <a:srgbClr val="FF0000"/>
                </a:solidFill>
              </a:rPr>
              <a:t>Average</a:t>
            </a:r>
            <a:r>
              <a:rPr lang="it-IT" sz="2500" b="1" dirty="0">
                <a:solidFill>
                  <a:srgbClr val="FF0000"/>
                </a:solidFill>
              </a:rPr>
              <a:t> I/</a:t>
            </a:r>
            <a:r>
              <a:rPr lang="it-IT" sz="2500" b="1" dirty="0" err="1">
                <a:solidFill>
                  <a:srgbClr val="FF0000"/>
                </a:solidFill>
              </a:rPr>
              <a:t>F</a:t>
            </a:r>
            <a:r>
              <a:rPr lang="it-IT" sz="2500" b="1" dirty="0">
                <a:solidFill>
                  <a:srgbClr val="FF0000"/>
                </a:solidFill>
              </a:rPr>
              <a:t> </a:t>
            </a:r>
            <a:r>
              <a:rPr lang="it-IT" sz="2500" b="1" dirty="0" err="1">
                <a:solidFill>
                  <a:srgbClr val="FF0000"/>
                </a:solidFill>
              </a:rPr>
              <a:t>spectra</a:t>
            </a:r>
            <a:r>
              <a:rPr lang="it-IT" sz="2500" b="1" dirty="0">
                <a:solidFill>
                  <a:srgbClr val="FF0000"/>
                </a:solidFill>
              </a:rPr>
              <a:t> of Callisto </a:t>
            </a:r>
            <a:r>
              <a:rPr lang="it-IT" sz="2500" b="1" dirty="0" err="1">
                <a:solidFill>
                  <a:srgbClr val="FF0000"/>
                </a:solidFill>
              </a:rPr>
              <a:t>as</a:t>
            </a:r>
            <a:r>
              <a:rPr lang="it-IT" sz="2500" b="1" dirty="0">
                <a:solidFill>
                  <a:srgbClr val="FF0000"/>
                </a:solidFill>
              </a:rPr>
              <a:t> </a:t>
            </a:r>
            <a:r>
              <a:rPr lang="it-IT" sz="2500" b="1" dirty="0" err="1">
                <a:solidFill>
                  <a:srgbClr val="FF0000"/>
                </a:solidFill>
              </a:rPr>
              <a:t>observed</a:t>
            </a:r>
            <a:r>
              <a:rPr lang="it-IT" sz="2500" b="1" dirty="0">
                <a:solidFill>
                  <a:srgbClr val="FF0000"/>
                </a:solidFill>
              </a:rPr>
              <a:t> by </a:t>
            </a:r>
            <a:r>
              <a:rPr lang="it-IT" sz="2500" b="1" dirty="0" err="1">
                <a:solidFill>
                  <a:srgbClr val="FF0000"/>
                </a:solidFill>
              </a:rPr>
              <a:t>Juno</a:t>
            </a:r>
            <a:r>
              <a:rPr lang="it-IT" sz="2500" b="1" dirty="0">
                <a:solidFill>
                  <a:srgbClr val="FF0000"/>
                </a:solidFill>
              </a:rPr>
              <a:t>/JIRAM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578193D2-14C3-4E46-93CD-B37E53523F56}"/>
              </a:ext>
            </a:extLst>
          </p:cNvPr>
          <p:cNvSpPr/>
          <p:nvPr/>
        </p:nvSpPr>
        <p:spPr>
          <a:xfrm>
            <a:off x="6619027" y="3685255"/>
            <a:ext cx="653255" cy="1046924"/>
          </a:xfrm>
          <a:prstGeom prst="ellipse">
            <a:avLst/>
          </a:prstGeom>
          <a:noFill/>
          <a:ln w="317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71E456-598F-F54F-B0FD-13B7D6DE43D7}"/>
              </a:ext>
            </a:extLst>
          </p:cNvPr>
          <p:cNvSpPr txBox="1"/>
          <p:nvPr/>
        </p:nvSpPr>
        <p:spPr>
          <a:xfrm>
            <a:off x="6631552" y="3244631"/>
            <a:ext cx="6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CO</a:t>
            </a:r>
            <a:r>
              <a:rPr lang="it-IT" sz="2400" baseline="-25000" dirty="0"/>
              <a:t>2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3B240FA-EF97-DD40-9A6C-63F2B3095834}"/>
              </a:ext>
            </a:extLst>
          </p:cNvPr>
          <p:cNvSpPr/>
          <p:nvPr/>
        </p:nvSpPr>
        <p:spPr>
          <a:xfrm>
            <a:off x="7380303" y="3515521"/>
            <a:ext cx="653255" cy="1142321"/>
          </a:xfrm>
          <a:prstGeom prst="ellipse">
            <a:avLst/>
          </a:prstGeom>
          <a:noFill/>
          <a:ln w="317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213480-8CD0-2443-AB8E-3954C1BAD0E3}"/>
              </a:ext>
            </a:extLst>
          </p:cNvPr>
          <p:cNvSpPr txBox="1"/>
          <p:nvPr/>
        </p:nvSpPr>
        <p:spPr>
          <a:xfrm>
            <a:off x="7094422" y="4618086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Tholins</a:t>
            </a:r>
            <a:r>
              <a:rPr lang="it-IT" sz="2400" dirty="0"/>
              <a:t>?</a:t>
            </a:r>
            <a:endParaRPr lang="it-IT" sz="2400" baseline="-250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917B196-5394-A340-BBC5-6B30A0FCF9DA}"/>
              </a:ext>
            </a:extLst>
          </p:cNvPr>
          <p:cNvSpPr/>
          <p:nvPr/>
        </p:nvSpPr>
        <p:spPr>
          <a:xfrm>
            <a:off x="22617" y="6457890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i="1" dirty="0">
                <a:latin typeface="Palatino" pitchFamily="2" charset="0"/>
              </a:rPr>
              <a:t>i</a:t>
            </a:r>
            <a:r>
              <a:rPr lang="it-IT" altLang="it-IT" sz="2000" dirty="0">
                <a:latin typeface="Palatino" pitchFamily="2" charset="0"/>
              </a:rPr>
              <a:t> &lt; 80°</a:t>
            </a:r>
            <a:r>
              <a:rPr lang="it-IT" altLang="it-IT" sz="2000" i="1" dirty="0">
                <a:latin typeface="Palatino" pitchFamily="2" charset="0"/>
              </a:rPr>
              <a:t>, e</a:t>
            </a:r>
            <a:r>
              <a:rPr lang="it-IT" altLang="it-IT" sz="2000" dirty="0">
                <a:latin typeface="Palatino" pitchFamily="2" charset="0"/>
              </a:rPr>
              <a:t> &lt; 80°</a:t>
            </a:r>
          </a:p>
        </p:txBody>
      </p:sp>
    </p:spTree>
    <p:extLst>
      <p:ext uri="{BB962C8B-B14F-4D97-AF65-F5344CB8AC3E}">
        <p14:creationId xmlns:p14="http://schemas.microsoft.com/office/powerpoint/2010/main" val="90476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C02DF93-33B1-A249-AFAA-A20AD53C2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73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B52226-558D-9F46-848E-FA5CDCA9B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89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fotografia&#10;&#10;Descrizione generata automaticamente">
            <a:extLst>
              <a:ext uri="{FF2B5EF4-FFF2-40B4-BE49-F238E27FC236}">
                <a16:creationId xmlns:a16="http://schemas.microsoft.com/office/drawing/2014/main" id="{11E4791D-DF78-8844-B62F-1B3B9285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38504F-82B4-8B4C-8BEF-0F9CED85BF7E}"/>
              </a:ext>
            </a:extLst>
          </p:cNvPr>
          <p:cNvSpPr txBox="1"/>
          <p:nvPr/>
        </p:nvSpPr>
        <p:spPr>
          <a:xfrm>
            <a:off x="5106661" y="2956284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Asgard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642DAC-FCB7-4F44-963C-E05EDE6EA904}"/>
              </a:ext>
            </a:extLst>
          </p:cNvPr>
          <p:cNvSpPr txBox="1"/>
          <p:nvPr/>
        </p:nvSpPr>
        <p:spPr>
          <a:xfrm>
            <a:off x="6717334" y="2761550"/>
            <a:ext cx="815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Valhalla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1842B2-F0C1-C249-91B7-FF1684D56B2E}"/>
              </a:ext>
            </a:extLst>
          </p:cNvPr>
          <p:cNvSpPr txBox="1"/>
          <p:nvPr/>
        </p:nvSpPr>
        <p:spPr>
          <a:xfrm>
            <a:off x="7366205" y="4666474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Adlinda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B49531-B121-154C-BEFB-8075AEACB34C}"/>
              </a:ext>
            </a:extLst>
          </p:cNvPr>
          <p:cNvSpPr txBox="1"/>
          <p:nvPr/>
        </p:nvSpPr>
        <p:spPr>
          <a:xfrm>
            <a:off x="1267354" y="4833547"/>
            <a:ext cx="532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Lofn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29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4932" y="1493728"/>
            <a:ext cx="892625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>
                <a:solidFill>
                  <a:schemeClr val="bg1"/>
                </a:solidFill>
              </a:rPr>
              <a:t>In the </a:t>
            </a:r>
            <a:r>
              <a:rPr lang="it-IT" sz="1900" dirty="0" err="1">
                <a:solidFill>
                  <a:schemeClr val="bg1"/>
                </a:solidFill>
              </a:rPr>
              <a:t>three-year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period</a:t>
            </a:r>
            <a:r>
              <a:rPr lang="it-IT" sz="1900" dirty="0">
                <a:solidFill>
                  <a:schemeClr val="bg1"/>
                </a:solidFill>
              </a:rPr>
              <a:t> from the </a:t>
            </a:r>
            <a:r>
              <a:rPr lang="it-IT" sz="1900" dirty="0" err="1">
                <a:solidFill>
                  <a:srgbClr val="FFFF00"/>
                </a:solidFill>
              </a:rPr>
              <a:t>capture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orbit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until</a:t>
            </a:r>
            <a:r>
              <a:rPr lang="it-IT" sz="1900" dirty="0">
                <a:solidFill>
                  <a:srgbClr val="FFFF00"/>
                </a:solidFill>
              </a:rPr>
              <a:t> the </a:t>
            </a:r>
            <a:r>
              <a:rPr lang="it-IT" sz="1900" dirty="0" err="1">
                <a:solidFill>
                  <a:srgbClr val="FFFF00"/>
                </a:solidFill>
              </a:rPr>
              <a:t>completion</a:t>
            </a:r>
            <a:r>
              <a:rPr lang="it-IT" sz="1900" dirty="0">
                <a:solidFill>
                  <a:srgbClr val="FFFF00"/>
                </a:solidFill>
              </a:rPr>
              <a:t> of the 20th </a:t>
            </a:r>
            <a:r>
              <a:rPr lang="it-IT" sz="1900" dirty="0" err="1">
                <a:solidFill>
                  <a:srgbClr val="FFFF00"/>
                </a:solidFill>
              </a:rPr>
              <a:t>orbit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around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Jupiter</a:t>
            </a:r>
            <a:r>
              <a:rPr lang="it-IT" sz="1900" dirty="0">
                <a:solidFill>
                  <a:schemeClr val="bg1"/>
                </a:solidFill>
              </a:rPr>
              <a:t>, i.e. </a:t>
            </a:r>
            <a:r>
              <a:rPr lang="it-IT" sz="1900" u="sng" dirty="0">
                <a:solidFill>
                  <a:srgbClr val="FFFF00"/>
                </a:solidFill>
              </a:rPr>
              <a:t>from 10 </a:t>
            </a:r>
            <a:r>
              <a:rPr lang="it-IT" sz="1900" u="sng" dirty="0" err="1">
                <a:solidFill>
                  <a:srgbClr val="FFFF00"/>
                </a:solidFill>
              </a:rPr>
              <a:t>July</a:t>
            </a:r>
            <a:r>
              <a:rPr lang="it-IT" sz="1900" u="sng" dirty="0">
                <a:solidFill>
                  <a:srgbClr val="FFFF00"/>
                </a:solidFill>
              </a:rPr>
              <a:t> 2016</a:t>
            </a:r>
            <a:r>
              <a:rPr lang="it-IT" sz="1900" dirty="0">
                <a:solidFill>
                  <a:schemeClr val="bg1"/>
                </a:solidFill>
              </a:rPr>
              <a:t> to </a:t>
            </a:r>
            <a:r>
              <a:rPr lang="it-IT" sz="1900" u="sng" dirty="0">
                <a:solidFill>
                  <a:srgbClr val="FFFF00"/>
                </a:solidFill>
              </a:rPr>
              <a:t>29 </a:t>
            </a:r>
            <a:r>
              <a:rPr lang="it-IT" sz="1900" u="sng" dirty="0" err="1">
                <a:solidFill>
                  <a:srgbClr val="FFFF00"/>
                </a:solidFill>
              </a:rPr>
              <a:t>May</a:t>
            </a:r>
            <a:r>
              <a:rPr lang="it-IT" sz="1900" u="sng" dirty="0">
                <a:solidFill>
                  <a:srgbClr val="FFFF00"/>
                </a:solidFill>
              </a:rPr>
              <a:t> 2019</a:t>
            </a:r>
            <a:r>
              <a:rPr lang="it-IT" sz="1900" dirty="0">
                <a:solidFill>
                  <a:schemeClr val="bg1"/>
                </a:solidFill>
              </a:rPr>
              <a:t>, JIRAM </a:t>
            </a:r>
            <a:r>
              <a:rPr lang="it-IT" sz="1900" dirty="0" err="1">
                <a:solidFill>
                  <a:schemeClr val="bg1"/>
                </a:solidFill>
              </a:rPr>
              <a:t>had</a:t>
            </a:r>
            <a:r>
              <a:rPr lang="it-IT" sz="1900" dirty="0">
                <a:solidFill>
                  <a:schemeClr val="bg1"/>
                </a:solidFill>
              </a:rPr>
              <a:t> the </a:t>
            </a:r>
            <a:r>
              <a:rPr lang="it-IT" sz="1900" dirty="0" err="1">
                <a:solidFill>
                  <a:schemeClr val="bg1"/>
                </a:solidFill>
              </a:rPr>
              <a:t>opportunity</a:t>
            </a:r>
            <a:r>
              <a:rPr lang="it-IT" sz="1900" dirty="0">
                <a:solidFill>
                  <a:schemeClr val="bg1"/>
                </a:solidFill>
              </a:rPr>
              <a:t> to </a:t>
            </a:r>
            <a:r>
              <a:rPr lang="it-IT" sz="1900" dirty="0" err="1">
                <a:solidFill>
                  <a:schemeClr val="bg1"/>
                </a:solidFill>
              </a:rPr>
              <a:t>observe</a:t>
            </a:r>
            <a:r>
              <a:rPr lang="it-IT" sz="1900" dirty="0">
                <a:solidFill>
                  <a:schemeClr val="bg1"/>
                </a:solidFill>
              </a:rPr>
              <a:t> the </a:t>
            </a:r>
            <a:r>
              <a:rPr lang="it-IT" sz="1900" dirty="0" err="1">
                <a:solidFill>
                  <a:schemeClr val="bg1"/>
                </a:solidFill>
              </a:rPr>
              <a:t>Galilean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satellites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u="sng" dirty="0">
                <a:solidFill>
                  <a:srgbClr val="FFFF00"/>
                </a:solidFill>
              </a:rPr>
              <a:t>~4900 </a:t>
            </a:r>
            <a:r>
              <a:rPr lang="it-IT" sz="1900" u="sng" dirty="0" err="1">
                <a:solidFill>
                  <a:srgbClr val="FFFF00"/>
                </a:solidFill>
              </a:rPr>
              <a:t>times</a:t>
            </a:r>
            <a:r>
              <a:rPr lang="it-IT" sz="1900" dirty="0">
                <a:solidFill>
                  <a:schemeClr val="bg1"/>
                </a:solidFill>
              </a:rPr>
              <a:t>, </a:t>
            </a:r>
            <a:r>
              <a:rPr lang="it-IT" sz="1900" dirty="0" err="1">
                <a:solidFill>
                  <a:schemeClr val="bg1"/>
                </a:solidFill>
              </a:rPr>
              <a:t>both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through</a:t>
            </a:r>
            <a:r>
              <a:rPr lang="it-IT" sz="1900" dirty="0">
                <a:solidFill>
                  <a:schemeClr val="bg1"/>
                </a:solidFill>
              </a:rPr>
              <a:t> images and </a:t>
            </a:r>
            <a:r>
              <a:rPr lang="it-IT" sz="1900" dirty="0" err="1">
                <a:solidFill>
                  <a:schemeClr val="bg1"/>
                </a:solidFill>
              </a:rPr>
              <a:t>spectra</a:t>
            </a:r>
            <a:r>
              <a:rPr lang="it-IT" sz="1900" dirty="0">
                <a:solidFill>
                  <a:schemeClr val="bg1"/>
                </a:solidFill>
              </a:rPr>
              <a:t>. </a:t>
            </a:r>
            <a:r>
              <a:rPr lang="it-IT" sz="1900" dirty="0" err="1">
                <a:solidFill>
                  <a:schemeClr val="bg1"/>
                </a:solidFill>
              </a:rPr>
              <a:t>Among</a:t>
            </a:r>
            <a:r>
              <a:rPr lang="it-IT" sz="1900" dirty="0">
                <a:solidFill>
                  <a:schemeClr val="bg1"/>
                </a:solidFill>
              </a:rPr>
              <a:t> the </a:t>
            </a:r>
            <a:r>
              <a:rPr lang="it-IT" sz="1900" dirty="0" err="1">
                <a:solidFill>
                  <a:schemeClr val="bg1"/>
                </a:solidFill>
              </a:rPr>
              <a:t>four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satellites</a:t>
            </a:r>
            <a:r>
              <a:rPr lang="it-IT" sz="1900" dirty="0">
                <a:solidFill>
                  <a:schemeClr val="bg1"/>
                </a:solidFill>
              </a:rPr>
              <a:t>, </a:t>
            </a:r>
            <a:r>
              <a:rPr lang="it-IT" sz="1900" dirty="0" err="1">
                <a:solidFill>
                  <a:srgbClr val="FFFF00"/>
                </a:solidFill>
              </a:rPr>
              <a:t>Ganymede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has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been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observed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most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frequently</a:t>
            </a:r>
            <a:r>
              <a:rPr lang="it-IT" sz="1900" dirty="0">
                <a:solidFill>
                  <a:schemeClr val="bg1"/>
                </a:solidFill>
              </a:rPr>
              <a:t>, </a:t>
            </a:r>
            <a:r>
              <a:rPr lang="it-IT" sz="1900" dirty="0" err="1">
                <a:solidFill>
                  <a:schemeClr val="bg1"/>
                </a:solidFill>
              </a:rPr>
              <a:t>while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>
                <a:solidFill>
                  <a:srgbClr val="FFFF00"/>
                </a:solidFill>
              </a:rPr>
              <a:t>Callisto </a:t>
            </a:r>
            <a:r>
              <a:rPr lang="it-IT" sz="1900" dirty="0" err="1">
                <a:solidFill>
                  <a:srgbClr val="FFFF00"/>
                </a:solidFill>
              </a:rPr>
              <a:t>has</a:t>
            </a:r>
            <a:r>
              <a:rPr lang="it-IT" sz="1900" dirty="0">
                <a:solidFill>
                  <a:srgbClr val="FFFF00"/>
                </a:solidFill>
              </a:rPr>
              <a:t> a </a:t>
            </a:r>
            <a:r>
              <a:rPr lang="it-IT" sz="1900" dirty="0" err="1">
                <a:solidFill>
                  <a:srgbClr val="FFFF00"/>
                </a:solidFill>
              </a:rPr>
              <a:t>relatively</a:t>
            </a:r>
            <a:r>
              <a:rPr lang="it-IT" sz="1900" dirty="0">
                <a:solidFill>
                  <a:srgbClr val="FFFF00"/>
                </a:solidFill>
              </a:rPr>
              <a:t> small </a:t>
            </a:r>
            <a:r>
              <a:rPr lang="it-IT" sz="1900" dirty="0" err="1">
                <a:solidFill>
                  <a:srgbClr val="FFFF00"/>
                </a:solidFill>
              </a:rPr>
              <a:t>number</a:t>
            </a:r>
            <a:r>
              <a:rPr lang="it-IT" sz="1900" dirty="0">
                <a:solidFill>
                  <a:srgbClr val="FFFF00"/>
                </a:solidFill>
              </a:rPr>
              <a:t> of </a:t>
            </a:r>
            <a:r>
              <a:rPr lang="it-IT" sz="1900" dirty="0" err="1">
                <a:solidFill>
                  <a:srgbClr val="FFFF00"/>
                </a:solidFill>
              </a:rPr>
              <a:t>looks</a:t>
            </a:r>
            <a:r>
              <a:rPr lang="it-IT" sz="19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AC20D5-5E55-3249-988F-B3C069ABB1E3}"/>
              </a:ext>
            </a:extLst>
          </p:cNvPr>
          <p:cNvSpPr txBox="1"/>
          <p:nvPr/>
        </p:nvSpPr>
        <p:spPr>
          <a:xfrm>
            <a:off x="5105400" y="6096000"/>
            <a:ext cx="3352800" cy="6858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0070" y="5519916"/>
            <a:ext cx="89262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>
                <a:solidFill>
                  <a:schemeClr val="bg1"/>
                </a:solidFill>
              </a:rPr>
              <a:t>In the best </a:t>
            </a:r>
            <a:r>
              <a:rPr lang="it-IT" sz="1900" dirty="0" err="1">
                <a:solidFill>
                  <a:schemeClr val="bg1"/>
                </a:solidFill>
              </a:rPr>
              <a:t>cases</a:t>
            </a:r>
            <a:r>
              <a:rPr lang="it-IT" sz="1900" dirty="0">
                <a:solidFill>
                  <a:schemeClr val="bg1"/>
                </a:solidFill>
              </a:rPr>
              <a:t>, the </a:t>
            </a:r>
            <a:r>
              <a:rPr lang="it-IT" sz="1900" dirty="0" err="1">
                <a:solidFill>
                  <a:schemeClr val="bg1"/>
                </a:solidFill>
              </a:rPr>
              <a:t>Galilean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satellites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were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typically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observed</a:t>
            </a:r>
            <a:r>
              <a:rPr lang="it-IT" sz="1900" dirty="0">
                <a:solidFill>
                  <a:schemeClr val="bg1"/>
                </a:solidFill>
              </a:rPr>
              <a:t> over </a:t>
            </a:r>
            <a:r>
              <a:rPr lang="it-IT" sz="1900" dirty="0">
                <a:solidFill>
                  <a:srgbClr val="FFFF00"/>
                </a:solidFill>
              </a:rPr>
              <a:t>11 to 58 </a:t>
            </a:r>
            <a:r>
              <a:rPr lang="it-IT" sz="1900" dirty="0" err="1">
                <a:solidFill>
                  <a:srgbClr val="FFFF00"/>
                </a:solidFill>
              </a:rPr>
              <a:t>pixels</a:t>
            </a:r>
            <a:r>
              <a:rPr lang="it-IT" sz="1900" dirty="0">
                <a:solidFill>
                  <a:srgbClr val="FFFF00"/>
                </a:solidFill>
              </a:rPr>
              <a:t>, </a:t>
            </a:r>
            <a:r>
              <a:rPr lang="it-IT" sz="1900" dirty="0" err="1">
                <a:solidFill>
                  <a:srgbClr val="FFFF00"/>
                </a:solidFill>
              </a:rPr>
              <a:t>yielding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spatial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resolutions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between</a:t>
            </a:r>
            <a:r>
              <a:rPr lang="it-IT" sz="1900" dirty="0">
                <a:solidFill>
                  <a:srgbClr val="FFFF00"/>
                </a:solidFill>
              </a:rPr>
              <a:t> ~54 and ~300 km/</a:t>
            </a:r>
            <a:r>
              <a:rPr lang="it-IT" sz="1900" dirty="0" err="1">
                <a:solidFill>
                  <a:srgbClr val="FFFF00"/>
                </a:solidFill>
              </a:rPr>
              <a:t>px</a:t>
            </a:r>
            <a:r>
              <a:rPr lang="it-IT" sz="1900" dirty="0">
                <a:solidFill>
                  <a:srgbClr val="FFFF00"/>
                </a:solidFill>
              </a:rPr>
              <a:t> </a:t>
            </a:r>
            <a:r>
              <a:rPr lang="it-IT" sz="1900" dirty="0" err="1">
                <a:solidFill>
                  <a:srgbClr val="FFFF00"/>
                </a:solidFill>
              </a:rPr>
              <a:t>depending</a:t>
            </a:r>
            <a:r>
              <a:rPr lang="it-IT" sz="1900" dirty="0">
                <a:solidFill>
                  <a:srgbClr val="FFFF00"/>
                </a:solidFill>
              </a:rPr>
              <a:t> on the target</a:t>
            </a:r>
            <a:r>
              <a:rPr lang="it-IT" sz="1900" dirty="0">
                <a:solidFill>
                  <a:schemeClr val="bg1"/>
                </a:solidFill>
              </a:rPr>
              <a:t> (Europa best, Callisto </a:t>
            </a:r>
            <a:r>
              <a:rPr lang="it-IT" sz="1900" dirty="0" err="1">
                <a:solidFill>
                  <a:schemeClr val="bg1"/>
                </a:solidFill>
              </a:rPr>
              <a:t>worst</a:t>
            </a:r>
            <a:r>
              <a:rPr lang="it-IT" sz="1900" dirty="0">
                <a:solidFill>
                  <a:schemeClr val="bg1"/>
                </a:solidFill>
              </a:rPr>
              <a:t>), </a:t>
            </a:r>
            <a:r>
              <a:rPr lang="it-IT" sz="1900" dirty="0" err="1">
                <a:solidFill>
                  <a:schemeClr val="bg1"/>
                </a:solidFill>
              </a:rPr>
              <a:t>but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always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at</a:t>
            </a:r>
            <a:r>
              <a:rPr lang="it-IT" sz="1900" dirty="0">
                <a:solidFill>
                  <a:schemeClr val="bg1"/>
                </a:solidFill>
              </a:rPr>
              <a:t> medium-to-high and high </a:t>
            </a:r>
            <a:r>
              <a:rPr lang="it-IT" sz="1900" dirty="0" err="1">
                <a:solidFill>
                  <a:schemeClr val="bg1"/>
                </a:solidFill>
              </a:rPr>
              <a:t>phase</a:t>
            </a:r>
            <a:r>
              <a:rPr lang="it-IT" sz="1900" dirty="0">
                <a:solidFill>
                  <a:schemeClr val="bg1"/>
                </a:solidFill>
              </a:rPr>
              <a:t> angle </a:t>
            </a:r>
            <a:r>
              <a:rPr lang="it-IT" sz="1900" dirty="0" err="1">
                <a:solidFill>
                  <a:schemeClr val="bg1"/>
                </a:solidFill>
              </a:rPr>
              <a:t>values</a:t>
            </a:r>
            <a:r>
              <a:rPr lang="it-IT" sz="1900" dirty="0">
                <a:solidFill>
                  <a:schemeClr val="bg1"/>
                </a:solidFill>
              </a:rPr>
              <a:t>, </a:t>
            </a:r>
            <a:r>
              <a:rPr lang="it-IT" sz="1900" dirty="0" err="1">
                <a:solidFill>
                  <a:schemeClr val="bg1"/>
                </a:solidFill>
              </a:rPr>
              <a:t>given</a:t>
            </a:r>
            <a:r>
              <a:rPr lang="it-IT" sz="1900" dirty="0">
                <a:solidFill>
                  <a:schemeClr val="bg1"/>
                </a:solidFill>
              </a:rPr>
              <a:t> the </a:t>
            </a:r>
            <a:r>
              <a:rPr lang="it-IT" sz="1900" dirty="0" err="1">
                <a:solidFill>
                  <a:schemeClr val="bg1"/>
                </a:solidFill>
              </a:rPr>
              <a:t>polar</a:t>
            </a:r>
            <a:r>
              <a:rPr lang="it-IT" sz="1900" dirty="0">
                <a:solidFill>
                  <a:schemeClr val="bg1"/>
                </a:solidFill>
              </a:rPr>
              <a:t> </a:t>
            </a:r>
            <a:r>
              <a:rPr lang="it-IT" sz="1900" dirty="0" err="1">
                <a:solidFill>
                  <a:schemeClr val="bg1"/>
                </a:solidFill>
              </a:rPr>
              <a:t>orbit</a:t>
            </a:r>
            <a:r>
              <a:rPr lang="it-IT" sz="1900" dirty="0">
                <a:solidFill>
                  <a:schemeClr val="bg1"/>
                </a:solidFill>
              </a:rPr>
              <a:t> rode by </a:t>
            </a:r>
            <a:r>
              <a:rPr lang="it-IT" sz="1900" dirty="0" err="1">
                <a:solidFill>
                  <a:schemeClr val="bg1"/>
                </a:solidFill>
              </a:rPr>
              <a:t>Juno</a:t>
            </a:r>
            <a:r>
              <a:rPr lang="it-IT" sz="19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" y="997459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rgbClr val="FF0000"/>
                </a:solidFill>
              </a:rPr>
              <a:t>Summary</a:t>
            </a:r>
            <a:r>
              <a:rPr lang="it-IT" sz="2200" dirty="0">
                <a:solidFill>
                  <a:srgbClr val="FF0000"/>
                </a:solidFill>
              </a:rPr>
              <a:t> of the </a:t>
            </a:r>
            <a:r>
              <a:rPr lang="it-IT" sz="2200" dirty="0" err="1">
                <a:solidFill>
                  <a:srgbClr val="FF0000"/>
                </a:solidFill>
              </a:rPr>
              <a:t>observations</a:t>
            </a:r>
            <a:r>
              <a:rPr lang="it-IT" sz="2200" dirty="0">
                <a:solidFill>
                  <a:srgbClr val="FF0000"/>
                </a:solidFill>
              </a:rPr>
              <a:t> of the </a:t>
            </a:r>
            <a:r>
              <a:rPr lang="it-IT" sz="2200" dirty="0" err="1">
                <a:solidFill>
                  <a:srgbClr val="FF0000"/>
                </a:solidFill>
              </a:rPr>
              <a:t>Galilean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satellites</a:t>
            </a:r>
            <a:r>
              <a:rPr lang="it-IT" sz="2200" dirty="0">
                <a:solidFill>
                  <a:srgbClr val="FF0000"/>
                </a:solidFill>
              </a:rPr>
              <a:t> by </a:t>
            </a:r>
            <a:r>
              <a:rPr lang="it-IT" sz="2200" dirty="0" err="1">
                <a:solidFill>
                  <a:srgbClr val="FF0000"/>
                </a:solidFill>
              </a:rPr>
              <a:t>Juno</a:t>
            </a:r>
            <a:r>
              <a:rPr lang="it-IT" sz="2200" dirty="0">
                <a:solidFill>
                  <a:srgbClr val="FF0000"/>
                </a:solidFill>
              </a:rPr>
              <a:t>/JIRAM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92897"/>
              </p:ext>
            </p:extLst>
          </p:nvPr>
        </p:nvGraphicFramePr>
        <p:xfrm>
          <a:off x="119266" y="3088490"/>
          <a:ext cx="8897060" cy="2397910"/>
        </p:xfrm>
        <a:graphic>
          <a:graphicData uri="http://schemas.openxmlformats.org/drawingml/2006/table">
            <a:tbl>
              <a:tblPr/>
              <a:tblGrid>
                <a:gridCol w="755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3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4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68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91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76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503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65191">
                <a:tc>
                  <a:txBody>
                    <a:bodyPr/>
                    <a:lstStyle/>
                    <a:p>
                      <a:pPr algn="l" fontAlgn="b"/>
                      <a:endParaRPr lang="it-IT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alpha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Considered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periods</a:t>
                      </a:r>
                      <a:endParaRPr lang="it-IT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alpha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JIRAM data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alpha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JIRAM 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imaging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data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alpha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JIRAM 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spectral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slits</a:t>
                      </a:r>
                      <a:endParaRPr lang="it-IT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alpha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Range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altitudes</a:t>
                      </a:r>
                      <a:endParaRPr lang="it-IT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 the 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surface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(km)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alpha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Pixel 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resolution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(km/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px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alpha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seen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over JIRAM 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pixels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#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alpha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Target's apparent angular radius (mrad)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alpha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angle (</a:t>
                      </a:r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</a:t>
                      </a:r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alpha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91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JM0041 – JM0201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1112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734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387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285,472 – 1,396,013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332 – </a:t>
                      </a:r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– 54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 – 6.4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 – 123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91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Europa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JM0001 – JM0181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1118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939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179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228,370 – 7,628,505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1814 – </a:t>
                      </a:r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– 58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 – 6.8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 – 97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91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Ganymede</a:t>
                      </a:r>
                      <a:endParaRPr lang="it-IT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JM0002 – JM0191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2127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1714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413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385,564 – 8,678,262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2063 – 92</a:t>
                      </a:r>
                      <a:endParaRPr lang="it-IT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– 57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 – 6.8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 – 103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191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Callisto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JM0041 – JM0071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569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441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1,243,202 – 1,802,578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429 – </a:t>
                      </a:r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296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– 16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 – 1.9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 – 106</a:t>
                      </a:r>
                    </a:p>
                  </a:txBody>
                  <a:tcPr marL="4094" marR="4094" marT="40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3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8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C566D96-6C5D-0D48-818C-E70C7F079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673"/>
            <a:ext cx="9144458" cy="60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45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9391D7-ABA5-EA49-95D6-4679C1CF9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67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fotografia&#10;&#10;Descrizione generata automaticamente">
            <a:extLst>
              <a:ext uri="{FF2B5EF4-FFF2-40B4-BE49-F238E27FC236}">
                <a16:creationId xmlns:a16="http://schemas.microsoft.com/office/drawing/2014/main" id="{A47C6858-E3E8-D841-944E-44204E64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53DA992-1C88-E043-8B5B-42087CAC56A7}"/>
              </a:ext>
            </a:extLst>
          </p:cNvPr>
          <p:cNvSpPr txBox="1"/>
          <p:nvPr/>
        </p:nvSpPr>
        <p:spPr>
          <a:xfrm>
            <a:off x="6717334" y="2761550"/>
            <a:ext cx="815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Valhalla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6ADC909-CB87-B449-B4FD-7E260AF5392C}"/>
              </a:ext>
            </a:extLst>
          </p:cNvPr>
          <p:cNvSpPr txBox="1"/>
          <p:nvPr/>
        </p:nvSpPr>
        <p:spPr>
          <a:xfrm>
            <a:off x="7366205" y="4666474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Adlinda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E0F7220-936D-DE44-B87D-38BEA113E4AC}"/>
              </a:ext>
            </a:extLst>
          </p:cNvPr>
          <p:cNvSpPr txBox="1"/>
          <p:nvPr/>
        </p:nvSpPr>
        <p:spPr>
          <a:xfrm>
            <a:off x="1267354" y="4833547"/>
            <a:ext cx="532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Lofn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5F02FFC-D186-FC45-A5C3-E242CEDCB36C}"/>
              </a:ext>
            </a:extLst>
          </p:cNvPr>
          <p:cNvSpPr txBox="1"/>
          <p:nvPr/>
        </p:nvSpPr>
        <p:spPr>
          <a:xfrm>
            <a:off x="5106661" y="2956284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Asgard</a:t>
            </a:r>
            <a:endParaRPr lang="it-IT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13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olo 1"/>
          <p:cNvSpPr>
            <a:spLocks noGrp="1"/>
          </p:cNvSpPr>
          <p:nvPr>
            <p:ph type="title"/>
          </p:nvPr>
        </p:nvSpPr>
        <p:spPr>
          <a:xfrm>
            <a:off x="-15411" y="762000"/>
            <a:ext cx="9144000" cy="707078"/>
          </a:xfrm>
        </p:spPr>
        <p:txBody>
          <a:bodyPr>
            <a:normAutofit/>
          </a:bodyPr>
          <a:lstStyle/>
          <a:p>
            <a:pPr eaLnBrk="1" hangingPunct="1"/>
            <a:r>
              <a:rPr lang="it-IT" sz="3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Wrap-up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E5DF51-1058-D244-B682-48A96C303EC6}"/>
              </a:ext>
            </a:extLst>
          </p:cNvPr>
          <p:cNvSpPr txBox="1"/>
          <p:nvPr/>
        </p:nvSpPr>
        <p:spPr>
          <a:xfrm>
            <a:off x="5105400" y="6096000"/>
            <a:ext cx="3352800" cy="6858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8609" name="Segnaposto contenuto 2"/>
          <p:cNvSpPr>
            <a:spLocks noGrp="1"/>
          </p:cNvSpPr>
          <p:nvPr>
            <p:ph idx="1"/>
          </p:nvPr>
        </p:nvSpPr>
        <p:spPr>
          <a:xfrm>
            <a:off x="100479" y="1295400"/>
            <a:ext cx="8874547" cy="6150921"/>
          </a:xfrm>
        </p:spPr>
        <p:txBody>
          <a:bodyPr anchor="t">
            <a:no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Despite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being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targets of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opportunity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the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Galilean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satellites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have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been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observed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by the JIRAM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spectro-imager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about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4900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times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(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combining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imagery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spectral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data) in the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three-year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period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2016-2019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Although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achieved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spatial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resolution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not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outstanding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polar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orbit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Juno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around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Jupiter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makes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it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possible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to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perform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observations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of the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moons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high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latitudes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are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inaccessible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to Earth-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based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or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space-based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telescopes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The case of 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Io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intriguing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with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regard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to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thermal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mapping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: the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surface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this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satellite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dotted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with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numerous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active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volcanic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centers,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make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JIRAM a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key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instrument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for the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thermal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monitoring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Io’s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surface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both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local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scale (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where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sulfur-rich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lavas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erupted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by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volcanoes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can be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hot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1600 K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) and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regional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hemispheric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scale.</a:t>
            </a:r>
          </a:p>
          <a:p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In the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radiance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spectra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measured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by JIRAM,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Io’s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hot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spots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show up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thermal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emission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peaking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wavelengths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&lt; 4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μm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leads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to maximum 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temperature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values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up to ~1000 K or more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provided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by hot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lavas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sub-pixel scale (the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typical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JIRAM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resolution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cell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70-150 km/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px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).</a:t>
            </a:r>
          </a:p>
          <a:p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JIRAM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observations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of Io are </a:t>
            </a:r>
            <a:r>
              <a:rPr lang="it-IT" sz="2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definitely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more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frequent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than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any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scheduled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Earth-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based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infrared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telescopic</a:t>
            </a:r>
            <a:r>
              <a:rPr lang="it-IT" sz="20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observations</a:t>
            </a:r>
            <a:r>
              <a:rPr lang="it-IT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of Io.</a:t>
            </a:r>
          </a:p>
        </p:txBody>
      </p:sp>
    </p:spTree>
    <p:extLst>
      <p:ext uri="{BB962C8B-B14F-4D97-AF65-F5344CB8AC3E}">
        <p14:creationId xmlns:p14="http://schemas.microsoft.com/office/powerpoint/2010/main" val="4235156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olo 1"/>
          <p:cNvSpPr>
            <a:spLocks noGrp="1"/>
          </p:cNvSpPr>
          <p:nvPr>
            <p:ph type="title"/>
          </p:nvPr>
        </p:nvSpPr>
        <p:spPr>
          <a:xfrm>
            <a:off x="0" y="667125"/>
            <a:ext cx="9144000" cy="707078"/>
          </a:xfrm>
        </p:spPr>
        <p:txBody>
          <a:bodyPr>
            <a:normAutofit/>
          </a:bodyPr>
          <a:lstStyle/>
          <a:p>
            <a:pPr eaLnBrk="1" hangingPunct="1"/>
            <a:r>
              <a:rPr lang="it-IT" sz="3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Wrap-up (</a:t>
            </a:r>
            <a:r>
              <a:rPr lang="it-IT" sz="36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cont’d</a:t>
            </a:r>
            <a:r>
              <a:rPr lang="it-IT" sz="3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A20D05-E7B1-F346-BFE2-DD5DDA75C60B}"/>
              </a:ext>
            </a:extLst>
          </p:cNvPr>
          <p:cNvSpPr txBox="1"/>
          <p:nvPr/>
        </p:nvSpPr>
        <p:spPr>
          <a:xfrm>
            <a:off x="5105400" y="6096000"/>
            <a:ext cx="3352800" cy="6858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8609" name="Segnaposto contenuto 2"/>
          <p:cNvSpPr>
            <a:spLocks noGrp="1"/>
          </p:cNvSpPr>
          <p:nvPr>
            <p:ph idx="1"/>
          </p:nvPr>
        </p:nvSpPr>
        <p:spPr>
          <a:xfrm>
            <a:off x="76200" y="1295400"/>
            <a:ext cx="8839200" cy="556260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good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spatial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resolution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achieved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by JIRAM on 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Europa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already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allowed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a first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publication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where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derived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spectral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indices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are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essentially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consistent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with the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results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already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known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from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previous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literature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At the moment,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Ganymede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most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observed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satellite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. Here, the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spectral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indices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are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also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in line with the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expectations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on the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basis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literature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increasingly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pure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ice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going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from the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equator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to the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poles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and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larger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abundance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of non-water-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ice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species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(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including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volatiles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such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CO2) in the dark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regions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Callisto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least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observed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satellite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with a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poor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coverage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and with the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coarsest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spatial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resolution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.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However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we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find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the trends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already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known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from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literature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regarding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water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ice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(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whose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purity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increases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going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towards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poles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and in 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fresh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craters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) and CO2 (more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abundant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than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on Europa and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Ganymede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on a global scale,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but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concentrated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above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all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in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fresh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 impact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craters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).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Good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results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recommend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planning new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spectroscopic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observations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of Callisto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that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cover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also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northern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latitudes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During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Orbit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24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(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December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2019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), JIRAM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will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have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unique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opportunity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to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observe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Ganymede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from a 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minimum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distance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of ~104,000 km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close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enough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to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achieve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broad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regional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coverage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both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with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its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imager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its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spectrometer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of the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northern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hemisphere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with a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spatial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resolution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good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30" dirty="0" err="1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203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~24 km/pixel</a:t>
            </a:r>
            <a:r>
              <a:rPr lang="it-IT" sz="203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endParaRPr lang="it-IT" sz="2030" b="1" i="1" dirty="0">
              <a:solidFill>
                <a:srgbClr val="FFB36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94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102.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4" y="2032000"/>
            <a:ext cx="9144000" cy="482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124" y="990600"/>
            <a:ext cx="9144000" cy="12003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Left</a:t>
            </a:r>
            <a:r>
              <a:rPr lang="en-US" dirty="0">
                <a:solidFill>
                  <a:srgbClr val="FFFFFF"/>
                </a:solidFill>
              </a:rPr>
              <a:t>: Spectrogram (Y axis: spatial pixels, X axis: spectral pixels covering the overall 2-5 µm range) </a:t>
            </a:r>
          </a:p>
          <a:p>
            <a:r>
              <a:rPr lang="en-US" dirty="0">
                <a:solidFill>
                  <a:srgbClr val="FFFF00"/>
                </a:solidFill>
              </a:rPr>
              <a:t>Right</a:t>
            </a:r>
            <a:r>
              <a:rPr lang="en-US" dirty="0">
                <a:solidFill>
                  <a:srgbClr val="FFFFFF"/>
                </a:solidFill>
              </a:rPr>
              <a:t>: Image acquired with the M-band imager.</a:t>
            </a:r>
          </a:p>
          <a:p>
            <a:r>
              <a:rPr lang="en-US" dirty="0">
                <a:solidFill>
                  <a:srgbClr val="FFFFFF"/>
                </a:solidFill>
              </a:rPr>
              <a:t>The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vertical blue dashed line </a:t>
            </a:r>
            <a:r>
              <a:rPr lang="en-US" dirty="0">
                <a:solidFill>
                  <a:srgbClr val="FFFFFF"/>
                </a:solidFill>
              </a:rPr>
              <a:t>in the right image identifies the location where the JIRAM spectrometer took the data shown in the left spectrogram.</a:t>
            </a:r>
          </a:p>
        </p:txBody>
      </p:sp>
    </p:spTree>
    <p:extLst>
      <p:ext uri="{BB962C8B-B14F-4D97-AF65-F5344CB8AC3E}">
        <p14:creationId xmlns:p14="http://schemas.microsoft.com/office/powerpoint/2010/main" val="3143907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2A1DE6F-6D58-C548-AF5C-26C4B081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" y="770978"/>
            <a:ext cx="9144000" cy="60870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361E18-2AD8-084D-8CF0-521FE4897736}"/>
              </a:ext>
            </a:extLst>
          </p:cNvPr>
          <p:cNvSpPr txBox="1"/>
          <p:nvPr/>
        </p:nvSpPr>
        <p:spPr>
          <a:xfrm>
            <a:off x="0" y="77097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err="1">
                <a:solidFill>
                  <a:srgbClr val="FF0000"/>
                </a:solidFill>
              </a:rPr>
              <a:t>Average</a:t>
            </a:r>
            <a:r>
              <a:rPr lang="it-IT" sz="2600" b="1" dirty="0">
                <a:solidFill>
                  <a:srgbClr val="FF0000"/>
                </a:solidFill>
              </a:rPr>
              <a:t> I/</a:t>
            </a:r>
            <a:r>
              <a:rPr lang="it-IT" sz="2600" b="1" dirty="0" err="1">
                <a:solidFill>
                  <a:srgbClr val="FF0000"/>
                </a:solidFill>
              </a:rPr>
              <a:t>F</a:t>
            </a:r>
            <a:r>
              <a:rPr lang="it-IT" sz="2600" b="1" dirty="0">
                <a:solidFill>
                  <a:srgbClr val="FF0000"/>
                </a:solidFill>
              </a:rPr>
              <a:t> </a:t>
            </a:r>
            <a:r>
              <a:rPr lang="it-IT" sz="2600" b="1" dirty="0" err="1">
                <a:solidFill>
                  <a:srgbClr val="FF0000"/>
                </a:solidFill>
              </a:rPr>
              <a:t>spectra</a:t>
            </a:r>
            <a:r>
              <a:rPr lang="it-IT" sz="2600" b="1" dirty="0">
                <a:solidFill>
                  <a:srgbClr val="FF0000"/>
                </a:solidFill>
              </a:rPr>
              <a:t> of Io </a:t>
            </a:r>
            <a:r>
              <a:rPr lang="it-IT" sz="2600" b="1" dirty="0" err="1">
                <a:solidFill>
                  <a:srgbClr val="FF0000"/>
                </a:solidFill>
              </a:rPr>
              <a:t>as</a:t>
            </a:r>
            <a:r>
              <a:rPr lang="it-IT" sz="2600" b="1" dirty="0">
                <a:solidFill>
                  <a:srgbClr val="FF0000"/>
                </a:solidFill>
              </a:rPr>
              <a:t> </a:t>
            </a:r>
            <a:r>
              <a:rPr lang="it-IT" sz="2600" b="1" dirty="0" err="1">
                <a:solidFill>
                  <a:srgbClr val="FF0000"/>
                </a:solidFill>
              </a:rPr>
              <a:t>observed</a:t>
            </a:r>
            <a:r>
              <a:rPr lang="it-IT" sz="2600" b="1" dirty="0">
                <a:solidFill>
                  <a:srgbClr val="FF0000"/>
                </a:solidFill>
              </a:rPr>
              <a:t> by </a:t>
            </a:r>
            <a:r>
              <a:rPr lang="it-IT" sz="2600" b="1" dirty="0" err="1">
                <a:solidFill>
                  <a:srgbClr val="FF0000"/>
                </a:solidFill>
              </a:rPr>
              <a:t>Juno</a:t>
            </a:r>
            <a:r>
              <a:rPr lang="it-IT" sz="2600" b="1" dirty="0">
                <a:solidFill>
                  <a:srgbClr val="FF0000"/>
                </a:solidFill>
              </a:rPr>
              <a:t>/JIRAM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7672C42-4B11-A348-AEAB-3C82E6F9C9A7}"/>
              </a:ext>
            </a:extLst>
          </p:cNvPr>
          <p:cNvSpPr/>
          <p:nvPr/>
        </p:nvSpPr>
        <p:spPr>
          <a:xfrm>
            <a:off x="1447800" y="5486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000" i="1" dirty="0">
                <a:latin typeface="Palatino" pitchFamily="2" charset="0"/>
              </a:rPr>
              <a:t>i</a:t>
            </a:r>
            <a:r>
              <a:rPr lang="it-IT" altLang="it-IT" sz="2000" dirty="0">
                <a:latin typeface="Palatino" pitchFamily="2" charset="0"/>
              </a:rPr>
              <a:t> &lt; 80°</a:t>
            </a:r>
            <a:r>
              <a:rPr lang="it-IT" altLang="it-IT" sz="2000" i="1" dirty="0">
                <a:latin typeface="Palatino" pitchFamily="2" charset="0"/>
              </a:rPr>
              <a:t>, e</a:t>
            </a:r>
            <a:r>
              <a:rPr lang="it-IT" altLang="it-IT" sz="2000" dirty="0">
                <a:latin typeface="Palatino" pitchFamily="2" charset="0"/>
              </a:rPr>
              <a:t> &lt; 80°</a:t>
            </a:r>
          </a:p>
        </p:txBody>
      </p:sp>
    </p:spTree>
    <p:extLst>
      <p:ext uri="{BB962C8B-B14F-4D97-AF65-F5344CB8AC3E}">
        <p14:creationId xmlns:p14="http://schemas.microsoft.com/office/powerpoint/2010/main" val="302338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DD520BB-23EF-E444-9902-56ACC5506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447B66-E78C-0148-95D3-74C367B73EBA}"/>
              </a:ext>
            </a:extLst>
          </p:cNvPr>
          <p:cNvSpPr txBox="1"/>
          <p:nvPr/>
        </p:nvSpPr>
        <p:spPr>
          <a:xfrm rot="19353488">
            <a:off x="2207027" y="2986009"/>
            <a:ext cx="513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3v3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656E68-FED1-F847-A096-D6A12E7C0168}"/>
              </a:ext>
            </a:extLst>
          </p:cNvPr>
          <p:cNvSpPr txBox="1"/>
          <p:nvPr/>
        </p:nvSpPr>
        <p:spPr>
          <a:xfrm rot="19353488">
            <a:off x="2582772" y="3121196"/>
            <a:ext cx="856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2v1+v3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D3D1164-1B90-1F4F-87FB-969E1CC85822}"/>
              </a:ext>
            </a:extLst>
          </p:cNvPr>
          <p:cNvSpPr txBox="1"/>
          <p:nvPr/>
        </p:nvSpPr>
        <p:spPr>
          <a:xfrm rot="19353488">
            <a:off x="3403651" y="2590676"/>
            <a:ext cx="555642" cy="31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3v1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E44A4E-BE20-7543-8BD1-99E29AE936B7}"/>
              </a:ext>
            </a:extLst>
          </p:cNvPr>
          <p:cNvSpPr txBox="1"/>
          <p:nvPr/>
        </p:nvSpPr>
        <p:spPr>
          <a:xfrm rot="19353488">
            <a:off x="4862006" y="2351831"/>
            <a:ext cx="1014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2v1+v2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407EE0A-1DF5-7647-A28F-FD683C0776F5}"/>
              </a:ext>
            </a:extLst>
          </p:cNvPr>
          <p:cNvSpPr txBox="1"/>
          <p:nvPr/>
        </p:nvSpPr>
        <p:spPr>
          <a:xfrm rot="19353488">
            <a:off x="5552157" y="2455603"/>
            <a:ext cx="524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3v2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0B167-1564-5541-9994-8FE199B74EFA}"/>
              </a:ext>
            </a:extLst>
          </p:cNvPr>
          <p:cNvSpPr txBox="1"/>
          <p:nvPr/>
        </p:nvSpPr>
        <p:spPr>
          <a:xfrm rot="19353488">
            <a:off x="5948892" y="2397451"/>
            <a:ext cx="12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v1+v3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C63390-3E46-9946-8B9C-B93AEA33D647}"/>
              </a:ext>
            </a:extLst>
          </p:cNvPr>
          <p:cNvSpPr txBox="1"/>
          <p:nvPr/>
        </p:nvSpPr>
        <p:spPr>
          <a:xfrm rot="19353488">
            <a:off x="6929250" y="2301290"/>
            <a:ext cx="619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2v1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A35B820-B0A8-2F48-9174-ED28C04906F8}"/>
              </a:ext>
            </a:extLst>
          </p:cNvPr>
          <p:cNvSpPr txBox="1"/>
          <p:nvPr/>
        </p:nvSpPr>
        <p:spPr>
          <a:xfrm rot="19455868">
            <a:off x="4360839" y="2301269"/>
            <a:ext cx="1096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v1+v2+v3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286534-39CF-1D49-92FE-0C01546659FD}"/>
              </a:ext>
            </a:extLst>
          </p:cNvPr>
          <p:cNvSpPr txBox="1"/>
          <p:nvPr/>
        </p:nvSpPr>
        <p:spPr>
          <a:xfrm>
            <a:off x="3779242" y="1367135"/>
            <a:ext cx="4983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Main</a:t>
            </a:r>
            <a:r>
              <a:rPr lang="it-IT" sz="2400" dirty="0"/>
              <a:t> </a:t>
            </a:r>
            <a:r>
              <a:rPr lang="it-IT" sz="2400" dirty="0" err="1"/>
              <a:t>spectral</a:t>
            </a:r>
            <a:r>
              <a:rPr lang="it-IT" sz="2400" dirty="0"/>
              <a:t> </a:t>
            </a:r>
            <a:r>
              <a:rPr lang="it-IT" sz="2400" dirty="0" err="1"/>
              <a:t>features</a:t>
            </a:r>
            <a:r>
              <a:rPr lang="it-IT" sz="2400" dirty="0"/>
              <a:t> of SO2 </a:t>
            </a:r>
            <a:r>
              <a:rPr lang="it-IT" sz="2400" dirty="0" err="1"/>
              <a:t>frost</a:t>
            </a:r>
            <a:endParaRPr lang="it-IT" sz="2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606CB9-95F1-B241-B275-F755A2446AF2}"/>
              </a:ext>
            </a:extLst>
          </p:cNvPr>
          <p:cNvSpPr txBox="1"/>
          <p:nvPr/>
        </p:nvSpPr>
        <p:spPr>
          <a:xfrm>
            <a:off x="0" y="77097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err="1">
                <a:solidFill>
                  <a:srgbClr val="FF0000"/>
                </a:solidFill>
              </a:rPr>
              <a:t>Average</a:t>
            </a:r>
            <a:r>
              <a:rPr lang="it-IT" sz="2600" b="1" dirty="0">
                <a:solidFill>
                  <a:srgbClr val="FF0000"/>
                </a:solidFill>
              </a:rPr>
              <a:t> I/</a:t>
            </a:r>
            <a:r>
              <a:rPr lang="it-IT" sz="2600" b="1" dirty="0" err="1">
                <a:solidFill>
                  <a:srgbClr val="FF0000"/>
                </a:solidFill>
              </a:rPr>
              <a:t>F</a:t>
            </a:r>
            <a:r>
              <a:rPr lang="it-IT" sz="2600" b="1" dirty="0">
                <a:solidFill>
                  <a:srgbClr val="FF0000"/>
                </a:solidFill>
              </a:rPr>
              <a:t> </a:t>
            </a:r>
            <a:r>
              <a:rPr lang="it-IT" sz="2600" b="1" dirty="0" err="1">
                <a:solidFill>
                  <a:srgbClr val="FF0000"/>
                </a:solidFill>
              </a:rPr>
              <a:t>spectra</a:t>
            </a:r>
            <a:r>
              <a:rPr lang="it-IT" sz="2600" b="1" dirty="0">
                <a:solidFill>
                  <a:srgbClr val="FF0000"/>
                </a:solidFill>
              </a:rPr>
              <a:t> of Io </a:t>
            </a:r>
            <a:r>
              <a:rPr lang="it-IT" sz="2600" b="1" dirty="0" err="1">
                <a:solidFill>
                  <a:srgbClr val="FF0000"/>
                </a:solidFill>
              </a:rPr>
              <a:t>as</a:t>
            </a:r>
            <a:r>
              <a:rPr lang="it-IT" sz="2600" b="1" dirty="0">
                <a:solidFill>
                  <a:srgbClr val="FF0000"/>
                </a:solidFill>
              </a:rPr>
              <a:t> </a:t>
            </a:r>
            <a:r>
              <a:rPr lang="it-IT" sz="2600" b="1" dirty="0" err="1">
                <a:solidFill>
                  <a:srgbClr val="FF0000"/>
                </a:solidFill>
              </a:rPr>
              <a:t>observed</a:t>
            </a:r>
            <a:r>
              <a:rPr lang="it-IT" sz="2600" b="1" dirty="0">
                <a:solidFill>
                  <a:srgbClr val="FF0000"/>
                </a:solidFill>
              </a:rPr>
              <a:t> by </a:t>
            </a:r>
            <a:r>
              <a:rPr lang="it-IT" sz="2600" b="1" dirty="0" err="1">
                <a:solidFill>
                  <a:srgbClr val="FF0000"/>
                </a:solidFill>
              </a:rPr>
              <a:t>Juno</a:t>
            </a:r>
            <a:r>
              <a:rPr lang="it-IT" sz="2600" b="1" dirty="0">
                <a:solidFill>
                  <a:srgbClr val="FF0000"/>
                </a:solidFill>
              </a:rPr>
              <a:t>/JIRAM</a:t>
            </a:r>
          </a:p>
        </p:txBody>
      </p:sp>
    </p:spTree>
    <p:extLst>
      <p:ext uri="{BB962C8B-B14F-4D97-AF65-F5344CB8AC3E}">
        <p14:creationId xmlns:p14="http://schemas.microsoft.com/office/powerpoint/2010/main" val="680411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9AEDFF1-80B2-134C-A6AF-CA23A34CE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8"/>
          <a:stretch/>
        </p:blipFill>
        <p:spPr>
          <a:xfrm>
            <a:off x="0" y="9601"/>
            <a:ext cx="9144000" cy="387659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773B289-253E-1246-A94B-C216AD456FAF}"/>
              </a:ext>
            </a:extLst>
          </p:cNvPr>
          <p:cNvSpPr txBox="1"/>
          <p:nvPr/>
        </p:nvSpPr>
        <p:spPr>
          <a:xfrm>
            <a:off x="685800" y="2965234"/>
            <a:ext cx="395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Mura et al., 2019, </a:t>
            </a:r>
            <a:r>
              <a:rPr lang="it-IT" sz="2000" b="1" i="1" dirty="0" err="1">
                <a:solidFill>
                  <a:srgbClr val="FF0000"/>
                </a:solidFill>
              </a:rPr>
              <a:t>Icarus</a:t>
            </a:r>
            <a:r>
              <a:rPr lang="it-IT" sz="2000" b="1" dirty="0">
                <a:solidFill>
                  <a:srgbClr val="FF0000"/>
                </a:solidFill>
              </a:rPr>
              <a:t>, </a:t>
            </a:r>
            <a:r>
              <a:rPr lang="it-IT" sz="2000" b="1" dirty="0" err="1">
                <a:solidFill>
                  <a:srgbClr val="FF0000"/>
                </a:solidFill>
              </a:rPr>
              <a:t>submitted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5EBC45C-A067-BB44-A749-0AB89C13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775619"/>
            <a:ext cx="4605497" cy="30881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00A0665-69AF-6842-B334-9601CE8C6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75619"/>
            <a:ext cx="4571999" cy="308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14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1655B7E4-B562-4D40-90D9-CEE4E4852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8"/>
            <a:ext cx="9144000" cy="6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62905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21157</TotalTime>
  <Words>1585</Words>
  <Application>Microsoft Macintosh PowerPoint</Application>
  <PresentationFormat>Presentazione su schermo (4:3)</PresentationFormat>
  <Paragraphs>232</Paragraphs>
  <Slides>44</Slides>
  <Notes>26</Notes>
  <HiddenSlides>7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0" baseType="lpstr">
      <vt:lpstr>Arial</vt:lpstr>
      <vt:lpstr>Bookman Old Style</vt:lpstr>
      <vt:lpstr>Calibri</vt:lpstr>
      <vt:lpstr>Helvetica</vt:lpstr>
      <vt:lpstr>Palatino</vt:lpstr>
      <vt:lpstr>4_Office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Io’s temperature retrieval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Wrap-up</vt:lpstr>
      <vt:lpstr>Wrap-up (cont’d)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MAJIS Template</dc:title>
  <dc:creator>MAJIS team</dc:creator>
  <cp:lastModifiedBy>Federico Tosi</cp:lastModifiedBy>
  <cp:revision>760</cp:revision>
  <cp:lastPrinted>2019-10-10T07:33:11Z</cp:lastPrinted>
  <dcterms:created xsi:type="dcterms:W3CDTF">1601-01-01T00:00:00Z</dcterms:created>
  <dcterms:modified xsi:type="dcterms:W3CDTF">2019-10-10T07:33:22Z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MSIP_Label_1afecdc9-0c4a-4ea0-a954-2e70b3455b23_Enabled">
    <vt:lpwstr>True</vt:lpwstr>
  </property>
  <property fmtid="{D5CDD505-2E9C-101B-9397-08002B2CF9AE}" pid="4" name="MSIP_Label_1afecdc9-0c4a-4ea0-a954-2e70b3455b23_SiteId">
    <vt:lpwstr>31ae1cef-2393-4eb1-8962-4e4bbfccd663</vt:lpwstr>
  </property>
  <property fmtid="{D5CDD505-2E9C-101B-9397-08002B2CF9AE}" pid="5" name="MSIP_Label_1afecdc9-0c4a-4ea0-a954-2e70b3455b23_Ref">
    <vt:lpwstr>https://api.informationprotection.azure.com/api/31ae1cef-2393-4eb1-8962-4e4bbfccd663</vt:lpwstr>
  </property>
  <property fmtid="{D5CDD505-2E9C-101B-9397-08002B2CF9AE}" pid="6" name="MSIP_Label_1afecdc9-0c4a-4ea0-a954-2e70b3455b23_SetBy">
    <vt:lpwstr>TommasiL@sas.itn</vt:lpwstr>
  </property>
  <property fmtid="{D5CDD505-2E9C-101B-9397-08002B2CF9AE}" pid="7" name="MSIP_Label_1afecdc9-0c4a-4ea0-a954-2e70b3455b23_SetDate">
    <vt:lpwstr>2017-10-09T09:54:15.5231892+02:00</vt:lpwstr>
  </property>
  <property fmtid="{D5CDD505-2E9C-101B-9397-08002B2CF9AE}" pid="8" name="MSIP_Label_1afecdc9-0c4a-4ea0-a954-2e70b3455b23_Name">
    <vt:lpwstr>Company Internal</vt:lpwstr>
  </property>
  <property fmtid="{D5CDD505-2E9C-101B-9397-08002B2CF9AE}" pid="9" name="MSIP_Label_1afecdc9-0c4a-4ea0-a954-2e70b3455b23_Application">
    <vt:lpwstr>Microsoft Azure Information Protection</vt:lpwstr>
  </property>
  <property fmtid="{D5CDD505-2E9C-101B-9397-08002B2CF9AE}" pid="10" name="MSIP_Label_1afecdc9-0c4a-4ea0-a954-2e70b3455b23_Extended_MSFT_Method">
    <vt:lpwstr>Manual</vt:lpwstr>
  </property>
  <property fmtid="{D5CDD505-2E9C-101B-9397-08002B2CF9AE}" pid="11" name="Sensitivity">
    <vt:lpwstr>Company Internal</vt:lpwstr>
  </property>
</Properties>
</file>