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4" r:id="rId2"/>
    <p:sldMasterId id="2147483926" r:id="rId3"/>
    <p:sldMasterId id="2147483928" r:id="rId4"/>
    <p:sldMasterId id="2147483933" r:id="rId5"/>
    <p:sldMasterId id="2147483936" r:id="rId6"/>
    <p:sldMasterId id="2147483938" r:id="rId7"/>
    <p:sldMasterId id="2147483941" r:id="rId8"/>
  </p:sldMasterIdLst>
  <p:notesMasterIdLst>
    <p:notesMasterId r:id="rId18"/>
  </p:notesMasterIdLst>
  <p:handoutMasterIdLst>
    <p:handoutMasterId r:id="rId19"/>
  </p:handoutMasterIdLst>
  <p:sldIdLst>
    <p:sldId id="390" r:id="rId9"/>
    <p:sldId id="480" r:id="rId10"/>
    <p:sldId id="452" r:id="rId11"/>
    <p:sldId id="458" r:id="rId12"/>
    <p:sldId id="490" r:id="rId13"/>
    <p:sldId id="495" r:id="rId14"/>
    <p:sldId id="493" r:id="rId15"/>
    <p:sldId id="494" r:id="rId16"/>
    <p:sldId id="431" r:id="rId17"/>
  </p:sldIdLst>
  <p:sldSz cx="12192000" cy="68580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2E20"/>
    <a:srgbClr val="E37222"/>
    <a:srgbClr val="7A7D5F"/>
    <a:srgbClr val="00549F"/>
    <a:srgbClr val="0098DB"/>
    <a:srgbClr val="FDC82F"/>
    <a:srgbClr val="00338D"/>
    <a:srgbClr val="D0103A"/>
    <a:srgbClr val="00854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4232" autoAdjust="0"/>
    <p:restoredTop sz="94643"/>
  </p:normalViewPr>
  <p:slideViewPr>
    <p:cSldViewPr snapToGrid="0">
      <p:cViewPr>
        <p:scale>
          <a:sx n="60" d="100"/>
          <a:sy n="60" d="100"/>
        </p:scale>
        <p:origin x="1555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9" tIns="47444" rIns="94889" bIns="47444" numCol="1" anchor="t" anchorCtr="0" compatLnSpc="1">
            <a:prstTxWarp prst="textNoShape">
              <a:avLst/>
            </a:prstTxWarp>
          </a:bodyPr>
          <a:lstStyle>
            <a:lvl1pPr defTabSz="94924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9" tIns="47444" rIns="94889" bIns="47444" numCol="1" anchor="t" anchorCtr="0" compatLnSpc="1">
            <a:prstTxWarp prst="textNoShape">
              <a:avLst/>
            </a:prstTxWarp>
          </a:bodyPr>
          <a:lstStyle>
            <a:lvl1pPr algn="r" defTabSz="94924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9" tIns="47444" rIns="94889" bIns="47444" numCol="1" anchor="b" anchorCtr="0" compatLnSpc="1">
            <a:prstTxWarp prst="textNoShape">
              <a:avLst/>
            </a:prstTxWarp>
          </a:bodyPr>
          <a:lstStyle>
            <a:lvl1pPr defTabSz="94924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9" tIns="47444" rIns="94889" bIns="4744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charset="0"/>
              </a:defRPr>
            </a:lvl1pPr>
          </a:lstStyle>
          <a:p>
            <a:fld id="{82A89C07-E425-064C-A78D-6C55B43579E3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245408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x-none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38600" y="0"/>
            <a:ext cx="304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20A848-3ADA-FA41-B5DB-2E2A89F555BC}" type="datetimeFigureOut">
              <a:rPr lang="en-US" altLang="x-none"/>
              <a:pPr/>
              <a:t>10/8/2019</a:t>
            </a:fld>
            <a:endParaRPr lang="en-US" altLang="x-none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5263" y="762000"/>
            <a:ext cx="6772275" cy="381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876800"/>
            <a:ext cx="5257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53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x-none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8600" y="9753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D8FDB8-CB82-0F45-B76F-8CE4F290EB6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41181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5263" y="762000"/>
            <a:ext cx="6772275" cy="3810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8FDB8-CB82-0F45-B76F-8CE4F290EB69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3028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" y="6327778"/>
            <a:ext cx="12186138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PPT_Header0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2191999" cy="15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9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83324" y="4035425"/>
            <a:ext cx="7002585" cy="2266950"/>
          </a:xfrm>
        </p:spPr>
        <p:txBody>
          <a:bodyPr lIns="90000" tIns="36000" rIns="90000" bIns="36000"/>
          <a:lstStyle>
            <a:lvl1pPr>
              <a:lnSpc>
                <a:spcPct val="100000"/>
              </a:lnSpc>
              <a:spcBef>
                <a:spcPct val="25000"/>
              </a:spcBef>
              <a:buFontTx/>
              <a:buNone/>
              <a:defRPr sz="2215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Click to edit Master subtitle style</a:t>
            </a:r>
          </a:p>
          <a:p>
            <a:r>
              <a:rPr lang="it-IT" dirty="0"/>
              <a:t>And date</a:t>
            </a:r>
          </a:p>
        </p:txBody>
      </p:sp>
      <p:sp>
        <p:nvSpPr>
          <p:cNvPr id="32769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383326" y="2749555"/>
            <a:ext cx="8921262" cy="1279525"/>
          </a:xfrm>
        </p:spPr>
        <p:txBody>
          <a:bodyPr tIns="0" bIns="0" anchor="t"/>
          <a:lstStyle>
            <a:lvl1pPr>
              <a:lnSpc>
                <a:spcPct val="110000"/>
              </a:lnSpc>
              <a:defRPr sz="3939"/>
            </a:lvl1pPr>
          </a:lstStyle>
          <a:p>
            <a:r>
              <a:rPr lang="it-IT"/>
              <a:t>CLICK TO EDIT </a:t>
            </a:r>
            <a:br>
              <a:rPr lang="it-IT"/>
            </a:br>
            <a:r>
              <a:rPr lang="it-IT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30318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x-none"/>
              <a:t>Document title | Author Name | Place | Data doc | Programme | Pag. </a:t>
            </a:r>
            <a:fld id="{8D77A23B-217D-3F47-B4EF-12DD28FD9C39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38474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6986" y="307975"/>
            <a:ext cx="23876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186" y="307975"/>
            <a:ext cx="6975231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x-none"/>
              <a:t>Document title | Author Name | Place | Data doc | Programme | Pag. </a:t>
            </a:r>
            <a:fld id="{F381DF49-FF42-3841-A24E-4ABC943CC9A9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549890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4061" y="2130430"/>
            <a:ext cx="956603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8123" y="3886200"/>
            <a:ext cx="787790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62722" indent="0" algn="ctr">
              <a:buNone/>
              <a:defRPr/>
            </a:lvl2pPr>
            <a:lvl3pPr marL="1125444" indent="0" algn="ctr">
              <a:buNone/>
              <a:defRPr/>
            </a:lvl3pPr>
            <a:lvl4pPr marL="1688165" indent="0" algn="ctr">
              <a:buNone/>
              <a:defRPr/>
            </a:lvl4pPr>
            <a:lvl5pPr marL="2250887" indent="0" algn="ctr">
              <a:buNone/>
              <a:defRPr/>
            </a:lvl5pPr>
            <a:lvl6pPr marL="2813609" indent="0" algn="ctr">
              <a:buNone/>
              <a:defRPr/>
            </a:lvl6pPr>
            <a:lvl7pPr marL="3376331" indent="0" algn="ctr">
              <a:buNone/>
              <a:defRPr/>
            </a:lvl7pPr>
            <a:lvl8pPr marL="3939052" indent="0" algn="ctr">
              <a:buNone/>
              <a:defRPr/>
            </a:lvl8pPr>
            <a:lvl9pPr marL="45017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2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22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2" y="4406905"/>
            <a:ext cx="9566031" cy="1362075"/>
          </a:xfrm>
        </p:spPr>
        <p:txBody>
          <a:bodyPr/>
          <a:lstStyle>
            <a:lvl1pPr algn="l">
              <a:defRPr sz="492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2" y="2906713"/>
            <a:ext cx="9566031" cy="1500187"/>
          </a:xfrm>
        </p:spPr>
        <p:txBody>
          <a:bodyPr/>
          <a:lstStyle>
            <a:lvl1pPr marL="0" indent="0">
              <a:buNone/>
              <a:defRPr sz="2462"/>
            </a:lvl1pPr>
            <a:lvl2pPr marL="562722" indent="0">
              <a:buNone/>
              <a:defRPr sz="2215"/>
            </a:lvl2pPr>
            <a:lvl3pPr marL="1125444" indent="0">
              <a:buNone/>
              <a:defRPr sz="1969"/>
            </a:lvl3pPr>
            <a:lvl4pPr marL="1688165" indent="0">
              <a:buNone/>
              <a:defRPr sz="1723"/>
            </a:lvl4pPr>
            <a:lvl5pPr marL="2250887" indent="0">
              <a:buNone/>
              <a:defRPr sz="1723"/>
            </a:lvl5pPr>
            <a:lvl6pPr marL="2813609" indent="0">
              <a:buNone/>
              <a:defRPr sz="1723"/>
            </a:lvl6pPr>
            <a:lvl7pPr marL="3376331" indent="0">
              <a:buNone/>
              <a:defRPr sz="1723"/>
            </a:lvl7pPr>
            <a:lvl8pPr marL="3939052" indent="0">
              <a:buNone/>
              <a:defRPr sz="1723"/>
            </a:lvl8pPr>
            <a:lvl9pPr marL="4501774" indent="0">
              <a:buNone/>
              <a:defRPr sz="17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99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4986" y="4924430"/>
            <a:ext cx="3696677" cy="1114425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232" y="4924430"/>
            <a:ext cx="3696677" cy="1114425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77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8" y="274638"/>
            <a:ext cx="1012873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709" y="1535113"/>
            <a:ext cx="4972539" cy="639762"/>
          </a:xfrm>
        </p:spPr>
        <p:txBody>
          <a:bodyPr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709" y="2174875"/>
            <a:ext cx="4972539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6957" y="1535113"/>
            <a:ext cx="4974492" cy="639762"/>
          </a:xfrm>
        </p:spPr>
        <p:txBody>
          <a:bodyPr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6957" y="2174875"/>
            <a:ext cx="4974492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7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878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10" y="273050"/>
            <a:ext cx="3702539" cy="1162050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064" y="273055"/>
            <a:ext cx="6291385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710" y="1435103"/>
            <a:ext cx="3702539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261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x-none"/>
              <a:t>Document title | Author Name | Place | Data doc | Programme | Pag. </a:t>
            </a:r>
            <a:fld id="{C0D74D64-327D-4242-9EB1-C913DA4FD6F7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823400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893" y="4800600"/>
            <a:ext cx="6752492" cy="566738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05893" y="612775"/>
            <a:ext cx="6752492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5893" y="5367338"/>
            <a:ext cx="6752492" cy="804862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37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88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0679" y="4354518"/>
            <a:ext cx="1895231" cy="16843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986" y="4354518"/>
            <a:ext cx="5498123" cy="16843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0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2" y="4406905"/>
            <a:ext cx="9566031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2" y="2906713"/>
            <a:ext cx="9566031" cy="1500187"/>
          </a:xfrm>
        </p:spPr>
        <p:txBody>
          <a:bodyPr anchor="b"/>
          <a:lstStyle>
            <a:lvl1pPr marL="0" indent="0">
              <a:buNone/>
              <a:defRPr sz="2462"/>
            </a:lvl1pPr>
            <a:lvl2pPr marL="562722" indent="0">
              <a:buNone/>
              <a:defRPr sz="2215"/>
            </a:lvl2pPr>
            <a:lvl3pPr marL="1125444" indent="0">
              <a:buNone/>
              <a:defRPr sz="1969"/>
            </a:lvl3pPr>
            <a:lvl4pPr marL="1688165" indent="0">
              <a:buNone/>
              <a:defRPr sz="1723"/>
            </a:lvl4pPr>
            <a:lvl5pPr marL="2250887" indent="0">
              <a:buNone/>
              <a:defRPr sz="1723"/>
            </a:lvl5pPr>
            <a:lvl6pPr marL="2813609" indent="0">
              <a:buNone/>
              <a:defRPr sz="1723"/>
            </a:lvl6pPr>
            <a:lvl7pPr marL="3376331" indent="0">
              <a:buNone/>
              <a:defRPr sz="1723"/>
            </a:lvl7pPr>
            <a:lvl8pPr marL="3939052" indent="0">
              <a:buNone/>
              <a:defRPr sz="1723"/>
            </a:lvl8pPr>
            <a:lvl9pPr marL="4501774" indent="0">
              <a:buNone/>
              <a:defRPr sz="17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x-none"/>
              <a:t>Document title | Author Name | Place | Data doc | Programme | Pag. </a:t>
            </a:r>
            <a:fld id="{E071F76E-10F7-3A49-B019-BEA1C4734D80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5524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186" y="1673225"/>
            <a:ext cx="4681415" cy="4318000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3169" y="1673225"/>
            <a:ext cx="4681415" cy="4318000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x-none"/>
              <a:t>Document title | Author Name | Place | Data doc | Programme | Pag. </a:t>
            </a:r>
            <a:fld id="{B8699DCA-C8BE-D449-84C6-FCF2FD741704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75486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8" y="274638"/>
            <a:ext cx="1012873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709" y="1535113"/>
            <a:ext cx="4972539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709" y="2174875"/>
            <a:ext cx="4972539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6957" y="1535113"/>
            <a:ext cx="4974492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6957" y="2174875"/>
            <a:ext cx="4974492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x-none"/>
              <a:t>Document title | Author Name | Place | Data doc | Programme | Pag. </a:t>
            </a:r>
            <a:fld id="{5CB2A9BA-CB78-D046-A93C-A7FCEDB5D023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16015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x-none"/>
              <a:t>Document title | Author Name | Place | Data doc | Programme | Pag. </a:t>
            </a:r>
            <a:fld id="{B21CB332-BB23-F94F-889A-490F137C54C0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40881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x-none"/>
              <a:t>Document title | Author Name | Place | Data doc | Programme | Pag. </a:t>
            </a:r>
            <a:fld id="{92B1502A-F366-2046-815C-CD21464293C9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2175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10" y="273050"/>
            <a:ext cx="3702539" cy="1162050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064" y="273055"/>
            <a:ext cx="6291385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710" y="1435103"/>
            <a:ext cx="3702539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x-none"/>
              <a:t>Document title | Author Name | Place | Data doc | Programme | Pag. </a:t>
            </a:r>
            <a:fld id="{58F52880-467F-FC41-BBC1-7DBB1C66126E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08494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893" y="4800600"/>
            <a:ext cx="6752492" cy="566738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05893" y="612775"/>
            <a:ext cx="6752492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5893" y="5367338"/>
            <a:ext cx="6752492" cy="804862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x-none"/>
              <a:t>Document title | Author Name | Place | Data doc | Programme | Pag. </a:t>
            </a:r>
            <a:fld id="{6619689E-A0EE-0D4A-894B-CC3382BE55DA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11399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jpe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" Target="../theme/theme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0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9.jp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heme" Target="../theme/theme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3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33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theme" Target="../theme/theme7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theme" Target="../theme/theme8.xml"/><Relationship Id="rId4" Type="http://schemas.openxmlformats.org/officeDocument/2006/relationships/image" Target="../media/image3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signatur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" y="6327778"/>
            <a:ext cx="12186138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PT_Header0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6709" y="1673225"/>
            <a:ext cx="10347569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x-none"/>
              <a:t>Click to edit Master text styles</a:t>
            </a:r>
          </a:p>
          <a:p>
            <a:pPr lvl="1"/>
            <a:r>
              <a:rPr lang="it-IT" altLang="x-none"/>
              <a:t>Second level</a:t>
            </a:r>
          </a:p>
          <a:p>
            <a:pPr lvl="2"/>
            <a:r>
              <a:rPr lang="it-IT" altLang="x-none"/>
              <a:t>Third level</a:t>
            </a:r>
          </a:p>
          <a:p>
            <a:pPr lvl="3"/>
            <a:r>
              <a:rPr lang="it-IT" altLang="x-none"/>
              <a:t>Fourth level</a:t>
            </a:r>
          </a:p>
          <a:p>
            <a:pPr lvl="4"/>
            <a:r>
              <a:rPr lang="it-IT" altLang="x-none"/>
              <a:t>Fifth level</a:t>
            </a:r>
          </a:p>
        </p:txBody>
      </p:sp>
      <p:sp>
        <p:nvSpPr>
          <p:cNvPr id="3266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7387" y="6286500"/>
            <a:ext cx="706901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985">
                <a:solidFill>
                  <a:schemeClr val="bg2"/>
                </a:solidFill>
              </a:defRPr>
            </a:lvl1pPr>
          </a:lstStyle>
          <a:p>
            <a:r>
              <a:rPr lang="it-IT" altLang="x-none"/>
              <a:t>Document title | Author Name | Place | Data doc | Programme | Pag. </a:t>
            </a:r>
            <a:fld id="{B99AB0CA-F2E5-934A-A9BB-2D2024279972}" type="slidenum">
              <a:rPr lang="it-IT" altLang="x-none"/>
              <a:pPr/>
              <a:t>‹#›</a:t>
            </a:fld>
            <a:endParaRPr lang="it-IT" altLang="x-none"/>
          </a:p>
        </p:txBody>
      </p:sp>
      <p:sp>
        <p:nvSpPr>
          <p:cNvPr id="103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30385" y="163513"/>
            <a:ext cx="826672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x-none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02" r:id="rId2"/>
    <p:sldLayoutId id="2147483901" r:id="rId3"/>
    <p:sldLayoutId id="2147483900" r:id="rId4"/>
    <p:sldLayoutId id="2147483899" r:id="rId5"/>
    <p:sldLayoutId id="2147483898" r:id="rId6"/>
    <p:sldLayoutId id="2147483897" r:id="rId7"/>
    <p:sldLayoutId id="2147483896" r:id="rId8"/>
    <p:sldLayoutId id="2147483895" r:id="rId9"/>
    <p:sldLayoutId id="2147483894" r:id="rId10"/>
    <p:sldLayoutId id="214748389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8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8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8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8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8" b="1">
          <a:solidFill>
            <a:schemeClr val="bg1"/>
          </a:solidFill>
          <a:latin typeface="Verdana" pitchFamily="34" charset="0"/>
        </a:defRPr>
      </a:lvl5pPr>
      <a:lvl6pPr marL="562722" algn="l" rtl="0" fontAlgn="base">
        <a:spcBef>
          <a:spcPct val="0"/>
        </a:spcBef>
        <a:spcAft>
          <a:spcPct val="0"/>
        </a:spcAft>
        <a:defRPr sz="2708" b="1">
          <a:solidFill>
            <a:schemeClr val="bg1"/>
          </a:solidFill>
          <a:latin typeface="Verdana" pitchFamily="34" charset="0"/>
        </a:defRPr>
      </a:lvl6pPr>
      <a:lvl7pPr marL="1125444" algn="l" rtl="0" fontAlgn="base">
        <a:spcBef>
          <a:spcPct val="0"/>
        </a:spcBef>
        <a:spcAft>
          <a:spcPct val="0"/>
        </a:spcAft>
        <a:defRPr sz="2708" b="1">
          <a:solidFill>
            <a:schemeClr val="bg1"/>
          </a:solidFill>
          <a:latin typeface="Verdana" pitchFamily="34" charset="0"/>
        </a:defRPr>
      </a:lvl7pPr>
      <a:lvl8pPr marL="1688165" algn="l" rtl="0" fontAlgn="base">
        <a:spcBef>
          <a:spcPct val="0"/>
        </a:spcBef>
        <a:spcAft>
          <a:spcPct val="0"/>
        </a:spcAft>
        <a:defRPr sz="2708" b="1">
          <a:solidFill>
            <a:schemeClr val="bg1"/>
          </a:solidFill>
          <a:latin typeface="Verdana" pitchFamily="34" charset="0"/>
        </a:defRPr>
      </a:lvl8pPr>
      <a:lvl9pPr marL="2250887" algn="l" rtl="0" fontAlgn="base">
        <a:spcBef>
          <a:spcPct val="0"/>
        </a:spcBef>
        <a:spcAft>
          <a:spcPct val="0"/>
        </a:spcAft>
        <a:defRPr sz="2708" b="1">
          <a:solidFill>
            <a:schemeClr val="bg1"/>
          </a:solidFill>
          <a:latin typeface="Verdana" pitchFamily="34" charset="0"/>
        </a:defRPr>
      </a:lvl9pPr>
    </p:titleStyle>
    <p:bodyStyle>
      <a:lvl1pPr marL="422041" indent="-42204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969">
          <a:solidFill>
            <a:schemeClr val="bg2"/>
          </a:solidFill>
          <a:latin typeface="+mn-lt"/>
          <a:ea typeface="+mn-ea"/>
          <a:cs typeface="+mn-cs"/>
        </a:defRPr>
      </a:lvl1pPr>
      <a:lvl2pPr marL="1510361" indent="-51582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969">
          <a:solidFill>
            <a:schemeClr val="bg2"/>
          </a:solidFill>
          <a:latin typeface="+mn-lt"/>
        </a:defRPr>
      </a:lvl2pPr>
      <a:lvl3pPr marL="2246979" indent="-51582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969">
          <a:solidFill>
            <a:schemeClr val="bg2"/>
          </a:solidFill>
          <a:latin typeface="+mn-lt"/>
        </a:defRPr>
      </a:lvl3pPr>
      <a:lvl4pPr marL="2983598" indent="-51582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969">
          <a:solidFill>
            <a:schemeClr val="bg2"/>
          </a:solidFill>
          <a:latin typeface="+mn-lt"/>
        </a:defRPr>
      </a:lvl4pPr>
      <a:lvl5pPr marL="3720216" indent="-51582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969">
          <a:solidFill>
            <a:schemeClr val="bg2"/>
          </a:solidFill>
          <a:latin typeface="+mn-lt"/>
        </a:defRPr>
      </a:lvl5pPr>
      <a:lvl6pPr marL="4282938" indent="-51582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969">
          <a:solidFill>
            <a:srgbClr val="9D9FA1"/>
          </a:solidFill>
          <a:latin typeface="+mn-lt"/>
        </a:defRPr>
      </a:lvl6pPr>
      <a:lvl7pPr marL="4845660" indent="-51582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969">
          <a:solidFill>
            <a:srgbClr val="9D9FA1"/>
          </a:solidFill>
          <a:latin typeface="+mn-lt"/>
        </a:defRPr>
      </a:lvl7pPr>
      <a:lvl8pPr marL="5408381" indent="-51582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969">
          <a:solidFill>
            <a:srgbClr val="9D9FA1"/>
          </a:solidFill>
          <a:latin typeface="+mn-lt"/>
        </a:defRPr>
      </a:lvl8pPr>
      <a:lvl9pPr marL="5971103" indent="-51582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969">
          <a:solidFill>
            <a:srgbClr val="9D9FA1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 descr="signatur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" y="6327778"/>
            <a:ext cx="12186138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PT_Header01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2" b="19541"/>
          <a:stretch/>
        </p:blipFill>
        <p:spPr bwMode="auto">
          <a:xfrm>
            <a:off x="0" y="0"/>
            <a:ext cx="121920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871417" y="4354516"/>
            <a:ext cx="5654431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6000" tIns="3600" rIns="36000" bIns="3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it-IT" altLang="x-none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1417" y="4924428"/>
            <a:ext cx="8213969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6000" tIns="3600" rIns="36000" bIns="36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x-none"/>
              <a:t>Click to edit Master text styles</a:t>
            </a:r>
          </a:p>
          <a:p>
            <a:pPr lvl="1"/>
            <a:r>
              <a:rPr lang="it-IT" altLang="x-none"/>
              <a:t>Second level</a:t>
            </a:r>
          </a:p>
          <a:p>
            <a:pPr lvl="2"/>
            <a:r>
              <a:rPr lang="it-IT" altLang="x-none"/>
              <a:t>Third level</a:t>
            </a:r>
          </a:p>
          <a:p>
            <a:pPr lvl="3"/>
            <a:r>
              <a:rPr lang="it-IT" altLang="x-none"/>
              <a:t>Fourth level</a:t>
            </a:r>
          </a:p>
          <a:p>
            <a:pPr lvl="4"/>
            <a:r>
              <a:rPr lang="it-IT" altLang="x-none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416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16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16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16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16" b="1">
          <a:solidFill>
            <a:schemeClr val="bg1"/>
          </a:solidFill>
          <a:latin typeface="Verdana" pitchFamily="34" charset="0"/>
        </a:defRPr>
      </a:lvl5pPr>
      <a:lvl6pPr marL="562722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6pPr>
      <a:lvl7pPr marL="1125444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7pPr>
      <a:lvl8pPr marL="1688165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8pPr>
      <a:lvl9pPr marL="2250887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9pPr>
    </p:titleStyle>
    <p:bodyStyle>
      <a:lvl1pPr marL="422041" indent="-422041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ED1B34"/>
        </a:buClr>
        <a:buChar char="•"/>
        <a:defRPr sz="1969">
          <a:solidFill>
            <a:schemeClr val="bg1"/>
          </a:solidFill>
          <a:latin typeface="+mn-lt"/>
          <a:ea typeface="+mn-ea"/>
          <a:cs typeface="+mn-cs"/>
        </a:defRPr>
      </a:lvl1pPr>
      <a:lvl2pPr marL="1510361" indent="-515828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charset="0"/>
        <a:buChar char="–"/>
        <a:defRPr sz="3446">
          <a:solidFill>
            <a:schemeClr val="bg2"/>
          </a:solidFill>
          <a:latin typeface="NotesSoft-Bold" pitchFamily="2" charset="0"/>
        </a:defRPr>
      </a:lvl2pPr>
      <a:lvl3pPr marL="2246979" indent="-515828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charset="0"/>
        <a:buChar char="•"/>
        <a:defRPr sz="3446">
          <a:solidFill>
            <a:schemeClr val="bg2"/>
          </a:solidFill>
          <a:latin typeface="NotesSoft-Bold" pitchFamily="2" charset="0"/>
        </a:defRPr>
      </a:lvl3pPr>
      <a:lvl4pPr marL="2983598" indent="-515828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charset="0"/>
        <a:buChar char="–"/>
        <a:defRPr sz="3446">
          <a:solidFill>
            <a:schemeClr val="bg2"/>
          </a:solidFill>
          <a:latin typeface="NotesSoft-Bold" pitchFamily="2" charset="0"/>
        </a:defRPr>
      </a:lvl4pPr>
      <a:lvl5pPr marL="3720216" indent="-515828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charset="0"/>
        <a:buChar char="»"/>
        <a:defRPr sz="3446">
          <a:solidFill>
            <a:schemeClr val="bg2"/>
          </a:solidFill>
          <a:latin typeface="NotesSoft-Bold" pitchFamily="2" charset="0"/>
        </a:defRPr>
      </a:lvl5pPr>
      <a:lvl6pPr marL="4282938" indent="-515828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3446">
          <a:solidFill>
            <a:schemeClr val="bg2"/>
          </a:solidFill>
          <a:latin typeface="NotesSoft-Bold" pitchFamily="2" charset="0"/>
        </a:defRPr>
      </a:lvl6pPr>
      <a:lvl7pPr marL="4845660" indent="-515828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3446">
          <a:solidFill>
            <a:schemeClr val="bg2"/>
          </a:solidFill>
          <a:latin typeface="NotesSoft-Bold" pitchFamily="2" charset="0"/>
        </a:defRPr>
      </a:lvl7pPr>
      <a:lvl8pPr marL="5408381" indent="-515828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3446">
          <a:solidFill>
            <a:schemeClr val="bg2"/>
          </a:solidFill>
          <a:latin typeface="NotesSoft-Bold" pitchFamily="2" charset="0"/>
        </a:defRPr>
      </a:lvl8pPr>
      <a:lvl9pPr marL="5971103" indent="-515828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3446">
          <a:solidFill>
            <a:schemeClr val="bg2"/>
          </a:solidFill>
          <a:latin typeface="NotesSoft-Bold" pitchFamily="2" charset="0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3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0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1" y="6107603"/>
            <a:ext cx="264591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7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1067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7513318" y="6107603"/>
            <a:ext cx="44877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nl-NL" sz="1067" noProof="1" smtClean="0">
                <a:solidFill>
                  <a:schemeClr val="bg2"/>
                </a:solidFill>
              </a:rPr>
              <a:t>G. Sarri | JUICE schedule status SC#7| 06/02/2018 | Slide  </a:t>
            </a:r>
            <a:fld id="{14BFCADB-48BF-4AAC-9AF6-BF80A06EE412}" type="slidenum">
              <a:rPr lang="nl-NL" sz="1067" noProof="1" smtClean="0">
                <a:solidFill>
                  <a:schemeClr val="bg2"/>
                </a:solidFill>
              </a:rPr>
              <a:t>‹#›</a:t>
            </a:fld>
            <a:endParaRPr lang="en-GB" sz="1067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969027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PPT_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4"/>
            <a:ext cx="12192000" cy="488951"/>
          </a:xfrm>
          <a:prstGeom prst="rect">
            <a:avLst/>
          </a:prstGeom>
        </p:spPr>
      </p:pic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12192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871" y="971622"/>
            <a:ext cx="11661755" cy="509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70682"/>
            <a:ext cx="9566461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228870" y="6541071"/>
            <a:ext cx="8581521" cy="148692"/>
            <a:chOff x="171652" y="6621093"/>
            <a:chExt cx="6436141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5973785" y="6107606"/>
            <a:ext cx="6027299" cy="1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800" noProof="1" smtClean="0">
                <a:solidFill>
                  <a:srgbClr val="4D4F53"/>
                </a:solidFill>
              </a:rPr>
              <a:t>Name Surname | 19/11/2015 | Slide  </a:t>
            </a:r>
            <a:fld id="{BBA2E11D-44E1-43DD-A173-928128880055}" type="slidenum">
              <a:rPr lang="en-GB" sz="800" noProof="1" smtClean="0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noProof="1">
              <a:solidFill>
                <a:srgbClr val="4D4F53"/>
              </a:solidFill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221419" y="6100227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3113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1268" y="1673225"/>
            <a:ext cx="10541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33970" y="379078"/>
            <a:ext cx="8140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18758363"/>
      </p:ext>
    </p:extLst>
  </p:cSld>
  <p:clrMap bg1="dk1" tx1="lt1" bg2="dk2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1268" y="1673225"/>
            <a:ext cx="10541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33970" y="379078"/>
            <a:ext cx="8140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62202220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6" descr="PPT_Header01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80351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6" descr="PPT_Header0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"/>
            <a:ext cx="70104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2" descr="signa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10274301" y="6605588"/>
            <a:ext cx="19177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1267" y="1673225"/>
            <a:ext cx="10204451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0451" y="128589"/>
            <a:ext cx="81407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1" y="6588126"/>
            <a:ext cx="547581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smtClean="0">
                <a:solidFill>
                  <a:srgbClr val="B2B2B2"/>
                </a:solidFill>
                <a:latin typeface="Arial" pitchFamily="34" charset="0"/>
              </a:rPr>
              <a:t>JUICE Science Introduction | D. Titov | SRE-SM | JUICE Kick-off  17.09.2012 |</a:t>
            </a:r>
            <a:r>
              <a:rPr lang="en-GB" sz="800" b="1" smtClean="0">
                <a:solidFill>
                  <a:srgbClr val="4D4F5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  <a:endParaRPr lang="en-GB" sz="800" b="1" noProof="1" smtClean="0">
              <a:solidFill>
                <a:srgbClr val="4D4F5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4247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6" descr="PPT_Header01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5"/>
            <a:ext cx="7880351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6" descr="PPT_Header01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"/>
            <a:ext cx="70104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1267" y="1673225"/>
            <a:ext cx="10204451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0470" y="126669"/>
            <a:ext cx="8140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608" y="6465066"/>
            <a:ext cx="1447800" cy="3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6874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eg"/><Relationship Id="rId5" Type="http://schemas.openxmlformats.org/officeDocument/2006/relationships/image" Target="../media/image46.emf"/><Relationship Id="rId10" Type="http://schemas.openxmlformats.org/officeDocument/2006/relationships/image" Target="../media/image51.jpeg"/><Relationship Id="rId4" Type="http://schemas.openxmlformats.org/officeDocument/2006/relationships/image" Target="../media/image45.emf"/><Relationship Id="rId9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" y="1562688"/>
            <a:ext cx="12191996" cy="5295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7902" r="3485" b="7407"/>
          <a:stretch/>
        </p:blipFill>
        <p:spPr>
          <a:xfrm>
            <a:off x="4" y="-26400"/>
            <a:ext cx="3209484" cy="1574800"/>
          </a:xfrm>
          <a:prstGeom prst="rect">
            <a:avLst/>
          </a:prstGeom>
        </p:spPr>
      </p:pic>
      <p:sp>
        <p:nvSpPr>
          <p:cNvPr id="512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37066" y="3320712"/>
            <a:ext cx="5350934" cy="3110568"/>
          </a:xfrm>
        </p:spPr>
        <p:txBody>
          <a:bodyPr/>
          <a:lstStyle/>
          <a:p>
            <a:pPr marL="0" indent="0" eaLnBrk="1" hangingPunct="1"/>
            <a:r>
              <a:rPr lang="en-GB" altLang="x-none" sz="2400" dirty="0" smtClean="0">
                <a:solidFill>
                  <a:schemeClr val="accent1"/>
                </a:solidFill>
              </a:rPr>
              <a:t>MAJIS team meeting</a:t>
            </a:r>
            <a:endParaRPr lang="en-GB" altLang="x-none" sz="2400" dirty="0">
              <a:solidFill>
                <a:schemeClr val="accent1"/>
              </a:solidFill>
            </a:endParaRPr>
          </a:p>
          <a:p>
            <a:pPr marL="0" indent="0" eaLnBrk="1" hangingPunct="1"/>
            <a:r>
              <a:rPr lang="en-GB" altLang="x-none" sz="2400" dirty="0" smtClean="0">
                <a:solidFill>
                  <a:schemeClr val="accent1"/>
                </a:solidFill>
              </a:rPr>
              <a:t>10</a:t>
            </a:r>
            <a:r>
              <a:rPr lang="en-GB" altLang="x-none" sz="2400" dirty="0" smtClean="0">
                <a:solidFill>
                  <a:schemeClr val="accent1"/>
                </a:solidFill>
              </a:rPr>
              <a:t> </a:t>
            </a:r>
            <a:r>
              <a:rPr lang="en-GB" altLang="x-none" sz="2400" dirty="0" smtClean="0">
                <a:solidFill>
                  <a:schemeClr val="accent1"/>
                </a:solidFill>
              </a:rPr>
              <a:t>October 2019</a:t>
            </a:r>
          </a:p>
          <a:p>
            <a:pPr marL="0" indent="0" eaLnBrk="1" hangingPunct="1"/>
            <a:endParaRPr lang="en-GB" altLang="x-none" sz="2400" dirty="0" smtClean="0">
              <a:solidFill>
                <a:schemeClr val="accent1"/>
              </a:solidFill>
            </a:endParaRPr>
          </a:p>
          <a:p>
            <a:pPr marL="0" indent="0" eaLnBrk="1" hangingPunct="1"/>
            <a:r>
              <a:rPr lang="en-GB" altLang="x-none" sz="2400" dirty="0" smtClean="0">
                <a:solidFill>
                  <a:schemeClr val="accent1"/>
                </a:solidFill>
              </a:rPr>
              <a:t>Olivier Witasse</a:t>
            </a:r>
          </a:p>
          <a:p>
            <a:pPr marL="0" indent="0" eaLnBrk="1" hangingPunct="1"/>
            <a:r>
              <a:rPr lang="en-GB" altLang="x-none" sz="2400" dirty="0" smtClean="0">
                <a:solidFill>
                  <a:schemeClr val="accent1"/>
                </a:solidFill>
              </a:rPr>
              <a:t>Project Scientist</a:t>
            </a:r>
            <a:endParaRPr lang="en-GB" altLang="x-none" sz="2200" dirty="0">
              <a:solidFill>
                <a:schemeClr val="accent1"/>
              </a:solidFill>
            </a:endParaRPr>
          </a:p>
        </p:txBody>
      </p:sp>
      <p:sp>
        <p:nvSpPr>
          <p:cNvPr id="51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37066" y="1813824"/>
            <a:ext cx="11802534" cy="1574800"/>
          </a:xfrm>
        </p:spPr>
        <p:txBody>
          <a:bodyPr/>
          <a:lstStyle/>
          <a:p>
            <a:pPr eaLnBrk="1" hangingPunct="1"/>
            <a:r>
              <a:rPr lang="en-GB" altLang="x-none" sz="4000" dirty="0" smtClean="0">
                <a:solidFill>
                  <a:schemeClr val="accent1"/>
                </a:solidFill>
              </a:rPr>
              <a:t>JUICE</a:t>
            </a:r>
            <a:r>
              <a:rPr lang="en-GB" altLang="x-none" sz="4000" dirty="0">
                <a:solidFill>
                  <a:schemeClr val="accent1"/>
                </a:solidFill>
              </a:rPr>
              <a:t> </a:t>
            </a:r>
            <a:r>
              <a:rPr lang="en-GB" altLang="x-none" sz="4000" dirty="0" smtClean="0">
                <a:solidFill>
                  <a:schemeClr val="accent1"/>
                </a:solidFill>
              </a:rPr>
              <a:t>status report</a:t>
            </a:r>
            <a:endParaRPr lang="it-IT" altLang="x-none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2" y="3054157"/>
            <a:ext cx="6761018" cy="3818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69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099" y="475180"/>
            <a:ext cx="2415767" cy="18389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448" y="939639"/>
            <a:ext cx="2554393" cy="12632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098" y="4164534"/>
            <a:ext cx="2268020" cy="9097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985" y="3713956"/>
            <a:ext cx="2567135" cy="379936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2641883" y="1636017"/>
            <a:ext cx="245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D4F5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Langmuir Probe (4X)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4F53">
                  <a:lumMod val="20000"/>
                  <a:lumOff val="8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885" y="3903924"/>
            <a:ext cx="2498401" cy="759152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>
            <a:off x="4487266" y="1844326"/>
            <a:ext cx="869748" cy="261513"/>
          </a:xfrm>
          <a:prstGeom prst="straightConnector1">
            <a:avLst/>
          </a:prstGeom>
          <a:ln w="63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121955" y="2942018"/>
            <a:ext cx="27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D4F5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3GM (Kat + USO) in the vault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4F53">
                  <a:lumMod val="20000"/>
                  <a:lumOff val="8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5710538" y="3183468"/>
            <a:ext cx="869748" cy="261513"/>
          </a:xfrm>
          <a:prstGeom prst="straightConnector1">
            <a:avLst/>
          </a:prstGeom>
          <a:ln w="63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6218598"/>
            <a:ext cx="12192000" cy="714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Top-level schedule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May 2012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Mission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selected</a:t>
            </a: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February 2013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Payload selected</a:t>
            </a: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July 2015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Prime industrial contractor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selected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May 2022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Launch from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Kourou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(Ariane 5)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October 2029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Jupiter orbit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insertion</a:t>
            </a: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August 2032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Ganymede orbit insertion</a:t>
            </a: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September 2033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End of mission </a:t>
            </a:r>
            <a:endParaRPr lang="en-US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Sometimes in 2034: Impact on Ganymede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1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Activities in 2019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695" y="1673225"/>
            <a:ext cx="11787447" cy="4318000"/>
          </a:xfrm>
        </p:spPr>
        <p:txBody>
          <a:bodyPr/>
          <a:lstStyle/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March 2019: Spacecraft CDR review</a:t>
            </a: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April 2019: Science Operations Centre core design review</a:t>
            </a:r>
            <a:endParaRPr lang="en-GB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June 2019: End of the instrument CDRs (formal board on 14/11)</a:t>
            </a: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June 2019: </a:t>
            </a:r>
            <a:r>
              <a:rPr lang="en-GB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auncher contract signature </a:t>
            </a: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Ariane 5 as a baseline for a launch in 2022</a:t>
            </a: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Start of the integration of the spacecraft flight model NOW</a:t>
            </a:r>
          </a:p>
          <a:p>
            <a:pPr defTabSz="4627563">
              <a:buFont typeface="Wingdings" panose="05000000000000000000" pitchFamily="2" charset="2"/>
              <a:buChar char="§"/>
              <a:defRPr/>
            </a:pP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GB" sz="2400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</a:t>
            </a: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instrument FM (UVS) to be delivered soon</a:t>
            </a:r>
          </a:p>
          <a:p>
            <a:pPr defTabSz="4627563">
              <a:buFont typeface="Wingdings" panose="05000000000000000000" pitchFamily="2" charset="2"/>
              <a:buChar char="§"/>
              <a:defRPr/>
            </a:pPr>
            <a:endParaRPr lang="en-GB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4627563">
              <a:buFont typeface="Wingdings" panose="05000000000000000000" pitchFamily="2" charset="2"/>
              <a:buChar char="§"/>
              <a:defRPr/>
            </a:pPr>
            <a:endParaRPr lang="en-US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10159"/>
            <a:ext cx="3840479" cy="28803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107"/>
          <a:stretch/>
        </p:blipFill>
        <p:spPr>
          <a:xfrm>
            <a:off x="7904481" y="4299"/>
            <a:ext cx="4262119" cy="2886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87061" y="-582760"/>
            <a:ext cx="2889880" cy="4063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90517"/>
            <a:ext cx="4064000" cy="2709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1" r="3080" b="9275"/>
          <a:stretch/>
        </p:blipFill>
        <p:spPr>
          <a:xfrm>
            <a:off x="4064000" y="2900040"/>
            <a:ext cx="5462420" cy="2689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 b="17815"/>
          <a:stretch/>
        </p:blipFill>
        <p:spPr>
          <a:xfrm>
            <a:off x="1" y="5599851"/>
            <a:ext cx="3936550" cy="1271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3" t="29833" r="40996" b="43833"/>
          <a:stretch/>
        </p:blipFill>
        <p:spPr>
          <a:xfrm>
            <a:off x="9526419" y="2900040"/>
            <a:ext cx="2640181" cy="2685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1" r="6848" b="27617"/>
          <a:stretch/>
        </p:blipFill>
        <p:spPr>
          <a:xfrm>
            <a:off x="3937000" y="5598913"/>
            <a:ext cx="2963384" cy="1275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84" y="5585073"/>
            <a:ext cx="2076230" cy="12729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76614" y="5585073"/>
            <a:ext cx="3215386" cy="1272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JUICE </a:t>
            </a:r>
            <a:r>
              <a:rPr lang="en-GB" sz="2800" b="1" dirty="0"/>
              <a:t>f</a:t>
            </a:r>
            <a:r>
              <a:rPr lang="en-GB" sz="2800" b="1" dirty="0" smtClean="0"/>
              <a:t>amily of models</a:t>
            </a:r>
            <a:endParaRPr lang="en-GB" sz="28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2941983" y="2226364"/>
            <a:ext cx="914400" cy="53671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2017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67809" y="2226364"/>
            <a:ext cx="914400" cy="53671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7944015" y="2226364"/>
            <a:ext cx="914400" cy="536713"/>
          </a:xfrm>
          <a:prstGeom prst="roundRect">
            <a:avLst/>
          </a:prstGeom>
          <a:solidFill>
            <a:srgbClr val="7A7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3022151" y="4931097"/>
            <a:ext cx="914400" cy="53671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2018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23" y="10159"/>
            <a:ext cx="755374" cy="38762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1:1</a:t>
            </a: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4123858" y="68928"/>
            <a:ext cx="680720" cy="53671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1:1</a:t>
            </a:r>
            <a:endParaRPr lang="en-GB" dirty="0"/>
          </a:p>
        </p:txBody>
      </p:sp>
      <p:sp>
        <p:nvSpPr>
          <p:cNvPr id="18" name="Rounded Rectangle 17"/>
          <p:cNvSpPr/>
          <p:nvPr/>
        </p:nvSpPr>
        <p:spPr>
          <a:xfrm>
            <a:off x="11409538" y="2226364"/>
            <a:ext cx="670844" cy="536713"/>
          </a:xfrm>
          <a:prstGeom prst="roundRect">
            <a:avLst/>
          </a:prstGeom>
          <a:solidFill>
            <a:srgbClr val="7A7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1:1</a:t>
            </a:r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3130538" y="2927993"/>
            <a:ext cx="844826" cy="53671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1:18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67809" y="4931097"/>
            <a:ext cx="914400" cy="53671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2019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578340" y="5038838"/>
            <a:ext cx="914400" cy="53671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E37222"/>
                </a:solidFill>
              </a:rPr>
              <a:t>2018</a:t>
            </a:r>
            <a:endParaRPr lang="en-GB" dirty="0">
              <a:solidFill>
                <a:srgbClr val="E37222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192078" y="6589643"/>
            <a:ext cx="719926" cy="294129"/>
          </a:xfrm>
          <a:prstGeom prst="roundRect">
            <a:avLst>
              <a:gd name="adj" fmla="val 486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2017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338930" y="6589643"/>
            <a:ext cx="637684" cy="26835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2019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80522" y="6589643"/>
            <a:ext cx="744858" cy="294129"/>
          </a:xfrm>
          <a:prstGeom prst="roundRect">
            <a:avLst/>
          </a:prstGeom>
          <a:solidFill>
            <a:srgbClr val="402E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2018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781" y="5597441"/>
            <a:ext cx="744858" cy="294129"/>
          </a:xfrm>
          <a:prstGeom prst="roundRect">
            <a:avLst/>
          </a:prstGeom>
          <a:solidFill>
            <a:srgbClr val="402E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1:40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36551" y="6589643"/>
            <a:ext cx="652670" cy="30738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1:82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116852" y="2941672"/>
            <a:ext cx="844826" cy="53671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1:18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7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349210"/>
            <a:ext cx="9804400" cy="862012"/>
          </a:xfrm>
        </p:spPr>
        <p:txBody>
          <a:bodyPr/>
          <a:lstStyle/>
          <a:p>
            <a:r>
              <a:rPr lang="en-GB" dirty="0" smtClean="0"/>
              <a:t>Recent hardware: </a:t>
            </a:r>
            <a:br>
              <a:rPr lang="en-GB" dirty="0" smtClean="0"/>
            </a:br>
            <a:r>
              <a:rPr lang="en-GB" dirty="0" smtClean="0"/>
              <a:t>Propellant </a:t>
            </a:r>
            <a:r>
              <a:rPr lang="en-GB" dirty="0"/>
              <a:t>tank </a:t>
            </a:r>
            <a:r>
              <a:rPr lang="en-GB" dirty="0" smtClean="0"/>
              <a:t>and central </a:t>
            </a:r>
            <a:r>
              <a:rPr lang="en-GB" dirty="0"/>
              <a:t>structure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359" t="17259" r="10555" b="4075"/>
          <a:stretch/>
        </p:blipFill>
        <p:spPr>
          <a:xfrm>
            <a:off x="8099253" y="1630978"/>
            <a:ext cx="2595570" cy="4862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2960" y="8620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675110"/>
            <a:ext cx="3843020" cy="4845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274" y="1675110"/>
            <a:ext cx="3691425" cy="481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5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95599"/>
            <a:ext cx="8266722" cy="862012"/>
          </a:xfrm>
        </p:spPr>
        <p:txBody>
          <a:bodyPr/>
          <a:lstStyle/>
          <a:p>
            <a:r>
              <a:rPr lang="en-GB" dirty="0" smtClean="0"/>
              <a:t>Recent hardware: </a:t>
            </a:r>
            <a:r>
              <a:rPr lang="en-GB" dirty="0"/>
              <a:t>Mag </a:t>
            </a:r>
            <a:r>
              <a:rPr lang="en-GB" dirty="0" smtClean="0"/>
              <a:t>boom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99" y="2177171"/>
            <a:ext cx="6653912" cy="28948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2060" y="3624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931171"/>
            <a:ext cx="5076184" cy="338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66722" cy="862012"/>
          </a:xfrm>
        </p:spPr>
        <p:txBody>
          <a:bodyPr/>
          <a:lstStyle/>
          <a:p>
            <a:r>
              <a:rPr lang="en-GB" dirty="0" smtClean="0"/>
              <a:t>Recent hardware: solar panels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38" y="2019300"/>
            <a:ext cx="5350933" cy="401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272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5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571804"/>
            <a:ext cx="12192000" cy="52861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47" y="353398"/>
            <a:ext cx="6229297" cy="862012"/>
          </a:xfrm>
        </p:spPr>
        <p:txBody>
          <a:bodyPr/>
          <a:lstStyle/>
          <a:p>
            <a:r>
              <a:rPr lang="en-GB" dirty="0" smtClean="0"/>
              <a:t>Summary: on track for a launch in May 2022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7902" r="3485" b="7407"/>
          <a:stretch/>
        </p:blipFill>
        <p:spPr>
          <a:xfrm>
            <a:off x="0" y="-2996"/>
            <a:ext cx="3209484" cy="157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42" y="1667599"/>
            <a:ext cx="8998231" cy="508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4.xml><?xml version="1.0" encoding="utf-8"?>
<a:theme xmlns:a="http://schemas.openxmlformats.org/drawingml/2006/main" name="8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6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ESA Presentation">
  <a:themeElements>
    <a:clrScheme name="1_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1_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SA Presentation">
  <a:themeElements>
    <a:clrScheme name="1_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1_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1652</TotalTime>
  <Words>195</Words>
  <Application>Microsoft Office PowerPoint</Application>
  <PresentationFormat>Widescreen</PresentationFormat>
  <Paragraphs>47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MS PGothic</vt:lpstr>
      <vt:lpstr>Arial</vt:lpstr>
      <vt:lpstr>Calibri</vt:lpstr>
      <vt:lpstr>NotesSoft-Bold</vt:lpstr>
      <vt:lpstr>Verdana</vt:lpstr>
      <vt:lpstr>Wingdings</vt:lpstr>
      <vt:lpstr>1_Default Design</vt:lpstr>
      <vt:lpstr>2_Custom Design</vt:lpstr>
      <vt:lpstr>ESA Presentation 16-9</vt:lpstr>
      <vt:lpstr>8_ESA Presentation</vt:lpstr>
      <vt:lpstr>6_ESA Presentation</vt:lpstr>
      <vt:lpstr>2_ESA Presentation</vt:lpstr>
      <vt:lpstr>1_ESA Presentation</vt:lpstr>
      <vt:lpstr>3_ESA Presentation</vt:lpstr>
      <vt:lpstr>JUICE status report</vt:lpstr>
      <vt:lpstr>PowerPoint Presentation</vt:lpstr>
      <vt:lpstr>Top-level schedule</vt:lpstr>
      <vt:lpstr>Activities in 2019</vt:lpstr>
      <vt:lpstr>PowerPoint Presentation</vt:lpstr>
      <vt:lpstr>Recent hardware:  Propellant tank and central structure </vt:lpstr>
      <vt:lpstr>Recent hardware: Mag boom </vt:lpstr>
      <vt:lpstr>Recent hardware: solar panels</vt:lpstr>
      <vt:lpstr>Summary: on track for a launch in May 2022</vt:lpstr>
    </vt:vector>
  </TitlesOfParts>
  <Company>IconMedialab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 AMET CONSECTETUER</dc:title>
  <dc:creator/>
  <cp:lastModifiedBy>Olivier Witasse</cp:lastModifiedBy>
  <cp:revision>440</cp:revision>
  <cp:lastPrinted>2008-07-25T12:21:01Z</cp:lastPrinted>
  <dcterms:created xsi:type="dcterms:W3CDTF">2007-10-19T13:11:49Z</dcterms:created>
  <dcterms:modified xsi:type="dcterms:W3CDTF">2019-10-08T20:11:41Z</dcterms:modified>
</cp:coreProperties>
</file>