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1"/>
    <p:sldMasterId id="2147484388" r:id="rId2"/>
  </p:sldMasterIdLst>
  <p:notesMasterIdLst>
    <p:notesMasterId r:id="rId19"/>
  </p:notesMasterIdLst>
  <p:sldIdLst>
    <p:sldId id="320" r:id="rId3"/>
    <p:sldId id="334" r:id="rId4"/>
    <p:sldId id="360" r:id="rId5"/>
    <p:sldId id="300" r:id="rId6"/>
    <p:sldId id="302" r:id="rId7"/>
    <p:sldId id="349" r:id="rId8"/>
    <p:sldId id="350" r:id="rId9"/>
    <p:sldId id="351" r:id="rId10"/>
    <p:sldId id="352" r:id="rId11"/>
    <p:sldId id="440" r:id="rId12"/>
    <p:sldId id="362" r:id="rId13"/>
    <p:sldId id="359" r:id="rId14"/>
    <p:sldId id="354" r:id="rId15"/>
    <p:sldId id="355" r:id="rId16"/>
    <p:sldId id="438" r:id="rId17"/>
    <p:sldId id="439" r:id="rId18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orient="horz" pos="4224">
          <p15:clr>
            <a:srgbClr val="A4A3A4"/>
          </p15:clr>
        </p15:guide>
        <p15:guide id="4" orient="horz" pos="1584">
          <p15:clr>
            <a:srgbClr val="A4A3A4"/>
          </p15:clr>
        </p15:guide>
        <p15:guide id="5" orient="horz" pos="1053">
          <p15:clr>
            <a:srgbClr val="A4A3A4"/>
          </p15:clr>
        </p15:guide>
        <p15:guide id="6" orient="horz" pos="897">
          <p15:clr>
            <a:srgbClr val="A4A3A4"/>
          </p15:clr>
        </p15:guide>
        <p15:guide id="7" pos="2880">
          <p15:clr>
            <a:srgbClr val="A4A3A4"/>
          </p15:clr>
        </p15:guide>
        <p15:guide id="8" pos="5472">
          <p15:clr>
            <a:srgbClr val="A4A3A4"/>
          </p15:clr>
        </p15:guide>
        <p15:guide id="9" pos="5520">
          <p15:clr>
            <a:srgbClr val="A4A3A4"/>
          </p15:clr>
        </p15:guide>
        <p15:guide id="10" pos="240">
          <p15:clr>
            <a:srgbClr val="A4A3A4"/>
          </p15:clr>
        </p15:guide>
        <p15:guide id="11" pos="288">
          <p15:clr>
            <a:srgbClr val="A4A3A4"/>
          </p15:clr>
        </p15:guide>
        <p15:guide id="12" pos="5616">
          <p15:clr>
            <a:srgbClr val="A4A3A4"/>
          </p15:clr>
        </p15:guide>
        <p15:guide id="13" pos="1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9"/>
  </p:normalViewPr>
  <p:slideViewPr>
    <p:cSldViewPr snapToGrid="0">
      <p:cViewPr varScale="1">
        <p:scale>
          <a:sx n="104" d="100"/>
          <a:sy n="104" d="100"/>
        </p:scale>
        <p:origin x="1784" y="208"/>
      </p:cViewPr>
      <p:guideLst>
        <p:guide orient="horz" pos="2160"/>
        <p:guide orient="horz" pos="4032"/>
        <p:guide orient="horz" pos="4224"/>
        <p:guide orient="horz" pos="1584"/>
        <p:guide orient="horz" pos="1053"/>
        <p:guide orient="horz" pos="897"/>
        <p:guide pos="2880"/>
        <p:guide pos="5472"/>
        <p:guide pos="5520"/>
        <p:guide pos="240"/>
        <p:guide pos="288"/>
        <p:guide pos="5616"/>
        <p:guide pos="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-2874" y="-108"/>
      </p:cViewPr>
      <p:guideLst>
        <p:guide orient="horz" pos="2920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84A6BC7-3F81-444C-A9B7-5AF684EA0C6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DC9BEED-725C-124B-8475-B02F9EA39C3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smtClean="0"/>
            </a:lvl1pPr>
          </a:lstStyle>
          <a:p>
            <a:pPr>
              <a:defRPr/>
            </a:pPr>
            <a:fld id="{589BED1E-29F9-2440-B89A-3924E03FF329}" type="datetime1">
              <a:rPr lang="en-US" altLang="it-IT"/>
              <a:pPr>
                <a:defRPr/>
              </a:pPr>
              <a:t>10/9/19</a:t>
            </a:fld>
            <a:endParaRPr lang="en-US" altLang="it-IT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A8946B12-6642-4742-B073-34893E56673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3B7F8813-0947-3949-9E56-6FB38C22D17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3F88E7E3-906E-4A49-B3D5-09B254CE56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D46DCA9E-3AB0-1146-8D6C-50CB0AA8CB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smtClean="0"/>
            </a:lvl1pPr>
          </a:lstStyle>
          <a:p>
            <a:pPr>
              <a:defRPr/>
            </a:pPr>
            <a:fld id="{FE094AFB-3806-7248-A906-B7FAF3F437C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109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saLogo.png">
            <a:extLst>
              <a:ext uri="{FF2B5EF4-FFF2-40B4-BE49-F238E27FC236}">
                <a16:creationId xmlns:a16="http://schemas.microsoft.com/office/drawing/2014/main" id="{A8E9C51B-B765-514E-B061-64E3402FBA7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9050"/>
            <a:ext cx="126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NASALogo.png">
            <a:extLst>
              <a:ext uri="{FF2B5EF4-FFF2-40B4-BE49-F238E27FC236}">
                <a16:creationId xmlns:a16="http://schemas.microsoft.com/office/drawing/2014/main" id="{ED8E85D6-0CAD-9B43-B083-1CD12671A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33"/>
          <a:stretch>
            <a:fillRect/>
          </a:stretch>
        </p:blipFill>
        <p:spPr bwMode="auto">
          <a:xfrm>
            <a:off x="8583613" y="19050"/>
            <a:ext cx="560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Jupiter.png">
            <a:extLst>
              <a:ext uri="{FF2B5EF4-FFF2-40B4-BE49-F238E27FC236}">
                <a16:creationId xmlns:a16="http://schemas.microsoft.com/office/drawing/2014/main" id="{48D8DA58-8C1B-1B48-9F36-DAAC55E5D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3333" r="13333" b="13333"/>
          <a:stretch>
            <a:fillRect/>
          </a:stretch>
        </p:blipFill>
        <p:spPr bwMode="auto">
          <a:xfrm>
            <a:off x="4268788" y="4763"/>
            <a:ext cx="63976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Io.png">
            <a:extLst>
              <a:ext uri="{FF2B5EF4-FFF2-40B4-BE49-F238E27FC236}">
                <a16:creationId xmlns:a16="http://schemas.microsoft.com/office/drawing/2014/main" id="{35A194B9-F79F-C04B-B805-AF849D951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443" r="1111" b="4179"/>
          <a:stretch>
            <a:fillRect/>
          </a:stretch>
        </p:blipFill>
        <p:spPr bwMode="auto">
          <a:xfrm>
            <a:off x="5189538" y="160338"/>
            <a:ext cx="3444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Callisto.png">
            <a:extLst>
              <a:ext uri="{FF2B5EF4-FFF2-40B4-BE49-F238E27FC236}">
                <a16:creationId xmlns:a16="http://schemas.microsoft.com/office/drawing/2014/main" id="{9F87ADD9-177C-FA47-B417-B392E4487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24445" r="24445" b="24445"/>
          <a:stretch>
            <a:fillRect/>
          </a:stretch>
        </p:blipFill>
        <p:spPr bwMode="auto">
          <a:xfrm>
            <a:off x="3549650" y="106363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JGO.png">
            <a:extLst>
              <a:ext uri="{FF2B5EF4-FFF2-40B4-BE49-F238E27FC236}">
                <a16:creationId xmlns:a16="http://schemas.microsoft.com/office/drawing/2014/main" id="{0971A94F-71F4-0A49-868F-C8F53D10B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4763"/>
            <a:ext cx="78263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JEO.png">
            <a:extLst>
              <a:ext uri="{FF2B5EF4-FFF2-40B4-BE49-F238E27FC236}">
                <a16:creationId xmlns:a16="http://schemas.microsoft.com/office/drawing/2014/main" id="{40A83225-9589-B145-985F-37C5B67C6B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763"/>
            <a:ext cx="116046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Europa1.jpg">
            <a:extLst>
              <a:ext uri="{FF2B5EF4-FFF2-40B4-BE49-F238E27FC236}">
                <a16:creationId xmlns:a16="http://schemas.microsoft.com/office/drawing/2014/main" id="{874E853D-C62A-AA49-8E37-DEC7B63BF74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82563"/>
            <a:ext cx="287337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Ganymede2.png">
            <a:extLst>
              <a:ext uri="{FF2B5EF4-FFF2-40B4-BE49-F238E27FC236}">
                <a16:creationId xmlns:a16="http://schemas.microsoft.com/office/drawing/2014/main" id="{A11968CC-EA13-4F45-AAB2-664E3352FC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11813" r="8521" b="3632"/>
          <a:stretch>
            <a:fillRect/>
          </a:stretch>
        </p:blipFill>
        <p:spPr bwMode="auto">
          <a:xfrm>
            <a:off x="2798763" y="82550"/>
            <a:ext cx="4699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itle Placeholder 1"/>
          <p:cNvSpPr>
            <a:spLocks noGrp="1"/>
          </p:cNvSpPr>
          <p:nvPr>
            <p:ph type="ctrTitle"/>
          </p:nvPr>
        </p:nvSpPr>
        <p:spPr>
          <a:xfrm>
            <a:off x="381000" y="1768475"/>
            <a:ext cx="8382000" cy="1470025"/>
          </a:xfr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Presentation Title on</a:t>
            </a:r>
            <a:br>
              <a:rPr lang="en-US"/>
            </a:br>
            <a:r>
              <a:rPr lang="en-US"/>
              <a:t>One Line or Two</a:t>
            </a:r>
          </a:p>
        </p:txBody>
      </p:sp>
      <p:sp>
        <p:nvSpPr>
          <p:cNvPr id="86019" name="Text Placeholder 2"/>
          <p:cNvSpPr>
            <a:spLocks noGrp="1"/>
          </p:cNvSpPr>
          <p:nvPr>
            <p:ph type="subTitle" idx="1"/>
          </p:nvPr>
        </p:nvSpPr>
        <p:spPr>
          <a:xfrm>
            <a:off x="381000" y="3810000"/>
            <a:ext cx="8382000" cy="914400"/>
          </a:xfrm>
        </p:spPr>
        <p:txBody>
          <a:bodyPr bIns="45720"/>
          <a:lstStyle>
            <a:lvl1pPr marL="0" indent="0" algn="ctr">
              <a:spcBef>
                <a:spcPct val="15000"/>
              </a:spcBef>
              <a:spcAft>
                <a:spcPct val="15000"/>
              </a:spcAft>
              <a:buFont typeface="Arial" charset="0"/>
              <a:buNone/>
              <a:defRPr sz="2800"/>
            </a:lvl1pPr>
          </a:lstStyle>
          <a:p>
            <a:r>
              <a:rPr lang="en-US"/>
              <a:t>Presenter’s Name</a:t>
            </a:r>
          </a:p>
          <a:p>
            <a:r>
              <a:rPr lang="en-US"/>
              <a:t>Role on JEO/EJSM/OPFM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629DCB0-D36A-9045-9B3A-0490110D1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3193A6-F421-C147-A4D1-FF907816701B}" type="datetime1">
              <a:rPr lang="en-US" altLang="it-IT"/>
              <a:pPr>
                <a:defRPr/>
              </a:pPr>
              <a:t>10/9/19</a:t>
            </a:fld>
            <a:endParaRPr lang="en-US" altLang="it-IT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CB787CE-11C4-6C48-A3EB-E83601C5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 Planning and Discussion Purposes Only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2E57A8F-0A24-2A45-8CF6-CE8E4583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 </a:t>
            </a:r>
            <a:fld id="{80099F9B-6A71-F445-B6A4-54FFEB6B3377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2666026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686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76400"/>
            <a:ext cx="41148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76400"/>
            <a:ext cx="41148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1424B-DA71-6C45-ABCC-2D0BED517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62E742-9C3B-3F42-82C5-3377841A247C}" type="datetime1">
              <a:rPr lang="en-US" altLang="it-IT"/>
              <a:pPr>
                <a:defRPr/>
              </a:pPr>
              <a:t>10/9/19</a:t>
            </a:fld>
            <a:endParaRPr lang="en-US" alt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A8E80-4582-FD44-AF8F-F21C5C2C3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1425" y="6605588"/>
            <a:ext cx="1857375" cy="1381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 Planning and Discussion Purposes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92B99-E318-4F4B-93A5-DF0769781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1863" y="6573838"/>
            <a:ext cx="155575" cy="152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6E604F-631D-6A4B-997D-733EC4869A4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5898763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C82E3-3783-AD4A-94DB-7256589EC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204225-3FE0-0545-8C31-8CE4FC9078A5}" type="datetime1">
              <a:rPr lang="en-US" altLang="it-IT"/>
              <a:pPr>
                <a:defRPr/>
              </a:pPr>
              <a:t>10/9/19</a:t>
            </a:fld>
            <a:endParaRPr lang="en-US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03F58-36A2-3E4A-9016-205410E7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 Planning and Discussion Purposes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2D00C-C804-2F4D-A691-7C5397C6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8825" y="6573838"/>
            <a:ext cx="190500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 </a:t>
            </a:r>
            <a:fld id="{FE538DA0-3E23-B645-B4BC-A6D833FBF5EF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0459058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11659A-A017-404D-BEAD-68A117537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72C720-5DD1-D743-9963-D25763A17F32}" type="datetime1">
              <a:rPr lang="en-US" altLang="it-IT"/>
              <a:pPr>
                <a:defRPr/>
              </a:pPr>
              <a:t>10/9/19</a:t>
            </a:fld>
            <a:endParaRPr lang="en-US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CE5C1-A903-5A4A-B7C0-66DDBC3E8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0763" y="6597650"/>
            <a:ext cx="1882775" cy="138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 Planning and Discussion Purposes Only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C3695-EA6F-BD40-A234-3488E242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1863" y="6573838"/>
            <a:ext cx="155575" cy="152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522F18-E62B-B848-9DAA-0BCC971638A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9835722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0CDA90-E040-A845-A7CF-89FA42A5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1D0596-28F0-7E44-965B-844E8597A3C4}" type="datetime1">
              <a:rPr lang="en-US" altLang="it-IT"/>
              <a:pPr>
                <a:defRPr/>
              </a:pPr>
              <a:t>10/9/19</a:t>
            </a:fld>
            <a:endParaRPr lang="en-US" alt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4AFAA-6F90-524F-9A90-7A49E20E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 Planning and Discussion Purposes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65CAD-AD85-CF41-B04B-AA9A6CD5E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1863" y="6573838"/>
            <a:ext cx="155575" cy="152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1D7467-3594-3F42-9F9B-51CFD1E9FD6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5805990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686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76400"/>
            <a:ext cx="41148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76400"/>
            <a:ext cx="41148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761647-697C-D14A-98CD-3632C7D44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52BA3F-95F9-D548-AC5F-D8B511A76C82}" type="datetime1">
              <a:rPr lang="en-US" altLang="it-IT"/>
              <a:pPr>
                <a:defRPr/>
              </a:pPr>
              <a:t>10/9/19</a:t>
            </a:fld>
            <a:endParaRPr lang="en-US" alt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FDDFE-5274-1244-9D56-A555981E7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1425" y="6605588"/>
            <a:ext cx="1857375" cy="1381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 Planning and Discussion Purposes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4C061-B5D0-B44B-97FE-061A9CD2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1863" y="6573838"/>
            <a:ext cx="155575" cy="152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965AB1-E7C8-9F41-BBD0-5F8073AA51B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1595096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saLogo.png">
            <a:extLst>
              <a:ext uri="{FF2B5EF4-FFF2-40B4-BE49-F238E27FC236}">
                <a16:creationId xmlns:a16="http://schemas.microsoft.com/office/drawing/2014/main" id="{E68C6BD2-95A5-DA48-B8DC-45A1380FD68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9050"/>
            <a:ext cx="126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NASALogo.png">
            <a:extLst>
              <a:ext uri="{FF2B5EF4-FFF2-40B4-BE49-F238E27FC236}">
                <a16:creationId xmlns:a16="http://schemas.microsoft.com/office/drawing/2014/main" id="{F7A9938D-057D-A741-9D04-6A7B6985C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33"/>
          <a:stretch>
            <a:fillRect/>
          </a:stretch>
        </p:blipFill>
        <p:spPr bwMode="auto">
          <a:xfrm>
            <a:off x="8583613" y="19050"/>
            <a:ext cx="560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Jupiter.png">
            <a:extLst>
              <a:ext uri="{FF2B5EF4-FFF2-40B4-BE49-F238E27FC236}">
                <a16:creationId xmlns:a16="http://schemas.microsoft.com/office/drawing/2014/main" id="{46D93C82-9820-A34A-8262-6179657FB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3333" r="13333" b="13333"/>
          <a:stretch>
            <a:fillRect/>
          </a:stretch>
        </p:blipFill>
        <p:spPr bwMode="auto">
          <a:xfrm>
            <a:off x="4268788" y="4763"/>
            <a:ext cx="63976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Io.png">
            <a:extLst>
              <a:ext uri="{FF2B5EF4-FFF2-40B4-BE49-F238E27FC236}">
                <a16:creationId xmlns:a16="http://schemas.microsoft.com/office/drawing/2014/main" id="{24076373-E137-4C4E-8138-28AF619B5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443" r="1111" b="4179"/>
          <a:stretch>
            <a:fillRect/>
          </a:stretch>
        </p:blipFill>
        <p:spPr bwMode="auto">
          <a:xfrm>
            <a:off x="5189538" y="160338"/>
            <a:ext cx="3444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Callisto.png">
            <a:extLst>
              <a:ext uri="{FF2B5EF4-FFF2-40B4-BE49-F238E27FC236}">
                <a16:creationId xmlns:a16="http://schemas.microsoft.com/office/drawing/2014/main" id="{EECBB5F6-A87D-C34B-B9E1-79E3205C3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24445" r="24445" b="24445"/>
          <a:stretch>
            <a:fillRect/>
          </a:stretch>
        </p:blipFill>
        <p:spPr bwMode="auto">
          <a:xfrm>
            <a:off x="3549650" y="106363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JGO.png">
            <a:extLst>
              <a:ext uri="{FF2B5EF4-FFF2-40B4-BE49-F238E27FC236}">
                <a16:creationId xmlns:a16="http://schemas.microsoft.com/office/drawing/2014/main" id="{AAC18D8B-15D0-AD44-BDA8-47269C57A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4763"/>
            <a:ext cx="78263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JEO.png">
            <a:extLst>
              <a:ext uri="{FF2B5EF4-FFF2-40B4-BE49-F238E27FC236}">
                <a16:creationId xmlns:a16="http://schemas.microsoft.com/office/drawing/2014/main" id="{439E43AF-63F9-C74B-8B6D-954FAA769B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763"/>
            <a:ext cx="116046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Europa1.jpg">
            <a:extLst>
              <a:ext uri="{FF2B5EF4-FFF2-40B4-BE49-F238E27FC236}">
                <a16:creationId xmlns:a16="http://schemas.microsoft.com/office/drawing/2014/main" id="{1841CEF8-501E-4C4B-A49E-A6A979BD5B4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82563"/>
            <a:ext cx="287337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Ganymede2.png">
            <a:extLst>
              <a:ext uri="{FF2B5EF4-FFF2-40B4-BE49-F238E27FC236}">
                <a16:creationId xmlns:a16="http://schemas.microsoft.com/office/drawing/2014/main" id="{2F69957B-567E-0E40-939D-187E3B0E1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11813" r="8521" b="3632"/>
          <a:stretch>
            <a:fillRect/>
          </a:stretch>
        </p:blipFill>
        <p:spPr bwMode="auto">
          <a:xfrm>
            <a:off x="2798763" y="82550"/>
            <a:ext cx="4699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itle Placeholder 1"/>
          <p:cNvSpPr>
            <a:spLocks noGrp="1"/>
          </p:cNvSpPr>
          <p:nvPr>
            <p:ph type="ctrTitle"/>
          </p:nvPr>
        </p:nvSpPr>
        <p:spPr>
          <a:xfrm>
            <a:off x="381000" y="1768475"/>
            <a:ext cx="8382000" cy="1470025"/>
          </a:xfr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Presentation Title on</a:t>
            </a:r>
            <a:br>
              <a:rPr lang="en-US"/>
            </a:br>
            <a:r>
              <a:rPr lang="en-US"/>
              <a:t>One Line or Two</a:t>
            </a:r>
          </a:p>
        </p:txBody>
      </p:sp>
      <p:sp>
        <p:nvSpPr>
          <p:cNvPr id="86019" name="Text Placeholder 2"/>
          <p:cNvSpPr>
            <a:spLocks noGrp="1"/>
          </p:cNvSpPr>
          <p:nvPr>
            <p:ph type="subTitle" idx="1"/>
          </p:nvPr>
        </p:nvSpPr>
        <p:spPr>
          <a:xfrm>
            <a:off x="381000" y="3810000"/>
            <a:ext cx="8382000" cy="914400"/>
          </a:xfrm>
        </p:spPr>
        <p:txBody>
          <a:bodyPr bIns="45720"/>
          <a:lstStyle>
            <a:lvl1pPr marL="0" indent="0" algn="ctr">
              <a:spcBef>
                <a:spcPct val="15000"/>
              </a:spcBef>
              <a:spcAft>
                <a:spcPct val="15000"/>
              </a:spcAft>
              <a:buFont typeface="Arial" charset="0"/>
              <a:buNone/>
              <a:defRPr sz="2800"/>
            </a:lvl1pPr>
          </a:lstStyle>
          <a:p>
            <a:r>
              <a:rPr lang="en-US"/>
              <a:t>Presenter’s Name</a:t>
            </a:r>
          </a:p>
          <a:p>
            <a:r>
              <a:rPr lang="en-US"/>
              <a:t>Role on JEO/EJSM/OPFM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E2654C2-AE05-EF4A-95B7-26418205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4BA448-BBFB-9B49-9631-C18C79EA4265}" type="datetime1">
              <a:rPr lang="en-US" altLang="it-IT"/>
              <a:pPr>
                <a:defRPr/>
              </a:pPr>
              <a:t>10/9/19</a:t>
            </a:fld>
            <a:endParaRPr lang="en-US" altLang="it-IT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C37F9E-728C-C242-BC08-9564B5C7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 Planning and Discussion Purposes Only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5C37722-2354-9841-A728-0170DD79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 </a:t>
            </a:r>
            <a:fld id="{8015EF39-C935-824E-8C5C-60B33BE1E4ED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8887052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41A30-8757-0E4A-8F66-C5EFF0B86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91E5E6-D457-7442-BFBB-D25FF5145643}" type="datetime1">
              <a:rPr lang="en-US" altLang="it-IT"/>
              <a:pPr>
                <a:defRPr/>
              </a:pPr>
              <a:t>10/9/19</a:t>
            </a:fld>
            <a:endParaRPr lang="en-US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E1789-EF78-5A43-8240-7BBAADFA6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 Planning and Discussion Purposes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96AAA-1E6A-8648-9F1C-23AA2D69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8825" y="6573838"/>
            <a:ext cx="190500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 </a:t>
            </a:r>
            <a:fld id="{FAC338ED-13C4-BA42-B1C9-335862DADD6A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8763119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E37F0F-04E9-7B4D-A9D1-D5830FAB0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CD6390-BCBA-114E-8CC0-FD9D89DE10CC}" type="datetime1">
              <a:rPr lang="en-US" altLang="it-IT"/>
              <a:pPr>
                <a:defRPr/>
              </a:pPr>
              <a:t>10/9/19</a:t>
            </a:fld>
            <a:endParaRPr lang="en-US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66B20-2203-5243-9E49-3743701A8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0763" y="6597650"/>
            <a:ext cx="1882775" cy="138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 Planning and Discussion Purposes Only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1A98E-C1B3-5F40-8BAC-54CB3E07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1863" y="6573838"/>
            <a:ext cx="155575" cy="152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C230F2-A4A6-2E4E-9A2A-408D5083C83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871527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04832D-0BA5-0741-9988-9831B4A9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414A47-D005-1F46-9161-8BFF0320B22A}" type="datetime1">
              <a:rPr lang="en-US" altLang="it-IT"/>
              <a:pPr>
                <a:defRPr/>
              </a:pPr>
              <a:t>10/9/19</a:t>
            </a:fld>
            <a:endParaRPr lang="en-US" alt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A97622-B648-DF4F-88C3-A2B411F58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For Planning and Discussion Purposes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F7402-92BD-834E-9D98-41A0FE25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1863" y="6573838"/>
            <a:ext cx="155575" cy="152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69944E-4BAD-124B-ABE3-B9E67570340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43541339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17375E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38823C-86CF-0444-B958-EA051B76DA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8600" y="6858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600829-6F01-D044-A847-78481DC149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676400"/>
            <a:ext cx="838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DDC16-964B-9B4F-946C-D26D0E325DE0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436563" y="6573838"/>
            <a:ext cx="606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7AA3106-E485-314A-BA3E-781F4D4C4196}" type="datetime1">
              <a:rPr lang="en-US" altLang="it-IT"/>
              <a:pPr>
                <a:defRPr/>
              </a:pPr>
              <a:t>10/9/19</a:t>
            </a:fld>
            <a:endParaRPr lang="en-US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A4573-E592-5B41-805F-3D3564675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3503613" y="6589713"/>
            <a:ext cx="1477962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1" compatLnSpc="1">
            <a:prstTxWarp prst="textNoShape">
              <a:avLst/>
            </a:prstTxWarp>
            <a:spAutoFit/>
          </a:bodyPr>
          <a:lstStyle>
            <a:lvl1pPr algn="ctr" eaLnBrk="1" hangingPunct="1">
              <a:defRPr sz="900">
                <a:solidFill>
                  <a:schemeClr val="bg1"/>
                </a:solidFill>
                <a:latin typeface="Arial Narrow" pitchFamily="-96" charset="0"/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4th JANUS Science Team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14692-EAE1-5F4F-B43A-FEF7ECCC5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516938" y="6573838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it-IT"/>
              <a:t> </a:t>
            </a:r>
            <a:fld id="{0EFC1673-C76D-DD46-9B4C-C840A5DE0B11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  <p:pic>
        <p:nvPicPr>
          <p:cNvPr id="1031" name="Immagine 4" descr="ESA_LOGO.svg.png">
            <a:extLst>
              <a:ext uri="{FF2B5EF4-FFF2-40B4-BE49-F238E27FC236}">
                <a16:creationId xmlns:a16="http://schemas.microsoft.com/office/drawing/2014/main" id="{F605E7EB-2387-6644-BBE3-E0E32EA9124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13" y="0"/>
            <a:ext cx="1512887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Immagine 3" descr="logo-INAF-compatto.jpg">
            <a:extLst>
              <a:ext uri="{FF2B5EF4-FFF2-40B4-BE49-F238E27FC236}">
                <a16:creationId xmlns:a16="http://schemas.microsoft.com/office/drawing/2014/main" id="{50ADDDD3-76D1-924F-99F5-EACA38DC8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0"/>
            <a:ext cx="125571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Immagine 5" descr="Galilean_moons_transparent.png">
            <a:extLst>
              <a:ext uri="{FF2B5EF4-FFF2-40B4-BE49-F238E27FC236}">
                <a16:creationId xmlns:a16="http://schemas.microsoft.com/office/drawing/2014/main" id="{1B10C52B-AD10-F147-B5DB-4AA6ECCA755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/>
          <a:stretch>
            <a:fillRect/>
          </a:stretch>
        </p:blipFill>
        <p:spPr bwMode="auto">
          <a:xfrm>
            <a:off x="4541838" y="0"/>
            <a:ext cx="16335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Immagine 1" descr="juice_CMYK-01.png">
            <a:extLst>
              <a:ext uri="{FF2B5EF4-FFF2-40B4-BE49-F238E27FC236}">
                <a16:creationId xmlns:a16="http://schemas.microsoft.com/office/drawing/2014/main" id="{B6C6CD0D-6B71-EE44-8348-416B2D5343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0"/>
            <a:ext cx="11239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Immagine 2" descr="juice.jpg">
            <a:extLst>
              <a:ext uri="{FF2B5EF4-FFF2-40B4-BE49-F238E27FC236}">
                <a16:creationId xmlns:a16="http://schemas.microsoft.com/office/drawing/2014/main" id="{89E3C8C5-1E8F-224E-9DE7-61D05E90DD5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268">
            <a:off x="2490788" y="26988"/>
            <a:ext cx="19462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Immagine 1" descr="ASI_logo negativo_bianco_.png">
            <a:extLst>
              <a:ext uri="{FF2B5EF4-FFF2-40B4-BE49-F238E27FC236}">
                <a16:creationId xmlns:a16="http://schemas.microsoft.com/office/drawing/2014/main" id="{40B6A2D8-9778-C64C-B2D5-172B4BF6A38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6"/>
          <a:stretch>
            <a:fillRect/>
          </a:stretch>
        </p:blipFill>
        <p:spPr bwMode="auto">
          <a:xfrm>
            <a:off x="0" y="-111125"/>
            <a:ext cx="1028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97" r:id="rId1"/>
    <p:sldLayoutId id="2147484998" r:id="rId2"/>
    <p:sldLayoutId id="2147484999" r:id="rId3"/>
    <p:sldLayoutId id="2147485000" r:id="rId4"/>
    <p:sldLayoutId id="2147485001" r:id="rId5"/>
  </p:sldLayoutIdLst>
  <p:transition spd="med">
    <p:fade/>
  </p:transition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cs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cs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cs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Font typeface="Arial" panose="020B0604020202020204" pitchFamily="34" charset="0"/>
        <a:buChar char="•"/>
        <a:defRPr sz="2400">
          <a:solidFill>
            <a:schemeClr val="bg1"/>
          </a:solidFill>
          <a:latin typeface="+mn-lt"/>
          <a:ea typeface="ＭＳ Ｐゴシック" charset="0"/>
          <a:cs typeface="+mn-cs"/>
        </a:defRPr>
      </a:lvl1pPr>
      <a:lvl2pPr marL="685800" indent="-28575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Font typeface="Arial" panose="020B0604020202020204" pitchFamily="34" charset="0"/>
        <a:buChar char="–"/>
        <a:defRPr sz="2000">
          <a:solidFill>
            <a:schemeClr val="bg1"/>
          </a:solidFill>
          <a:latin typeface="+mn-lt"/>
          <a:ea typeface="Arial" charset="0"/>
          <a:cs typeface="+mn-cs"/>
        </a:defRPr>
      </a:lvl2pPr>
      <a:lvl3pPr marL="1028700" indent="-228600" algn="l" rtl="0" eaLnBrk="0" fontAlgn="base" hangingPunct="0">
        <a:lnSpc>
          <a:spcPct val="90000"/>
        </a:lnSpc>
        <a:spcBef>
          <a:spcPct val="15000"/>
        </a:spcBef>
        <a:spcAft>
          <a:spcPct val="15000"/>
        </a:spcAft>
        <a:buFont typeface="Arial" panose="020B0604020202020204" pitchFamily="34" charset="0"/>
        <a:buChar char="•"/>
        <a:defRPr sz="2400">
          <a:solidFill>
            <a:schemeClr val="bg1"/>
          </a:solidFill>
          <a:latin typeface="+mn-lt"/>
          <a:ea typeface="Arial" charset="0"/>
          <a:cs typeface="+mn-cs"/>
        </a:defRPr>
      </a:lvl3pPr>
      <a:lvl4pPr marL="13716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Font typeface="Arial" panose="020B0604020202020204" pitchFamily="34" charset="0"/>
        <a:buChar char="–"/>
        <a:defRPr sz="1600">
          <a:solidFill>
            <a:schemeClr val="bg1"/>
          </a:solidFill>
          <a:latin typeface="+mn-lt"/>
          <a:ea typeface="Arial" charset="0"/>
          <a:cs typeface="+mn-cs"/>
        </a:defRPr>
      </a:lvl4pPr>
      <a:lvl5pPr marL="1657350" indent="-171450" algn="l" rtl="0" eaLnBrk="0" fontAlgn="base" hangingPunct="0">
        <a:lnSpc>
          <a:spcPct val="90000"/>
        </a:lnSpc>
        <a:spcBef>
          <a:spcPct val="5000"/>
        </a:spcBef>
        <a:spcAft>
          <a:spcPct val="5000"/>
        </a:spcAft>
        <a:buFont typeface="Arial" panose="020B0604020202020204" pitchFamily="34" charset="0"/>
        <a:buChar char="»"/>
        <a:defRPr sz="1400">
          <a:solidFill>
            <a:schemeClr val="bg1"/>
          </a:solidFill>
          <a:latin typeface="+mn-lt"/>
          <a:ea typeface="Arial" charset="0"/>
          <a:cs typeface="+mn-cs"/>
        </a:defRPr>
      </a:lvl5pPr>
      <a:lvl6pPr marL="2114550" indent="-171450" algn="l" rtl="0" eaLnBrk="0" fontAlgn="base" hangingPunct="0">
        <a:lnSpc>
          <a:spcPct val="90000"/>
        </a:lnSpc>
        <a:spcBef>
          <a:spcPct val="5000"/>
        </a:spcBef>
        <a:spcAft>
          <a:spcPct val="5000"/>
        </a:spcAft>
        <a:buFont typeface="Arial" charset="0"/>
        <a:buChar char="»"/>
        <a:defRPr sz="1400">
          <a:solidFill>
            <a:schemeClr val="bg1"/>
          </a:solidFill>
          <a:latin typeface="+mn-lt"/>
          <a:cs typeface="+mn-cs"/>
        </a:defRPr>
      </a:lvl6pPr>
      <a:lvl7pPr marL="2571750" indent="-171450" algn="l" rtl="0" eaLnBrk="0" fontAlgn="base" hangingPunct="0">
        <a:lnSpc>
          <a:spcPct val="90000"/>
        </a:lnSpc>
        <a:spcBef>
          <a:spcPct val="5000"/>
        </a:spcBef>
        <a:spcAft>
          <a:spcPct val="5000"/>
        </a:spcAft>
        <a:buFont typeface="Arial" charset="0"/>
        <a:buChar char="»"/>
        <a:defRPr sz="1400">
          <a:solidFill>
            <a:schemeClr val="bg1"/>
          </a:solidFill>
          <a:latin typeface="+mn-lt"/>
          <a:cs typeface="+mn-cs"/>
        </a:defRPr>
      </a:lvl7pPr>
      <a:lvl8pPr marL="3028950" indent="-171450" algn="l" rtl="0" eaLnBrk="0" fontAlgn="base" hangingPunct="0">
        <a:lnSpc>
          <a:spcPct val="90000"/>
        </a:lnSpc>
        <a:spcBef>
          <a:spcPct val="5000"/>
        </a:spcBef>
        <a:spcAft>
          <a:spcPct val="5000"/>
        </a:spcAft>
        <a:buFont typeface="Arial" charset="0"/>
        <a:buChar char="»"/>
        <a:defRPr sz="1400">
          <a:solidFill>
            <a:schemeClr val="bg1"/>
          </a:solidFill>
          <a:latin typeface="+mn-lt"/>
          <a:cs typeface="+mn-cs"/>
        </a:defRPr>
      </a:lvl8pPr>
      <a:lvl9pPr marL="3486150" indent="-171450" algn="l" rtl="0" eaLnBrk="0" fontAlgn="base" hangingPunct="0">
        <a:lnSpc>
          <a:spcPct val="90000"/>
        </a:lnSpc>
        <a:spcBef>
          <a:spcPct val="5000"/>
        </a:spcBef>
        <a:spcAft>
          <a:spcPct val="5000"/>
        </a:spcAft>
        <a:buFont typeface="Arial" charset="0"/>
        <a:buChar char="»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17375E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4D1712EC-D786-D14F-8FA8-E151CC84A3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8600" y="6858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E3916DB5-CEE9-EF40-AD0A-9954FEFD49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676400"/>
            <a:ext cx="838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F801F-BE30-1A4C-B1D8-07D26A26258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436563" y="6573838"/>
            <a:ext cx="606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1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07BE8B9-539C-B543-BD14-FC724FF2BF84}" type="datetime1">
              <a:rPr lang="en-US" altLang="it-IT"/>
              <a:pPr>
                <a:defRPr/>
              </a:pPr>
              <a:t>10/9/19</a:t>
            </a:fld>
            <a:endParaRPr lang="en-US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5AB6B-2A80-1441-A974-833209F64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3503613" y="6589713"/>
            <a:ext cx="1477962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1" compatLnSpc="1">
            <a:prstTxWarp prst="textNoShape">
              <a:avLst/>
            </a:prstTxWarp>
            <a:spAutoFit/>
          </a:bodyPr>
          <a:lstStyle>
            <a:lvl1pPr algn="ctr" eaLnBrk="1" hangingPunct="1">
              <a:defRPr sz="900">
                <a:solidFill>
                  <a:srgbClr val="FFFFFF"/>
                </a:solidFill>
                <a:latin typeface="Arial Narrow" pitchFamily="-96" charset="0"/>
                <a:ea typeface="ＭＳ Ｐゴシック" pitchFamily="-96" charset="-128"/>
                <a:cs typeface="Arial"/>
              </a:defRPr>
            </a:lvl1pPr>
          </a:lstStyle>
          <a:p>
            <a:pPr>
              <a:defRPr/>
            </a:pPr>
            <a:r>
              <a:rPr lang="en-US"/>
              <a:t>4th JANUS Science Team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E7DC8-F784-FF45-89FC-FCDC630449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516938" y="6573838"/>
            <a:ext cx="190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it-IT"/>
              <a:t> </a:t>
            </a:r>
            <a:fld id="{99B14B70-FD24-EA41-8622-188013C630CF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  <p:pic>
        <p:nvPicPr>
          <p:cNvPr id="7175" name="Immagine 4" descr="ESA_LOGO.svg.png">
            <a:extLst>
              <a:ext uri="{FF2B5EF4-FFF2-40B4-BE49-F238E27FC236}">
                <a16:creationId xmlns:a16="http://schemas.microsoft.com/office/drawing/2014/main" id="{9C27CC61-ADBD-BA42-ABBA-6E69C8622B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13" y="0"/>
            <a:ext cx="1512887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Immagine 3" descr="logo-INAF-compatto.jpg">
            <a:extLst>
              <a:ext uri="{FF2B5EF4-FFF2-40B4-BE49-F238E27FC236}">
                <a16:creationId xmlns:a16="http://schemas.microsoft.com/office/drawing/2014/main" id="{D949CA27-5204-D042-B81F-22E06F0A76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0"/>
            <a:ext cx="125571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Immagine 5" descr="Galilean_moons_transparent.png">
            <a:extLst>
              <a:ext uri="{FF2B5EF4-FFF2-40B4-BE49-F238E27FC236}">
                <a16:creationId xmlns:a16="http://schemas.microsoft.com/office/drawing/2014/main" id="{100CA7E7-D8D0-BB43-A6FD-9B64574BE5C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/>
          <a:stretch>
            <a:fillRect/>
          </a:stretch>
        </p:blipFill>
        <p:spPr bwMode="auto">
          <a:xfrm>
            <a:off x="4541838" y="0"/>
            <a:ext cx="16335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Immagine 1" descr="juice_CMYK-01.png">
            <a:extLst>
              <a:ext uri="{FF2B5EF4-FFF2-40B4-BE49-F238E27FC236}">
                <a16:creationId xmlns:a16="http://schemas.microsoft.com/office/drawing/2014/main" id="{DE04755D-D959-EB43-B107-D863F22B270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0"/>
            <a:ext cx="11239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Immagine 2" descr="juice.jpg">
            <a:extLst>
              <a:ext uri="{FF2B5EF4-FFF2-40B4-BE49-F238E27FC236}">
                <a16:creationId xmlns:a16="http://schemas.microsoft.com/office/drawing/2014/main" id="{27C14285-C7FB-BE4D-BCAB-52893EFA072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268">
            <a:off x="2490788" y="26988"/>
            <a:ext cx="19462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Immagine 1" descr="ASI_logo negativo_bianco_.png">
            <a:extLst>
              <a:ext uri="{FF2B5EF4-FFF2-40B4-BE49-F238E27FC236}">
                <a16:creationId xmlns:a16="http://schemas.microsoft.com/office/drawing/2014/main" id="{03101EA1-D7E9-0740-A3D9-008DC51615E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6"/>
          <a:stretch>
            <a:fillRect/>
          </a:stretch>
        </p:blipFill>
        <p:spPr bwMode="auto">
          <a:xfrm>
            <a:off x="0" y="-111125"/>
            <a:ext cx="1028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02" r:id="rId1"/>
    <p:sldLayoutId id="2147485003" r:id="rId2"/>
    <p:sldLayoutId id="2147485004" r:id="rId3"/>
    <p:sldLayoutId id="2147485005" r:id="rId4"/>
    <p:sldLayoutId id="2147485006" r:id="rId5"/>
  </p:sldLayoutIdLst>
  <p:transition spd="med">
    <p:fade/>
  </p:transition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cs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cs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cs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9EEA9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Font typeface="Arial" panose="020B0604020202020204" pitchFamily="34" charset="0"/>
        <a:buChar char="•"/>
        <a:defRPr sz="2400">
          <a:solidFill>
            <a:schemeClr val="bg1"/>
          </a:solidFill>
          <a:latin typeface="+mn-lt"/>
          <a:ea typeface="ＭＳ Ｐゴシック" charset="0"/>
          <a:cs typeface="+mn-cs"/>
        </a:defRPr>
      </a:lvl1pPr>
      <a:lvl2pPr marL="685800" indent="-28575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Font typeface="Arial" panose="020B0604020202020204" pitchFamily="34" charset="0"/>
        <a:buChar char="–"/>
        <a:defRPr sz="2000">
          <a:solidFill>
            <a:schemeClr val="bg1"/>
          </a:solidFill>
          <a:latin typeface="+mn-lt"/>
          <a:ea typeface="Arial" charset="0"/>
          <a:cs typeface="+mn-cs"/>
        </a:defRPr>
      </a:lvl2pPr>
      <a:lvl3pPr marL="1028700" indent="-228600" algn="l" rtl="0" eaLnBrk="0" fontAlgn="base" hangingPunct="0">
        <a:lnSpc>
          <a:spcPct val="90000"/>
        </a:lnSpc>
        <a:spcBef>
          <a:spcPct val="15000"/>
        </a:spcBef>
        <a:spcAft>
          <a:spcPct val="15000"/>
        </a:spcAft>
        <a:buFont typeface="Arial" panose="020B0604020202020204" pitchFamily="34" charset="0"/>
        <a:buChar char="•"/>
        <a:defRPr sz="2400">
          <a:solidFill>
            <a:schemeClr val="bg1"/>
          </a:solidFill>
          <a:latin typeface="+mn-lt"/>
          <a:ea typeface="Arial" charset="0"/>
          <a:cs typeface="+mn-cs"/>
        </a:defRPr>
      </a:lvl3pPr>
      <a:lvl4pPr marL="13716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Font typeface="Arial" panose="020B0604020202020204" pitchFamily="34" charset="0"/>
        <a:buChar char="–"/>
        <a:defRPr sz="1600">
          <a:solidFill>
            <a:schemeClr val="bg1"/>
          </a:solidFill>
          <a:latin typeface="+mn-lt"/>
          <a:ea typeface="Arial" charset="0"/>
          <a:cs typeface="+mn-cs"/>
        </a:defRPr>
      </a:lvl4pPr>
      <a:lvl5pPr marL="1657350" indent="-171450" algn="l" rtl="0" eaLnBrk="0" fontAlgn="base" hangingPunct="0">
        <a:lnSpc>
          <a:spcPct val="90000"/>
        </a:lnSpc>
        <a:spcBef>
          <a:spcPct val="5000"/>
        </a:spcBef>
        <a:spcAft>
          <a:spcPct val="5000"/>
        </a:spcAft>
        <a:buFont typeface="Arial" panose="020B0604020202020204" pitchFamily="34" charset="0"/>
        <a:buChar char="»"/>
        <a:defRPr sz="1400">
          <a:solidFill>
            <a:schemeClr val="bg1"/>
          </a:solidFill>
          <a:latin typeface="+mn-lt"/>
          <a:ea typeface="Arial" charset="0"/>
          <a:cs typeface="+mn-cs"/>
        </a:defRPr>
      </a:lvl5pPr>
      <a:lvl6pPr marL="2114550" indent="-171450" algn="l" rtl="0" eaLnBrk="0" fontAlgn="base" hangingPunct="0">
        <a:lnSpc>
          <a:spcPct val="90000"/>
        </a:lnSpc>
        <a:spcBef>
          <a:spcPct val="5000"/>
        </a:spcBef>
        <a:spcAft>
          <a:spcPct val="5000"/>
        </a:spcAft>
        <a:buFont typeface="Arial" charset="0"/>
        <a:buChar char="»"/>
        <a:defRPr sz="1400">
          <a:solidFill>
            <a:schemeClr val="bg1"/>
          </a:solidFill>
          <a:latin typeface="+mn-lt"/>
          <a:cs typeface="+mn-cs"/>
        </a:defRPr>
      </a:lvl6pPr>
      <a:lvl7pPr marL="2571750" indent="-171450" algn="l" rtl="0" eaLnBrk="0" fontAlgn="base" hangingPunct="0">
        <a:lnSpc>
          <a:spcPct val="90000"/>
        </a:lnSpc>
        <a:spcBef>
          <a:spcPct val="5000"/>
        </a:spcBef>
        <a:spcAft>
          <a:spcPct val="5000"/>
        </a:spcAft>
        <a:buFont typeface="Arial" charset="0"/>
        <a:buChar char="»"/>
        <a:defRPr sz="1400">
          <a:solidFill>
            <a:schemeClr val="bg1"/>
          </a:solidFill>
          <a:latin typeface="+mn-lt"/>
          <a:cs typeface="+mn-cs"/>
        </a:defRPr>
      </a:lvl7pPr>
      <a:lvl8pPr marL="3028950" indent="-171450" algn="l" rtl="0" eaLnBrk="0" fontAlgn="base" hangingPunct="0">
        <a:lnSpc>
          <a:spcPct val="90000"/>
        </a:lnSpc>
        <a:spcBef>
          <a:spcPct val="5000"/>
        </a:spcBef>
        <a:spcAft>
          <a:spcPct val="5000"/>
        </a:spcAft>
        <a:buFont typeface="Arial" charset="0"/>
        <a:buChar char="»"/>
        <a:defRPr sz="1400">
          <a:solidFill>
            <a:schemeClr val="bg1"/>
          </a:solidFill>
          <a:latin typeface="+mn-lt"/>
          <a:cs typeface="+mn-cs"/>
        </a:defRPr>
      </a:lvl8pPr>
      <a:lvl9pPr marL="3486150" indent="-171450" algn="l" rtl="0" eaLnBrk="0" fontAlgn="base" hangingPunct="0">
        <a:lnSpc>
          <a:spcPct val="90000"/>
        </a:lnSpc>
        <a:spcBef>
          <a:spcPct val="5000"/>
        </a:spcBef>
        <a:spcAft>
          <a:spcPct val="5000"/>
        </a:spcAft>
        <a:buFont typeface="Arial" charset="0"/>
        <a:buChar char="»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2" descr="Exploring_Jupiter.jpg">
            <a:extLst>
              <a:ext uri="{FF2B5EF4-FFF2-40B4-BE49-F238E27FC236}">
                <a16:creationId xmlns:a16="http://schemas.microsoft.com/office/drawing/2014/main" id="{C6F5BAEC-330D-CB47-9C03-691304D66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7513"/>
            <a:ext cx="9144000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olo 1">
            <a:extLst>
              <a:ext uri="{FF2B5EF4-FFF2-40B4-BE49-F238E27FC236}">
                <a16:creationId xmlns:a16="http://schemas.microsoft.com/office/drawing/2014/main" id="{BEA56198-8527-8544-8E8F-293080ABB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64731"/>
            <a:ext cx="9144000" cy="4064694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600" b="1" u="sng" dirty="0">
              <a:solidFill>
                <a:srgbClr val="FFFF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600" b="1" u="sng" dirty="0">
              <a:solidFill>
                <a:srgbClr val="FFFF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600" b="1" u="sng" dirty="0">
              <a:solidFill>
                <a:srgbClr val="FFFF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600" b="1" u="sng" dirty="0" err="1">
                <a:solidFill>
                  <a:srgbClr val="FFFF00"/>
                </a:solidFill>
              </a:rPr>
              <a:t>F</a:t>
            </a:r>
            <a:r>
              <a:rPr lang="it-IT" altLang="it-IT" sz="2600" b="1" u="sng" dirty="0">
                <a:solidFill>
                  <a:srgbClr val="FFFF00"/>
                </a:solidFill>
              </a:rPr>
              <a:t>. Tosi</a:t>
            </a:r>
            <a:r>
              <a:rPr lang="it-IT" altLang="it-IT" sz="2600" b="1" dirty="0">
                <a:solidFill>
                  <a:srgbClr val="FFFF00"/>
                </a:solidFill>
              </a:rPr>
              <a:t> and the MAJIS Team</a:t>
            </a:r>
            <a:endParaRPr lang="it-IT" altLang="it-IT" sz="1600" b="1" i="1" dirty="0">
              <a:solidFill>
                <a:srgbClr val="FFFF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 dirty="0">
              <a:solidFill>
                <a:srgbClr val="FFFF00"/>
              </a:solidFill>
              <a:latin typeface="Palatino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 dirty="0">
              <a:solidFill>
                <a:srgbClr val="FFFF00"/>
              </a:solidFill>
              <a:latin typeface="Palatino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 dirty="0">
              <a:solidFill>
                <a:srgbClr val="FFFF00"/>
              </a:solidFill>
              <a:latin typeface="Palatino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 dirty="0">
              <a:solidFill>
                <a:srgbClr val="FFFF00"/>
              </a:solidFill>
              <a:latin typeface="Palatino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i="1" dirty="0">
                <a:solidFill>
                  <a:srgbClr val="00FF00"/>
                </a:solidFill>
                <a:latin typeface="Bookman Old Style" panose="02050604050505020204" pitchFamily="18" charset="0"/>
              </a:rPr>
              <a:t>JUICE WG2 </a:t>
            </a:r>
            <a:r>
              <a:rPr lang="it-IT" altLang="it-IT" i="1" dirty="0" err="1">
                <a:solidFill>
                  <a:srgbClr val="00FF00"/>
                </a:solidFill>
                <a:latin typeface="Bookman Old Style" panose="02050604050505020204" pitchFamily="18" charset="0"/>
              </a:rPr>
              <a:t>telecon</a:t>
            </a:r>
            <a:r>
              <a:rPr lang="it-IT" altLang="it-IT" i="1" dirty="0">
                <a:solidFill>
                  <a:srgbClr val="00FF00"/>
                </a:solidFill>
                <a:latin typeface="Bookman Old Style" panose="02050604050505020204" pitchFamily="18" charset="0"/>
              </a:rPr>
              <a:t>, </a:t>
            </a:r>
            <a:r>
              <a:rPr lang="it-IT" altLang="it-IT" i="1" dirty="0" err="1">
                <a:solidFill>
                  <a:srgbClr val="00FF00"/>
                </a:solidFill>
                <a:latin typeface="Bookman Old Style" panose="02050604050505020204" pitchFamily="18" charset="0"/>
              </a:rPr>
              <a:t>June</a:t>
            </a:r>
            <a:r>
              <a:rPr lang="it-IT" altLang="it-IT" i="1" dirty="0">
                <a:solidFill>
                  <a:srgbClr val="00FF00"/>
                </a:solidFill>
                <a:latin typeface="Bookman Old Style" panose="02050604050505020204" pitchFamily="18" charset="0"/>
              </a:rPr>
              <a:t> 27th, 2019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46FEDB6E-FEE9-D446-8101-95752806B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4238"/>
            <a:ext cx="9144000" cy="12618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800" b="1" dirty="0">
                <a:ln w="11430"/>
                <a:solidFill>
                  <a:srgbClr val="FFA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MAJIS: Status of the segmentation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800" b="1" dirty="0">
                <a:ln w="11430"/>
                <a:solidFill>
                  <a:srgbClr val="FFA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 the Ganymede orbit phase</a:t>
            </a:r>
            <a:endParaRPr lang="en-GB" sz="3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reenshot&#10;&#10;Descrizione generata automaticamente">
            <a:extLst>
              <a:ext uri="{FF2B5EF4-FFF2-40B4-BE49-F238E27FC236}">
                <a16:creationId xmlns:a16="http://schemas.microsoft.com/office/drawing/2014/main" id="{4A454114-CB72-174A-8BD0-F32C91543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91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5250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082418CC-A5A4-4B4B-A35F-E866D6C83BDC}"/>
              </a:ext>
            </a:extLst>
          </p:cNvPr>
          <p:cNvGraphicFramePr>
            <a:graphicFrameLocks noGrp="1"/>
          </p:cNvGraphicFramePr>
          <p:nvPr/>
        </p:nvGraphicFramePr>
        <p:xfrm>
          <a:off x="33338" y="1828800"/>
          <a:ext cx="9096373" cy="2324100"/>
        </p:xfrm>
        <a:graphic>
          <a:graphicData uri="http://schemas.openxmlformats.org/drawingml/2006/table">
            <a:tbl>
              <a:tblPr/>
              <a:tblGrid>
                <a:gridCol w="1323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1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9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14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4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9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9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74700"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1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D3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D3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2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BFF5E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FF5E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3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32A8B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32A8B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4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5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6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AF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AF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7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GEO+GCO5000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8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34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GCO500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14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615" name="CasellaDiTesto 10">
            <a:extLst>
              <a:ext uri="{FF2B5EF4-FFF2-40B4-BE49-F238E27FC236}">
                <a16:creationId xmlns:a16="http://schemas.microsoft.com/office/drawing/2014/main" id="{1DDA2710-C300-6C4D-91A4-DAB8EF0C0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27513"/>
            <a:ext cx="8839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000" dirty="0"/>
              <a:t>The </a:t>
            </a:r>
            <a:r>
              <a:rPr lang="it-IT" altLang="it-IT" sz="2000" dirty="0" err="1"/>
              <a:t>number</a:t>
            </a:r>
            <a:r>
              <a:rPr lang="it-IT" altLang="it-IT" sz="2000" dirty="0"/>
              <a:t> of </a:t>
            </a:r>
            <a:r>
              <a:rPr lang="it-IT" altLang="it-IT" sz="2000" dirty="0" err="1"/>
              <a:t>observation</a:t>
            </a:r>
            <a:r>
              <a:rPr lang="it-IT" altLang="it-IT" sz="2000" dirty="0"/>
              <a:t> </a:t>
            </a:r>
            <a:r>
              <a:rPr lang="it-IT" altLang="it-IT" sz="2000" dirty="0" err="1"/>
              <a:t>opportunities</a:t>
            </a:r>
            <a:r>
              <a:rPr lang="it-IT" altLang="it-IT" sz="2000" dirty="0"/>
              <a:t> </a:t>
            </a:r>
            <a:r>
              <a:rPr lang="it-IT" altLang="it-IT" sz="2000" b="1" dirty="0" err="1">
                <a:solidFill>
                  <a:srgbClr val="FFFF00"/>
                </a:solidFill>
              </a:rPr>
              <a:t>changes</a:t>
            </a:r>
            <a:r>
              <a:rPr lang="it-IT" altLang="it-IT" sz="2000" b="1" dirty="0">
                <a:solidFill>
                  <a:srgbClr val="FFFF00"/>
                </a:solidFill>
              </a:rPr>
              <a:t> </a:t>
            </a:r>
            <a:r>
              <a:rPr lang="it-IT" altLang="it-IT" sz="2000" b="1" dirty="0" err="1">
                <a:solidFill>
                  <a:srgbClr val="FFFF00"/>
                </a:solidFill>
              </a:rPr>
              <a:t>significantly</a:t>
            </a:r>
            <a:r>
              <a:rPr lang="it-IT" altLang="it-IT" sz="2000" b="1" dirty="0">
                <a:solidFill>
                  <a:srgbClr val="FFFF00"/>
                </a:solidFill>
              </a:rPr>
              <a:t> </a:t>
            </a:r>
            <a:r>
              <a:rPr lang="it-IT" altLang="it-IT" sz="2000" b="1" dirty="0" err="1">
                <a:solidFill>
                  <a:srgbClr val="FFFF00"/>
                </a:solidFill>
              </a:rPr>
              <a:t>if</a:t>
            </a:r>
            <a:r>
              <a:rPr lang="it-IT" altLang="it-IT" sz="2000" b="1" dirty="0">
                <a:solidFill>
                  <a:srgbClr val="FFFF00"/>
                </a:solidFill>
              </a:rPr>
              <a:t> </a:t>
            </a:r>
            <a:r>
              <a:rPr lang="it-IT" altLang="it-IT" sz="2000" b="1" dirty="0" err="1">
                <a:solidFill>
                  <a:srgbClr val="FFFF00"/>
                </a:solidFill>
              </a:rPr>
              <a:t>CReMA</a:t>
            </a:r>
            <a:r>
              <a:rPr lang="it-IT" altLang="it-IT" sz="2000" b="1" dirty="0">
                <a:solidFill>
                  <a:srgbClr val="FFFF00"/>
                </a:solidFill>
              </a:rPr>
              <a:t> 3.0 or a more </a:t>
            </a:r>
            <a:r>
              <a:rPr lang="it-IT" altLang="it-IT" sz="2000" b="1" dirty="0" err="1">
                <a:solidFill>
                  <a:srgbClr val="FFFF00"/>
                </a:solidFill>
              </a:rPr>
              <a:t>recent</a:t>
            </a:r>
            <a:r>
              <a:rPr lang="it-IT" altLang="it-IT" sz="2000" b="1" dirty="0">
                <a:solidFill>
                  <a:srgbClr val="FFFF00"/>
                </a:solidFill>
              </a:rPr>
              <a:t> </a:t>
            </a:r>
            <a:r>
              <a:rPr lang="it-IT" altLang="it-IT" sz="2000" b="1" dirty="0" err="1">
                <a:solidFill>
                  <a:srgbClr val="FFFF00"/>
                </a:solidFill>
              </a:rPr>
              <a:t>trajectory</a:t>
            </a:r>
            <a:r>
              <a:rPr lang="it-IT" altLang="it-IT" sz="2000" b="1" dirty="0">
                <a:solidFill>
                  <a:srgbClr val="FFFF00"/>
                </a:solidFill>
              </a:rPr>
              <a:t> </a:t>
            </a:r>
            <a:r>
              <a:rPr lang="it-IT" altLang="it-IT" sz="2000" b="1" dirty="0" err="1">
                <a:solidFill>
                  <a:srgbClr val="FFFF00"/>
                </a:solidFill>
              </a:rPr>
              <a:t>is</a:t>
            </a:r>
            <a:r>
              <a:rPr lang="it-IT" altLang="it-IT" sz="2000" b="1" dirty="0">
                <a:solidFill>
                  <a:srgbClr val="FFFF00"/>
                </a:solidFill>
              </a:rPr>
              <a:t> </a:t>
            </a:r>
            <a:r>
              <a:rPr lang="it-IT" altLang="it-IT" sz="2000" b="1" dirty="0" err="1">
                <a:solidFill>
                  <a:srgbClr val="FFFF00"/>
                </a:solidFill>
              </a:rPr>
              <a:t>used</a:t>
            </a:r>
            <a:r>
              <a:rPr lang="it-IT" altLang="it-IT" sz="2000" dirty="0"/>
              <a:t>. </a:t>
            </a:r>
            <a:r>
              <a:rPr lang="it-IT" altLang="it-IT" sz="2000" dirty="0" err="1"/>
              <a:t>However</a:t>
            </a:r>
            <a:r>
              <a:rPr lang="it-IT" altLang="it-IT" sz="2000" dirty="0"/>
              <a:t>, </a:t>
            </a:r>
            <a:r>
              <a:rPr lang="it-IT" altLang="it-IT" sz="2000" dirty="0" err="1"/>
              <a:t>when</a:t>
            </a:r>
            <a:r>
              <a:rPr lang="it-IT" altLang="it-IT" sz="2000" dirty="0"/>
              <a:t> </a:t>
            </a:r>
            <a:r>
              <a:rPr lang="it-IT" altLang="it-IT" sz="2000" dirty="0" err="1"/>
              <a:t>using</a:t>
            </a:r>
            <a:r>
              <a:rPr lang="it-IT" altLang="it-IT" sz="2000" dirty="0"/>
              <a:t> </a:t>
            </a:r>
            <a:r>
              <a:rPr lang="it-IT" altLang="it-IT" sz="2000" dirty="0" err="1"/>
              <a:t>CReMA</a:t>
            </a:r>
            <a:r>
              <a:rPr lang="it-IT" altLang="it-IT" sz="2000" dirty="0"/>
              <a:t> 3.2 / 4.1, the </a:t>
            </a:r>
            <a:r>
              <a:rPr lang="it-IT" altLang="it-IT" sz="2000" dirty="0" err="1"/>
              <a:t>results</a:t>
            </a:r>
            <a:r>
              <a:rPr lang="it-IT" altLang="it-IT" sz="2000" dirty="0"/>
              <a:t> are </a:t>
            </a:r>
            <a:r>
              <a:rPr lang="it-IT" altLang="it-IT" sz="2000" dirty="0" err="1"/>
              <a:t>distorted</a:t>
            </a:r>
            <a:r>
              <a:rPr lang="it-IT" altLang="it-IT" sz="2000" dirty="0"/>
              <a:t> by the </a:t>
            </a:r>
            <a:r>
              <a:rPr lang="it-IT" altLang="it-IT" sz="2000" dirty="0" err="1"/>
              <a:t>fact</a:t>
            </a:r>
            <a:r>
              <a:rPr lang="it-IT" altLang="it-IT" sz="2000" dirty="0"/>
              <a:t> </a:t>
            </a:r>
            <a:r>
              <a:rPr lang="it-IT" altLang="it-IT" sz="2000" dirty="0" err="1"/>
              <a:t>that</a:t>
            </a:r>
            <a:r>
              <a:rPr lang="it-IT" altLang="it-IT" sz="2000" dirty="0"/>
              <a:t>, </a:t>
            </a:r>
            <a:r>
              <a:rPr lang="it-IT" altLang="it-IT" sz="2000" dirty="0" err="1"/>
              <a:t>as</a:t>
            </a:r>
            <a:r>
              <a:rPr lang="it-IT" altLang="it-IT" sz="2000" dirty="0"/>
              <a:t> </a:t>
            </a:r>
            <a:r>
              <a:rPr lang="it-IT" altLang="it-IT" sz="2000" dirty="0" err="1"/>
              <a:t>explained</a:t>
            </a:r>
            <a:r>
              <a:rPr lang="it-IT" altLang="it-IT" sz="2000" dirty="0"/>
              <a:t> </a:t>
            </a:r>
            <a:r>
              <a:rPr lang="it-IT" altLang="it-IT" sz="2000" dirty="0" err="1"/>
              <a:t>above</a:t>
            </a:r>
            <a:r>
              <a:rPr lang="it-IT" altLang="it-IT" sz="2000" dirty="0"/>
              <a:t>, in the GCO500 </a:t>
            </a:r>
            <a:r>
              <a:rPr lang="it-IT" altLang="it-IT" sz="2000" dirty="0" err="1"/>
              <a:t>phase</a:t>
            </a:r>
            <a:r>
              <a:rPr lang="it-IT" altLang="it-IT" sz="2000" dirty="0"/>
              <a:t> the </a:t>
            </a:r>
            <a:r>
              <a:rPr lang="it-IT" altLang="it-IT" sz="2000" dirty="0" err="1"/>
              <a:t>ground</a:t>
            </a:r>
            <a:r>
              <a:rPr lang="it-IT" altLang="it-IT" sz="2000" dirty="0"/>
              <a:t> </a:t>
            </a:r>
            <a:r>
              <a:rPr lang="it-IT" altLang="it-IT" sz="2000" dirty="0" err="1"/>
              <a:t>tracks</a:t>
            </a:r>
            <a:r>
              <a:rPr lang="it-IT" altLang="it-IT" sz="2000" dirty="0"/>
              <a:t> are </a:t>
            </a:r>
            <a:r>
              <a:rPr lang="it-IT" altLang="it-IT" sz="2000" dirty="0" err="1"/>
              <a:t>redundant</a:t>
            </a:r>
            <a:r>
              <a:rPr lang="it-IT" altLang="it-IT" sz="2000" dirty="0"/>
              <a:t>, </a:t>
            </a:r>
            <a:r>
              <a:rPr lang="it-IT" altLang="it-IT" sz="2000" dirty="0" err="1"/>
              <a:t>therefore</a:t>
            </a:r>
            <a:r>
              <a:rPr lang="it-IT" altLang="it-IT" sz="2000" dirty="0"/>
              <a:t> the </a:t>
            </a:r>
            <a:r>
              <a:rPr lang="it-IT" altLang="it-IT" sz="2000" dirty="0" err="1"/>
              <a:t>same</a:t>
            </a:r>
            <a:r>
              <a:rPr lang="it-IT" altLang="it-IT" sz="2000" dirty="0"/>
              <a:t> </a:t>
            </a:r>
            <a:r>
              <a:rPr lang="it-IT" altLang="it-IT" sz="2000" dirty="0" err="1"/>
              <a:t>regions</a:t>
            </a:r>
            <a:r>
              <a:rPr lang="it-IT" altLang="it-IT" sz="2000" dirty="0"/>
              <a:t> of </a:t>
            </a:r>
            <a:r>
              <a:rPr lang="it-IT" altLang="it-IT" sz="2000" dirty="0" err="1"/>
              <a:t>interest</a:t>
            </a:r>
            <a:r>
              <a:rPr lang="it-IT" altLang="it-IT" sz="2000" dirty="0"/>
              <a:t> are </a:t>
            </a:r>
            <a:r>
              <a:rPr lang="it-IT" altLang="it-IT" sz="2000" dirty="0" err="1"/>
              <a:t>indeed</a:t>
            </a:r>
            <a:r>
              <a:rPr lang="it-IT" altLang="it-IT" sz="2000" dirty="0"/>
              <a:t> </a:t>
            </a:r>
            <a:r>
              <a:rPr lang="it-IT" altLang="it-IT" sz="2000" dirty="0" err="1"/>
              <a:t>observed</a:t>
            </a:r>
            <a:r>
              <a:rPr lang="it-IT" altLang="it-IT" sz="2000" dirty="0"/>
              <a:t> multiple </a:t>
            </a:r>
            <a:r>
              <a:rPr lang="it-IT" altLang="it-IT" sz="2000" dirty="0" err="1"/>
              <a:t>times</a:t>
            </a:r>
            <a:r>
              <a:rPr lang="it-IT" altLang="it-IT" sz="2000" dirty="0"/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000" dirty="0"/>
              <a:t>At the </a:t>
            </a:r>
            <a:r>
              <a:rPr lang="it-IT" altLang="it-IT" sz="2000" dirty="0" err="1"/>
              <a:t>same</a:t>
            </a:r>
            <a:r>
              <a:rPr lang="it-IT" altLang="it-IT" sz="2000" dirty="0"/>
              <a:t> time, a </a:t>
            </a:r>
            <a:r>
              <a:rPr lang="it-IT" altLang="it-IT" sz="2000" dirty="0" err="1"/>
              <a:t>bias</a:t>
            </a:r>
            <a:r>
              <a:rPr lang="it-IT" altLang="it-IT" sz="2000" dirty="0"/>
              <a:t> </a:t>
            </a:r>
            <a:r>
              <a:rPr lang="it-IT" altLang="it-IT" sz="2000" dirty="0" err="1"/>
              <a:t>introduced</a:t>
            </a:r>
            <a:r>
              <a:rPr lang="it-IT" altLang="it-IT" sz="2000" dirty="0"/>
              <a:t> by </a:t>
            </a:r>
            <a:r>
              <a:rPr lang="it-IT" altLang="it-IT" sz="2000" dirty="0" err="1"/>
              <a:t>CReMA</a:t>
            </a:r>
            <a:r>
              <a:rPr lang="it-IT" altLang="it-IT" sz="2000" dirty="0"/>
              <a:t> 3.0 </a:t>
            </a:r>
            <a:r>
              <a:rPr lang="it-IT" altLang="it-IT" sz="2000" dirty="0" err="1"/>
              <a:t>is</a:t>
            </a:r>
            <a:r>
              <a:rPr lang="it-IT" altLang="it-IT" sz="2000" dirty="0"/>
              <a:t> an </a:t>
            </a:r>
            <a:r>
              <a:rPr lang="it-IT" altLang="it-IT" sz="2000" dirty="0" err="1">
                <a:solidFill>
                  <a:srgbClr val="FFFF00"/>
                </a:solidFill>
              </a:rPr>
              <a:t>imbalance</a:t>
            </a:r>
            <a:r>
              <a:rPr lang="it-IT" altLang="it-IT" sz="2000" dirty="0">
                <a:solidFill>
                  <a:srgbClr val="FFFF00"/>
                </a:solidFill>
              </a:rPr>
              <a:t> </a:t>
            </a:r>
            <a:r>
              <a:rPr lang="it-IT" altLang="it-IT" sz="2000" dirty="0" err="1">
                <a:solidFill>
                  <a:srgbClr val="FFFF00"/>
                </a:solidFill>
              </a:rPr>
              <a:t>between</a:t>
            </a:r>
            <a:r>
              <a:rPr lang="it-IT" altLang="it-IT" sz="2000" dirty="0">
                <a:solidFill>
                  <a:srgbClr val="FFFF00"/>
                </a:solidFill>
              </a:rPr>
              <a:t> the </a:t>
            </a:r>
            <a:r>
              <a:rPr lang="it-IT" altLang="it-IT" sz="2000" dirty="0" err="1">
                <a:solidFill>
                  <a:srgbClr val="FFFF00"/>
                </a:solidFill>
              </a:rPr>
              <a:t>duration</a:t>
            </a:r>
            <a:r>
              <a:rPr lang="it-IT" altLang="it-IT" sz="2000" dirty="0">
                <a:solidFill>
                  <a:srgbClr val="FFFF00"/>
                </a:solidFill>
              </a:rPr>
              <a:t> of the “high” </a:t>
            </a:r>
            <a:r>
              <a:rPr lang="it-IT" altLang="it-IT" sz="2000" dirty="0" err="1">
                <a:solidFill>
                  <a:srgbClr val="FFFF00"/>
                </a:solidFill>
              </a:rPr>
              <a:t>orbital</a:t>
            </a:r>
            <a:r>
              <a:rPr lang="it-IT" altLang="it-IT" sz="2000" dirty="0">
                <a:solidFill>
                  <a:srgbClr val="FFFF00"/>
                </a:solidFill>
              </a:rPr>
              <a:t> </a:t>
            </a:r>
            <a:r>
              <a:rPr lang="it-IT" altLang="it-IT" sz="2000" dirty="0" err="1">
                <a:solidFill>
                  <a:srgbClr val="FFFF00"/>
                </a:solidFill>
              </a:rPr>
              <a:t>phase</a:t>
            </a:r>
            <a:r>
              <a:rPr lang="it-IT" altLang="it-IT" sz="2000" dirty="0">
                <a:solidFill>
                  <a:srgbClr val="FFFF00"/>
                </a:solidFill>
              </a:rPr>
              <a:t> and </a:t>
            </a:r>
            <a:r>
              <a:rPr lang="it-IT" altLang="it-IT" sz="2000" dirty="0" err="1">
                <a:solidFill>
                  <a:srgbClr val="FFFF00"/>
                </a:solidFill>
              </a:rPr>
              <a:t>that</a:t>
            </a:r>
            <a:r>
              <a:rPr lang="it-IT" altLang="it-IT" sz="2000" dirty="0">
                <a:solidFill>
                  <a:srgbClr val="FFFF00"/>
                </a:solidFill>
              </a:rPr>
              <a:t> of the “</a:t>
            </a:r>
            <a:r>
              <a:rPr lang="it-IT" altLang="ja-JP" sz="2000" dirty="0" err="1">
                <a:solidFill>
                  <a:srgbClr val="FFFF00"/>
                </a:solidFill>
              </a:rPr>
              <a:t>low</a:t>
            </a:r>
            <a:r>
              <a:rPr lang="it-IT" altLang="it-IT" sz="2000" dirty="0">
                <a:solidFill>
                  <a:srgbClr val="FFFF00"/>
                </a:solidFill>
              </a:rPr>
              <a:t>”</a:t>
            </a:r>
            <a:r>
              <a:rPr lang="it-IT" altLang="ja-JP" sz="2000" dirty="0">
                <a:solidFill>
                  <a:srgbClr val="FFFF00"/>
                </a:solidFill>
              </a:rPr>
              <a:t> </a:t>
            </a:r>
            <a:r>
              <a:rPr lang="it-IT" altLang="ja-JP" sz="2000" dirty="0" err="1">
                <a:solidFill>
                  <a:srgbClr val="FFFF00"/>
                </a:solidFill>
              </a:rPr>
              <a:t>orbital</a:t>
            </a:r>
            <a:r>
              <a:rPr lang="it-IT" altLang="ja-JP" sz="2000" dirty="0">
                <a:solidFill>
                  <a:srgbClr val="FFFF00"/>
                </a:solidFill>
              </a:rPr>
              <a:t> </a:t>
            </a:r>
            <a:r>
              <a:rPr lang="it-IT" altLang="ja-JP" sz="2000" dirty="0" err="1">
                <a:solidFill>
                  <a:srgbClr val="FFFF00"/>
                </a:solidFill>
              </a:rPr>
              <a:t>phase</a:t>
            </a:r>
            <a:r>
              <a:rPr lang="it-IT" altLang="ja-JP" sz="2000" dirty="0"/>
              <a:t>, </a:t>
            </a:r>
            <a:r>
              <a:rPr lang="it-IT" altLang="ja-JP" sz="2000"/>
              <a:t>with the GCO500 </a:t>
            </a:r>
            <a:r>
              <a:rPr lang="it-IT" altLang="ja-JP" sz="2000" dirty="0" err="1"/>
              <a:t>lasting</a:t>
            </a:r>
            <a:r>
              <a:rPr lang="it-IT" altLang="ja-JP" sz="2000" dirty="0"/>
              <a:t> </a:t>
            </a:r>
            <a:r>
              <a:rPr lang="it-IT" altLang="ja-JP" sz="2000" dirty="0" err="1"/>
              <a:t>longer</a:t>
            </a:r>
            <a:r>
              <a:rPr lang="it-IT" altLang="ja-JP" sz="2000" dirty="0"/>
              <a:t>.</a:t>
            </a:r>
            <a:endParaRPr lang="it-IT" altLang="it-IT" sz="2000" dirty="0"/>
          </a:p>
        </p:txBody>
      </p:sp>
      <p:sp>
        <p:nvSpPr>
          <p:cNvPr id="24616" name="CasellaDiTesto 10">
            <a:extLst>
              <a:ext uri="{FF2B5EF4-FFF2-40B4-BE49-F238E27FC236}">
                <a16:creationId xmlns:a16="http://schemas.microsoft.com/office/drawing/2014/main" id="{910670CD-01C1-7B4F-BA8C-170FB7A84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36600"/>
            <a:ext cx="883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We carried out an exercise to check out how many regions of interest it is possible to observe with </a:t>
            </a:r>
            <a:r>
              <a:rPr lang="it-IT" altLang="it-IT" sz="2000">
                <a:solidFill>
                  <a:srgbClr val="FFFF00"/>
                </a:solidFill>
              </a:rPr>
              <a:t>MAJIS</a:t>
            </a:r>
            <a:r>
              <a:rPr lang="it-IT" altLang="it-IT" sz="2000">
                <a:solidFill>
                  <a:srgbClr val="FFFFFF"/>
                </a:solidFill>
              </a:rPr>
              <a:t> during the orbital phase at Ganymede. Here we assume </a:t>
            </a:r>
            <a:r>
              <a:rPr lang="it-IT" altLang="it-IT" sz="2000" b="1">
                <a:solidFill>
                  <a:srgbClr val="FFFF00"/>
                </a:solidFill>
              </a:rPr>
              <a:t>CReMA 3.0</a:t>
            </a:r>
            <a:r>
              <a:rPr lang="it-IT" altLang="it-IT" sz="2000">
                <a:solidFill>
                  <a:srgbClr val="FFFFFF"/>
                </a:solidFill>
              </a:rPr>
              <a:t> and a solar incidence angle </a:t>
            </a:r>
            <a:r>
              <a:rPr lang="it-IT" altLang="it-IT" sz="2000" b="1">
                <a:solidFill>
                  <a:srgbClr val="FFFF00"/>
                </a:solidFill>
              </a:rPr>
              <a:t>&lt;70°</a:t>
            </a:r>
            <a:r>
              <a:rPr lang="it-IT" altLang="it-IT" sz="2000">
                <a:solidFill>
                  <a:srgbClr val="FFFFFF"/>
                </a:solidFill>
              </a:rPr>
              <a:t>: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numero diapositiva 6">
            <a:extLst>
              <a:ext uri="{FF2B5EF4-FFF2-40B4-BE49-F238E27FC236}">
                <a16:creationId xmlns:a16="http://schemas.microsoft.com/office/drawing/2014/main" id="{162EA6DD-94D4-E941-944F-2AC71AF9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1863" y="6573838"/>
            <a:ext cx="155575" cy="15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084A2033-900D-854C-B608-549EAC84313E}" type="slidenum">
              <a:rPr lang="en-US" altLang="it-IT" sz="1000" smtClean="0">
                <a:solidFill>
                  <a:srgbClr val="FFFFFF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en-US" altLang="it-IT" sz="1000">
              <a:solidFill>
                <a:srgbClr val="FFFFFF"/>
              </a:solidFill>
            </a:endParaRPr>
          </a:p>
        </p:txBody>
      </p:sp>
      <p:sp>
        <p:nvSpPr>
          <p:cNvPr id="25603" name="Segnaposto data 4">
            <a:extLst>
              <a:ext uri="{FF2B5EF4-FFF2-40B4-BE49-F238E27FC236}">
                <a16:creationId xmlns:a16="http://schemas.microsoft.com/office/drawing/2014/main" id="{8B14A6AF-F4FB-0F40-BBD2-97B8E757C6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DE141D5D-C143-D54A-B16E-F8F1ACB9054B}" type="datetime1">
              <a:rPr lang="en-US" altLang="it-IT" sz="1000">
                <a:solidFill>
                  <a:srgbClr val="FFFFFF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10/9/19</a:t>
            </a:fld>
            <a:endParaRPr lang="en-US" altLang="it-IT" sz="1000">
              <a:solidFill>
                <a:srgbClr val="FFFFFF"/>
              </a:solidFill>
            </a:endParaRPr>
          </a:p>
        </p:txBody>
      </p:sp>
      <p:pic>
        <p:nvPicPr>
          <p:cNvPr id="25604" name="Immagine 1" descr="Shu_Cosmographia.jpg">
            <a:extLst>
              <a:ext uri="{FF2B5EF4-FFF2-40B4-BE49-F238E27FC236}">
                <a16:creationId xmlns:a16="http://schemas.microsoft.com/office/drawing/2014/main" id="{D74FC4CB-BAEF-1F4D-B71C-11F38C8F8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CasellaDiTesto 6">
            <a:extLst>
              <a:ext uri="{FF2B5EF4-FFF2-40B4-BE49-F238E27FC236}">
                <a16:creationId xmlns:a16="http://schemas.microsoft.com/office/drawing/2014/main" id="{BEB4AA0D-3122-C24B-A457-6EC877D63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938" y="1074738"/>
            <a:ext cx="19986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FFFFFF"/>
                </a:solidFill>
                <a:latin typeface="Trebuchet MS" panose="020B0703020202090204" pitchFamily="34" charset="0"/>
              </a:rPr>
              <a:t>Shu crater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FFFFFF"/>
                </a:solidFill>
                <a:latin typeface="Trebuchet MS" panose="020B0703020202090204" pitchFamily="34" charset="0"/>
              </a:rPr>
              <a:t>Orbit #715</a:t>
            </a:r>
          </a:p>
        </p:txBody>
      </p:sp>
      <p:sp>
        <p:nvSpPr>
          <p:cNvPr id="25606" name="Footer Placeholder 4">
            <a:extLst>
              <a:ext uri="{FF2B5EF4-FFF2-40B4-BE49-F238E27FC236}">
                <a16:creationId xmlns:a16="http://schemas.microsoft.com/office/drawing/2014/main" id="{3635689B-DBBC-B647-99C9-6A2CD326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7688" y="6573838"/>
            <a:ext cx="2792412" cy="153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000" b="1">
                <a:solidFill>
                  <a:srgbClr val="FFFFFF"/>
                </a:solidFill>
                <a:latin typeface="Arial Narrow" panose="020B0604020202020204" pitchFamily="34" charset="0"/>
              </a:rPr>
              <a:t>Studio degli interni e delle superfici dei satelliti di Giove</a:t>
            </a:r>
          </a:p>
        </p:txBody>
      </p:sp>
      <p:sp>
        <p:nvSpPr>
          <p:cNvPr id="25607" name="CasellaDiTesto 3">
            <a:extLst>
              <a:ext uri="{FF2B5EF4-FFF2-40B4-BE49-F238E27FC236}">
                <a16:creationId xmlns:a16="http://schemas.microsoft.com/office/drawing/2014/main" id="{7E2E514F-46BF-AB4E-9950-E3B060FF8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2125663"/>
            <a:ext cx="35560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200" b="1" i="1" u="sng">
                <a:solidFill>
                  <a:srgbClr val="FFAF00"/>
                </a:solidFill>
              </a:rPr>
              <a:t>Take-away message</a:t>
            </a:r>
            <a:r>
              <a:rPr lang="it-IT" altLang="it-IT" sz="2200">
                <a:solidFill>
                  <a:srgbClr val="FFAF00"/>
                </a:solidFill>
              </a:rPr>
              <a:t>:</a:t>
            </a:r>
            <a:r>
              <a:rPr lang="it-IT" altLang="it-IT" sz="2200">
                <a:solidFill>
                  <a:srgbClr val="FF0000"/>
                </a:solidFill>
              </a:rPr>
              <a:t> </a:t>
            </a:r>
            <a:r>
              <a:rPr lang="it-IT" altLang="it-IT" sz="2200">
                <a:solidFill>
                  <a:srgbClr val="FFFF00"/>
                </a:solidFill>
              </a:rPr>
              <a:t>whenever a ROI is in the field of view of JANUS, it is </a:t>
            </a:r>
            <a:r>
              <a:rPr lang="it-IT" altLang="it-IT" sz="2200" b="1">
                <a:solidFill>
                  <a:srgbClr val="FFFF00"/>
                </a:solidFill>
              </a:rPr>
              <a:t>always</a:t>
            </a:r>
            <a:r>
              <a:rPr lang="it-IT" altLang="it-IT" sz="2200">
                <a:solidFill>
                  <a:srgbClr val="FFFF00"/>
                </a:solidFill>
              </a:rPr>
              <a:t> in the filed of view of MAJIS too, whereas the vice versa does not apply, due to the different FOVs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200">
                <a:solidFill>
                  <a:srgbClr val="FFFF00"/>
                </a:solidFill>
                <a:sym typeface="Wingdings" pitchFamily="2" charset="2"/>
              </a:rPr>
              <a:t> simultaneous JANUS+MAJIS observation opportunities are in fact </a:t>
            </a:r>
            <a:r>
              <a:rPr lang="it-IT" altLang="it-IT" sz="2200" b="1" u="sng">
                <a:solidFill>
                  <a:srgbClr val="FFFF00"/>
                </a:solidFill>
                <a:sym typeface="Wingdings" pitchFamily="2" charset="2"/>
              </a:rPr>
              <a:t>driven by JANUS</a:t>
            </a:r>
            <a:r>
              <a:rPr lang="it-IT" altLang="it-IT" sz="2200">
                <a:solidFill>
                  <a:srgbClr val="FFFF00"/>
                </a:solidFill>
                <a:sym typeface="Wingdings" pitchFamily="2" charset="2"/>
              </a:rPr>
              <a:t>.</a:t>
            </a:r>
            <a:endParaRPr lang="it-IT" altLang="it-IT" sz="22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magine 2" descr="Ganymede_MAJIS_phase_coverage_GEO_30.png">
            <a:extLst>
              <a:ext uri="{FF2B5EF4-FFF2-40B4-BE49-F238E27FC236}">
                <a16:creationId xmlns:a16="http://schemas.microsoft.com/office/drawing/2014/main" id="{971C68CB-566A-8A4F-B5C4-AEC06998B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36575"/>
            <a:ext cx="91567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Segnaposto data 3">
            <a:extLst>
              <a:ext uri="{FF2B5EF4-FFF2-40B4-BE49-F238E27FC236}">
                <a16:creationId xmlns:a16="http://schemas.microsoft.com/office/drawing/2014/main" id="{1A04613A-7FE3-6D4A-A002-73407B61F4E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JUICE-MAJIS</a:t>
            </a:r>
            <a:endParaRPr lang="en-GB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6627" name="Immagine 6" descr="Phase_coverage.png">
            <a:extLst>
              <a:ext uri="{FF2B5EF4-FFF2-40B4-BE49-F238E27FC236}">
                <a16:creationId xmlns:a16="http://schemas.microsoft.com/office/drawing/2014/main" id="{9BECD89C-A1AD-8F4C-AEB9-67AEF6373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7"/>
          <a:stretch>
            <a:fillRect/>
          </a:stretch>
        </p:blipFill>
        <p:spPr bwMode="auto">
          <a:xfrm>
            <a:off x="-838200" y="5908675"/>
            <a:ext cx="106680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itolo 1">
            <a:extLst>
              <a:ext uri="{FF2B5EF4-FFF2-40B4-BE49-F238E27FC236}">
                <a16:creationId xmlns:a16="http://schemas.microsoft.com/office/drawing/2014/main" id="{1A6F7700-0E69-8444-8CA9-634698E1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8000"/>
            <a:ext cx="9144000" cy="601663"/>
          </a:xfrm>
        </p:spPr>
        <p:txBody>
          <a:bodyPr anchor="ctr"/>
          <a:lstStyle/>
          <a:p>
            <a:r>
              <a:rPr lang="it-IT" altLang="it-IT" sz="3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Phase angle distribution in GEO+GCO5000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1" descr="Ganymede_MAJIS_phase_coverage_GEO_40.png">
            <a:extLst>
              <a:ext uri="{FF2B5EF4-FFF2-40B4-BE49-F238E27FC236}">
                <a16:creationId xmlns:a16="http://schemas.microsoft.com/office/drawing/2014/main" id="{7165A497-6575-874F-B5ED-3429F8701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87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Segnaposto data 3">
            <a:extLst>
              <a:ext uri="{FF2B5EF4-FFF2-40B4-BE49-F238E27FC236}">
                <a16:creationId xmlns:a16="http://schemas.microsoft.com/office/drawing/2014/main" id="{DB1D2252-9BB5-6941-ABAF-AB53ED4A862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JUICE-MAJIS</a:t>
            </a:r>
            <a:endParaRPr lang="en-GB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1" name="Segnaposto piè di pagina 4">
            <a:extLst>
              <a:ext uri="{FF2B5EF4-FFF2-40B4-BE49-F238E27FC236}">
                <a16:creationId xmlns:a16="http://schemas.microsoft.com/office/drawing/2014/main" id="{1E5F66DE-9BFD-F548-91E4-297CCDDC2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KO-A/B1 - ESTEC - 16-17 May 2013</a:t>
            </a:r>
            <a:endParaRPr lang="en-GB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7652" name="Immagine 6" descr="Phase_coverage.png">
            <a:extLst>
              <a:ext uri="{FF2B5EF4-FFF2-40B4-BE49-F238E27FC236}">
                <a16:creationId xmlns:a16="http://schemas.microsoft.com/office/drawing/2014/main" id="{73349F6C-2B99-824C-878C-4C1328AE8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7"/>
          <a:stretch>
            <a:fillRect/>
          </a:stretch>
        </p:blipFill>
        <p:spPr bwMode="auto">
          <a:xfrm>
            <a:off x="-838200" y="5908675"/>
            <a:ext cx="107442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itolo 1">
            <a:extLst>
              <a:ext uri="{FF2B5EF4-FFF2-40B4-BE49-F238E27FC236}">
                <a16:creationId xmlns:a16="http://schemas.microsoft.com/office/drawing/2014/main" id="{6836E172-D4B2-664B-8E03-E4337737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62000"/>
          </a:xfrm>
        </p:spPr>
        <p:txBody>
          <a:bodyPr/>
          <a:lstStyle/>
          <a:p>
            <a:r>
              <a:rPr lang="it-IT" altLang="it-IT" sz="3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Phase angle distribution in GCO500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1" descr="Ganymede_MAJIS_LST_coverage_GEO_30.png">
            <a:extLst>
              <a:ext uri="{FF2B5EF4-FFF2-40B4-BE49-F238E27FC236}">
                <a16:creationId xmlns:a16="http://schemas.microsoft.com/office/drawing/2014/main" id="{09BF1949-4E4A-4D4B-AC06-E153B9E38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6059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Segnaposto data 3">
            <a:extLst>
              <a:ext uri="{FF2B5EF4-FFF2-40B4-BE49-F238E27FC236}">
                <a16:creationId xmlns:a16="http://schemas.microsoft.com/office/drawing/2014/main" id="{2299A0BD-0A1B-CC4C-AB5D-8356198047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JUICE-MAJIS</a:t>
            </a:r>
            <a:endParaRPr lang="en-GB" altLang="it-IT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651" name="Immagine 6" descr="LST_coverage.png">
            <a:extLst>
              <a:ext uri="{FF2B5EF4-FFF2-40B4-BE49-F238E27FC236}">
                <a16:creationId xmlns:a16="http://schemas.microsoft.com/office/drawing/2014/main" id="{B558ECB5-914E-4C48-B8F9-F2855A8EE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7"/>
          <a:stretch>
            <a:fillRect/>
          </a:stretch>
        </p:blipFill>
        <p:spPr bwMode="auto">
          <a:xfrm>
            <a:off x="-609600" y="6061075"/>
            <a:ext cx="95885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itolo 1">
            <a:extLst>
              <a:ext uri="{FF2B5EF4-FFF2-40B4-BE49-F238E27FC236}">
                <a16:creationId xmlns:a16="http://schemas.microsoft.com/office/drawing/2014/main" id="{DF60B8D4-2AE3-574C-81C1-0776E1C6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01663"/>
          </a:xfrm>
        </p:spPr>
        <p:txBody>
          <a:bodyPr/>
          <a:lstStyle/>
          <a:p>
            <a:r>
              <a:rPr lang="it-IT" altLang="it-IT" sz="32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LST </a:t>
            </a:r>
            <a:r>
              <a:rPr lang="it-IT" altLang="it-IT" sz="32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distribution</a:t>
            </a:r>
            <a:r>
              <a:rPr lang="it-IT" altLang="it-IT" sz="32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in GEO+GCO5000</a:t>
            </a:r>
          </a:p>
        </p:txBody>
      </p:sp>
    </p:spTree>
    <p:extLst>
      <p:ext uri="{BB962C8B-B14F-4D97-AF65-F5344CB8AC3E}">
        <p14:creationId xmlns:p14="http://schemas.microsoft.com/office/powerpoint/2010/main" val="370504656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2" descr="Ganymede_MAJIS_LST_coverage_GCO_30.png">
            <a:extLst>
              <a:ext uri="{FF2B5EF4-FFF2-40B4-BE49-F238E27FC236}">
                <a16:creationId xmlns:a16="http://schemas.microsoft.com/office/drawing/2014/main" id="{153364E6-1F81-4F40-85AE-A38B7B185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37736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Segnaposto data 3">
            <a:extLst>
              <a:ext uri="{FF2B5EF4-FFF2-40B4-BE49-F238E27FC236}">
                <a16:creationId xmlns:a16="http://schemas.microsoft.com/office/drawing/2014/main" id="{BD17A262-F855-874D-ACB0-3E1CD151E0C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JUICE-MAJIS</a:t>
            </a:r>
            <a:endParaRPr lang="en-GB" altLang="it-IT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675" name="Immagine 6" descr="LST_coverage.png">
            <a:extLst>
              <a:ext uri="{FF2B5EF4-FFF2-40B4-BE49-F238E27FC236}">
                <a16:creationId xmlns:a16="http://schemas.microsoft.com/office/drawing/2014/main" id="{40E13350-DAFE-1148-98DE-EC06A15D8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7"/>
          <a:stretch>
            <a:fillRect/>
          </a:stretch>
        </p:blipFill>
        <p:spPr bwMode="auto">
          <a:xfrm>
            <a:off x="-609600" y="6061075"/>
            <a:ext cx="95885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itolo 1">
            <a:extLst>
              <a:ext uri="{FF2B5EF4-FFF2-40B4-BE49-F238E27FC236}">
                <a16:creationId xmlns:a16="http://schemas.microsoft.com/office/drawing/2014/main" id="{7368A305-2FEA-D94C-88C3-F3041B07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01663"/>
          </a:xfrm>
        </p:spPr>
        <p:txBody>
          <a:bodyPr/>
          <a:lstStyle/>
          <a:p>
            <a:r>
              <a:rPr lang="it-IT" altLang="it-IT" sz="32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LST Distribution in GCO500</a:t>
            </a:r>
          </a:p>
        </p:txBody>
      </p:sp>
    </p:spTree>
    <p:extLst>
      <p:ext uri="{BB962C8B-B14F-4D97-AF65-F5344CB8AC3E}">
        <p14:creationId xmlns:p14="http://schemas.microsoft.com/office/powerpoint/2010/main" val="214022659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data 4">
            <a:extLst>
              <a:ext uri="{FF2B5EF4-FFF2-40B4-BE49-F238E27FC236}">
                <a16:creationId xmlns:a16="http://schemas.microsoft.com/office/drawing/2014/main" id="{98EF1B12-8270-0F47-8B5D-AA1FF9B6A49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1075AD1C-0036-3743-90B6-60D6F83543E1}" type="datetime1">
              <a:rPr lang="en-US" altLang="it-IT" sz="100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10/9/19</a:t>
            </a:fld>
            <a:endParaRPr lang="en-US" altLang="it-IT" sz="1000"/>
          </a:p>
        </p:txBody>
      </p:sp>
      <p:sp>
        <p:nvSpPr>
          <p:cNvPr id="15362" name="Segnaposto numero diapositiva 6">
            <a:extLst>
              <a:ext uri="{FF2B5EF4-FFF2-40B4-BE49-F238E27FC236}">
                <a16:creationId xmlns:a16="http://schemas.microsoft.com/office/drawing/2014/main" id="{7698A019-B30C-3B46-9DA4-DF62852C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41EA82F8-946C-4E4F-8FBC-5C5425B3BBC1}" type="slidenum">
              <a:rPr lang="en-US" altLang="it-IT" sz="100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en-US" altLang="it-IT" sz="1000"/>
          </a:p>
        </p:txBody>
      </p:sp>
      <p:sp>
        <p:nvSpPr>
          <p:cNvPr id="15363" name="Footer Placeholder 4">
            <a:extLst>
              <a:ext uri="{FF2B5EF4-FFF2-40B4-BE49-F238E27FC236}">
                <a16:creationId xmlns:a16="http://schemas.microsoft.com/office/drawing/2014/main" id="{32D8629C-AC4B-6C48-BBC1-CE95112D9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8985" y="6573937"/>
            <a:ext cx="969817" cy="153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000" b="1" dirty="0">
                <a:latin typeface="Arial Narrow" panose="020B0604020202020204" pitchFamily="34" charset="0"/>
              </a:rPr>
              <a:t>JUICE WG2 telecon</a:t>
            </a:r>
          </a:p>
        </p:txBody>
      </p:sp>
      <p:graphicFrame>
        <p:nvGraphicFramePr>
          <p:cNvPr id="14" name="Content Placeholder 5">
            <a:extLst>
              <a:ext uri="{FF2B5EF4-FFF2-40B4-BE49-F238E27FC236}">
                <a16:creationId xmlns:a16="http://schemas.microsoft.com/office/drawing/2014/main" id="{30B6EBB9-B83C-6945-819A-EBFBEC122C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440346"/>
              </p:ext>
            </p:extLst>
          </p:nvPr>
        </p:nvGraphicFramePr>
        <p:xfrm>
          <a:off x="0" y="606425"/>
          <a:ext cx="9144000" cy="1617662"/>
        </p:xfrm>
        <a:graphic>
          <a:graphicData uri="http://schemas.openxmlformats.org/drawingml/2006/table">
            <a:tbl>
              <a:tblPr/>
              <a:tblGrid>
                <a:gridCol w="4279900">
                  <a:extLst>
                    <a:ext uri="{9D8B030D-6E8A-4147-A177-3AD203B41FA5}">
                      <a16:colId xmlns:a16="http://schemas.microsoft.com/office/drawing/2014/main" val="3342729546"/>
                    </a:ext>
                  </a:extLst>
                </a:gridCol>
                <a:gridCol w="3357563">
                  <a:extLst>
                    <a:ext uri="{9D8B030D-6E8A-4147-A177-3AD203B41FA5}">
                      <a16:colId xmlns:a16="http://schemas.microsoft.com/office/drawing/2014/main" val="3993248165"/>
                    </a:ext>
                  </a:extLst>
                </a:gridCol>
                <a:gridCol w="1506537">
                  <a:extLst>
                    <a:ext uri="{9D8B030D-6E8A-4147-A177-3AD203B41FA5}">
                      <a16:colId xmlns:a16="http://schemas.microsoft.com/office/drawing/2014/main" val="2278216829"/>
                    </a:ext>
                  </a:extLst>
                </a:gridCol>
              </a:tblGrid>
              <a:tr h="376238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Font typeface="Arial" panose="020B0604020202020204" pitchFamily="34" charset="0"/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1500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Ganymede orbit phase (</a:t>
                      </a:r>
                      <a:r>
                        <a:rPr kumimoji="0" lang="en-GB" altLang="it-IT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CReMA</a:t>
                      </a:r>
                      <a:r>
                        <a:rPr kumimoji="0" lang="en-GB" altLang="it-IT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3.0)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Font typeface="Arial" panose="020B0604020202020204" pitchFamily="34" charset="0"/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1500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Timeframe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Font typeface="Arial" panose="020B0604020202020204" pitchFamily="34" charset="0"/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1500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Length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602024"/>
                  </a:ext>
                </a:extLst>
              </a:tr>
              <a:tr h="12414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Font typeface="Arial" panose="020B0604020202020204" pitchFamily="34" charset="0"/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1500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Ganymede (polar)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10,000 x 200 km &amp; 5000 km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500 km circular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Font typeface="Arial" panose="020B0604020202020204" pitchFamily="34" charset="0"/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1500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September 2032 – January 2033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January 2033 – June 2033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Font typeface="Arial" panose="020B0604020202020204" pitchFamily="34" charset="0"/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1500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122 days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160 days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784138"/>
                  </a:ext>
                </a:extLst>
              </a:tr>
            </a:tbl>
          </a:graphicData>
        </a:graphic>
      </p:graphicFrame>
      <p:grpSp>
        <p:nvGrpSpPr>
          <p:cNvPr id="6" name="Gruppo 6">
            <a:extLst>
              <a:ext uri="{FF2B5EF4-FFF2-40B4-BE49-F238E27FC236}">
                <a16:creationId xmlns:a16="http://schemas.microsoft.com/office/drawing/2014/main" id="{75A68240-426B-3C45-89D1-AB12EE4DF725}"/>
              </a:ext>
            </a:extLst>
          </p:cNvPr>
          <p:cNvGrpSpPr>
            <a:grpSpLocks/>
          </p:cNvGrpSpPr>
          <p:nvPr/>
        </p:nvGrpSpPr>
        <p:grpSpPr bwMode="auto">
          <a:xfrm>
            <a:off x="2543502" y="2295614"/>
            <a:ext cx="4819554" cy="4430629"/>
            <a:chOff x="2906532" y="1392515"/>
            <a:chExt cx="3763404" cy="3283878"/>
          </a:xfrm>
        </p:grpSpPr>
        <p:pic>
          <p:nvPicPr>
            <p:cNvPr id="7" name="Picture 39" descr="ganymede_12days">
              <a:extLst>
                <a:ext uri="{FF2B5EF4-FFF2-40B4-BE49-F238E27FC236}">
                  <a16:creationId xmlns:a16="http://schemas.microsoft.com/office/drawing/2014/main" id="{4EB60CA9-1B89-6E4F-BEA7-4A2FAA52B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3" t="3403" r="3534" b="2911"/>
            <a:stretch>
              <a:fillRect/>
            </a:stretch>
          </p:blipFill>
          <p:spPr bwMode="auto">
            <a:xfrm rot="-1572295">
              <a:off x="4025292" y="2249187"/>
              <a:ext cx="904019" cy="91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20">
              <a:extLst>
                <a:ext uri="{FF2B5EF4-FFF2-40B4-BE49-F238E27FC236}">
                  <a16:creationId xmlns:a16="http://schemas.microsoft.com/office/drawing/2014/main" id="{D0279B29-3AE1-334B-8431-196777400509}"/>
                </a:ext>
              </a:extLst>
            </p:cNvPr>
            <p:cNvSpPr/>
            <p:nvPr/>
          </p:nvSpPr>
          <p:spPr>
            <a:xfrm rot="2400000">
              <a:off x="2906532" y="2018385"/>
              <a:ext cx="2052372" cy="265714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prstClr val="white"/>
                </a:solidFill>
                <a:latin typeface="Gill Sans MT" pitchFamily="34" charset="0"/>
              </a:endParaRPr>
            </a:p>
          </p:txBody>
        </p:sp>
        <p:grpSp>
          <p:nvGrpSpPr>
            <p:cNvPr id="9" name="Grouper 2">
              <a:extLst>
                <a:ext uri="{FF2B5EF4-FFF2-40B4-BE49-F238E27FC236}">
                  <a16:creationId xmlns:a16="http://schemas.microsoft.com/office/drawing/2014/main" id="{6B88CE05-2CDA-B24A-B917-D02E8A9567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6326" y="1392515"/>
              <a:ext cx="3294303" cy="2620887"/>
              <a:chOff x="5996602" y="3611963"/>
              <a:chExt cx="3294302" cy="2620887"/>
            </a:xfrm>
          </p:grpSpPr>
          <p:sp>
            <p:nvSpPr>
              <p:cNvPr id="17" name="ZoneTexte 24">
                <a:extLst>
                  <a:ext uri="{FF2B5EF4-FFF2-40B4-BE49-F238E27FC236}">
                    <a16:creationId xmlns:a16="http://schemas.microsoft.com/office/drawing/2014/main" id="{C6A1130E-0858-8D48-8271-BE9BD25657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38377" y="3645881"/>
                <a:ext cx="1352527" cy="366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spcAft>
                    <a:spcPct val="30000"/>
                  </a:spcAft>
                  <a:buFont typeface="Arial" panose="020B0604020202020204" pitchFamily="34" charset="0"/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spcAft>
                    <a:spcPct val="20000"/>
                  </a:spcAft>
                  <a:buFont typeface="Arial" panose="020B0604020202020204" pitchFamily="34" charset="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1500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–"/>
                  <a:defRPr sz="16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fr-FR" altLang="it-IT" sz="2000" dirty="0">
                    <a:solidFill>
                      <a:srgbClr val="FFFFFF"/>
                    </a:solidFill>
                  </a:rPr>
                  <a:t>GCO5000</a:t>
                </a:r>
              </a:p>
            </p:txBody>
          </p:sp>
          <p:sp>
            <p:nvSpPr>
              <p:cNvPr id="18" name="Oval 34">
                <a:extLst>
                  <a:ext uri="{FF2B5EF4-FFF2-40B4-BE49-F238E27FC236}">
                    <a16:creationId xmlns:a16="http://schemas.microsoft.com/office/drawing/2014/main" id="{887A9220-7BD6-EA4F-8BD7-995FF0D67113}"/>
                  </a:ext>
                </a:extLst>
              </p:cNvPr>
              <p:cNvSpPr/>
              <p:nvPr/>
            </p:nvSpPr>
            <p:spPr>
              <a:xfrm>
                <a:off x="5996602" y="3611963"/>
                <a:ext cx="2620454" cy="262088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>
                  <a:solidFill>
                    <a:prstClr val="white"/>
                  </a:solidFill>
                  <a:latin typeface="Gill Sans MT" pitchFamily="34" charset="0"/>
                </a:endParaRPr>
              </a:p>
            </p:txBody>
          </p:sp>
        </p:grpSp>
        <p:grpSp>
          <p:nvGrpSpPr>
            <p:cNvPr id="10" name="Grouper 4">
              <a:extLst>
                <a:ext uri="{FF2B5EF4-FFF2-40B4-BE49-F238E27FC236}">
                  <a16:creationId xmlns:a16="http://schemas.microsoft.com/office/drawing/2014/main" id="{111E7B66-9F00-E547-8593-B9B0FBCE58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4203" y="2019249"/>
              <a:ext cx="2675733" cy="2657144"/>
              <a:chOff x="6824490" y="4238697"/>
              <a:chExt cx="2675733" cy="2657144"/>
            </a:xfrm>
          </p:grpSpPr>
          <p:sp>
            <p:nvSpPr>
              <p:cNvPr id="15" name="ZoneTexte 25">
                <a:extLst>
                  <a:ext uri="{FF2B5EF4-FFF2-40B4-BE49-F238E27FC236}">
                    <a16:creationId xmlns:a16="http://schemas.microsoft.com/office/drawing/2014/main" id="{60FB0361-5E8B-2544-8ED8-93DAD51B60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06445" y="6497754"/>
                <a:ext cx="793778" cy="36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spcAft>
                    <a:spcPct val="30000"/>
                  </a:spcAft>
                  <a:buFont typeface="Arial" panose="020B0604020202020204" pitchFamily="34" charset="0"/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spcAft>
                    <a:spcPct val="20000"/>
                  </a:spcAft>
                  <a:buFont typeface="Arial" panose="020B0604020202020204" pitchFamily="34" charset="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1500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–"/>
                  <a:defRPr sz="16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fr-FR" altLang="it-IT" sz="2000" dirty="0">
                    <a:solidFill>
                      <a:srgbClr val="FFFFFF"/>
                    </a:solidFill>
                  </a:rPr>
                  <a:t>GEO</a:t>
                </a:r>
              </a:p>
            </p:txBody>
          </p:sp>
          <p:sp>
            <p:nvSpPr>
              <p:cNvPr id="16" name="Oval 20">
                <a:extLst>
                  <a:ext uri="{FF2B5EF4-FFF2-40B4-BE49-F238E27FC236}">
                    <a16:creationId xmlns:a16="http://schemas.microsoft.com/office/drawing/2014/main" id="{6347428B-841C-4E43-9DE9-73063A03D0C9}"/>
                  </a:ext>
                </a:extLst>
              </p:cNvPr>
              <p:cNvSpPr/>
              <p:nvPr/>
            </p:nvSpPr>
            <p:spPr>
              <a:xfrm rot="8400000">
                <a:off x="6824490" y="4238697"/>
                <a:ext cx="2052372" cy="2657144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>
                  <a:solidFill>
                    <a:prstClr val="white"/>
                  </a:solidFill>
                  <a:latin typeface="Gill Sans MT" pitchFamily="34" charset="0"/>
                </a:endParaRPr>
              </a:p>
            </p:txBody>
          </p:sp>
        </p:grpSp>
        <p:grpSp>
          <p:nvGrpSpPr>
            <p:cNvPr id="11" name="Grouper 7">
              <a:extLst>
                <a:ext uri="{FF2B5EF4-FFF2-40B4-BE49-F238E27FC236}">
                  <a16:creationId xmlns:a16="http://schemas.microsoft.com/office/drawing/2014/main" id="{22F28C90-24F5-064B-A8B7-086011DD91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8780" y="2165141"/>
              <a:ext cx="1076413" cy="1399701"/>
              <a:chOff x="6769021" y="4384568"/>
              <a:chExt cx="1076415" cy="1399702"/>
            </a:xfrm>
          </p:grpSpPr>
          <p:sp>
            <p:nvSpPr>
              <p:cNvPr id="12" name="ZoneTexte 23">
                <a:extLst>
                  <a:ext uri="{FF2B5EF4-FFF2-40B4-BE49-F238E27FC236}">
                    <a16:creationId xmlns:a16="http://schemas.microsoft.com/office/drawing/2014/main" id="{73A76C64-C4C6-7049-B6C7-0763134FFA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34676" y="5487718"/>
                <a:ext cx="959237" cy="29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spcAft>
                    <a:spcPct val="30000"/>
                  </a:spcAft>
                  <a:buFont typeface="Arial" panose="020B0604020202020204" pitchFamily="34" charset="0"/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spcAft>
                    <a:spcPct val="20000"/>
                  </a:spcAft>
                  <a:buFont typeface="Arial" panose="020B0604020202020204" pitchFamily="34" charset="0"/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15000"/>
                  </a:spcBef>
                  <a:spcAft>
                    <a:spcPct val="15000"/>
                  </a:spcAft>
                  <a:buFont typeface="Arial" panose="020B0604020202020204" pitchFamily="34" charset="0"/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–"/>
                  <a:defRPr sz="16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5000"/>
                  </a:spcBef>
                  <a:spcAft>
                    <a:spcPct val="500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fr-FR" altLang="it-IT" sz="2000" dirty="0">
                    <a:solidFill>
                      <a:srgbClr val="FFFFFF"/>
                    </a:solidFill>
                  </a:rPr>
                  <a:t>GCO500</a:t>
                </a:r>
              </a:p>
            </p:txBody>
          </p:sp>
          <p:sp>
            <p:nvSpPr>
              <p:cNvPr id="13" name="Oval 19">
                <a:extLst>
                  <a:ext uri="{FF2B5EF4-FFF2-40B4-BE49-F238E27FC236}">
                    <a16:creationId xmlns:a16="http://schemas.microsoft.com/office/drawing/2014/main" id="{37C0AB6C-066C-6140-BB50-EFE0EB53F6C7}"/>
                  </a:ext>
                </a:extLst>
              </p:cNvPr>
              <p:cNvSpPr/>
              <p:nvPr/>
            </p:nvSpPr>
            <p:spPr>
              <a:xfrm>
                <a:off x="6769021" y="4384568"/>
                <a:ext cx="1076415" cy="107563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>
                  <a:solidFill>
                    <a:prstClr val="white"/>
                  </a:solidFill>
                  <a:latin typeface="Gill Sans MT" pitchFamily="34" charset="0"/>
                </a:endParaRPr>
              </a:p>
            </p:txBody>
          </p:sp>
        </p:grpSp>
      </p:grpSp>
      <p:sp>
        <p:nvSpPr>
          <p:cNvPr id="19" name="ZoneTexte 25">
            <a:extLst>
              <a:ext uri="{FF2B5EF4-FFF2-40B4-BE49-F238E27FC236}">
                <a16:creationId xmlns:a16="http://schemas.microsoft.com/office/drawing/2014/main" id="{1A140367-DD7B-1441-A234-0D095CCBD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806" y="6189141"/>
            <a:ext cx="847255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it-IT" sz="2000" dirty="0">
                <a:solidFill>
                  <a:srgbClr val="FFFFFF"/>
                </a:solidFill>
              </a:rPr>
              <a:t>GEO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5" descr="Schermata 2019-04-28 alle 11.16.21.png">
            <a:extLst>
              <a:ext uri="{FF2B5EF4-FFF2-40B4-BE49-F238E27FC236}">
                <a16:creationId xmlns:a16="http://schemas.microsoft.com/office/drawing/2014/main" id="{051F7E2E-FC08-CD4B-8F5C-729B84666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8738"/>
            <a:ext cx="914400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olo 1">
            <a:extLst>
              <a:ext uri="{FF2B5EF4-FFF2-40B4-BE49-F238E27FC236}">
                <a16:creationId xmlns:a16="http://schemas.microsoft.com/office/drawing/2014/main" id="{EE44D473-22F8-434C-AACC-FC85DFE7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0400"/>
            <a:ext cx="9144000" cy="609600"/>
          </a:xfrm>
        </p:spPr>
        <p:txBody>
          <a:bodyPr/>
          <a:lstStyle/>
          <a:p>
            <a:r>
              <a:rPr lang="it-IT" altLang="it-IT" sz="3800">
                <a:latin typeface="Calibri" panose="020F0502020204030204" pitchFamily="34" charset="0"/>
                <a:ea typeface="ＭＳ Ｐゴシック" panose="020B0600070205080204" pitchFamily="34" charset="-128"/>
              </a:rPr>
              <a:t>Ganymede orbital mission profile</a:t>
            </a:r>
          </a:p>
        </p:txBody>
      </p:sp>
      <p:sp>
        <p:nvSpPr>
          <p:cNvPr id="19459" name="Segnaposto data 4">
            <a:extLst>
              <a:ext uri="{FF2B5EF4-FFF2-40B4-BE49-F238E27FC236}">
                <a16:creationId xmlns:a16="http://schemas.microsoft.com/office/drawing/2014/main" id="{57F254B4-EFE6-074F-966B-B81342A472F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C7BF46EF-B38F-4D43-9F60-1AF44EDA8FEE}" type="datetime1">
              <a:rPr lang="en-US" altLang="it-IT" sz="100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10/9/19</a:t>
            </a:fld>
            <a:endParaRPr lang="en-US" altLang="it-IT" sz="1000"/>
          </a:p>
        </p:txBody>
      </p:sp>
      <p:sp>
        <p:nvSpPr>
          <p:cNvPr id="19460" name="Segnaposto numero diapositiva 6">
            <a:extLst>
              <a:ext uri="{FF2B5EF4-FFF2-40B4-BE49-F238E27FC236}">
                <a16:creationId xmlns:a16="http://schemas.microsoft.com/office/drawing/2014/main" id="{154971A4-A9D4-CE44-9B2C-20CFEB79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1863" y="6573838"/>
            <a:ext cx="155575" cy="15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35B38A90-98A7-C347-BD92-BDD865D24153}" type="slidenum">
              <a:rPr lang="en-US" altLang="it-IT" sz="1000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en-US" altLang="it-IT" sz="100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5D320E1-230D-4C46-9F47-6D7C161B3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8985" y="6573937"/>
            <a:ext cx="969817" cy="153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000" b="1" dirty="0">
                <a:latin typeface="Arial Narrow" panose="020B0604020202020204" pitchFamily="34" charset="0"/>
              </a:rPr>
              <a:t>JUICE WG2 telecon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>
            <a:extLst>
              <a:ext uri="{FF2B5EF4-FFF2-40B4-BE49-F238E27FC236}">
                <a16:creationId xmlns:a16="http://schemas.microsoft.com/office/drawing/2014/main" id="{0E54B71D-5D35-BB44-817B-80D18CE7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4200"/>
            <a:ext cx="9144000" cy="642938"/>
          </a:xfrm>
        </p:spPr>
        <p:txBody>
          <a:bodyPr/>
          <a:lstStyle/>
          <a:p>
            <a:r>
              <a:rPr lang="it-IT" altLang="it-IT" sz="3800">
                <a:latin typeface="Calibri" panose="020F0502020204030204" pitchFamily="34" charset="0"/>
                <a:ea typeface="ＭＳ Ｐゴシック" panose="020B0600070205080204" pitchFamily="34" charset="-128"/>
              </a:rPr>
              <a:t>Candidate target areas for Ganymede</a:t>
            </a:r>
          </a:p>
        </p:txBody>
      </p:sp>
      <p:sp>
        <p:nvSpPr>
          <p:cNvPr id="16386" name="Segnaposto contenuto 2">
            <a:extLst>
              <a:ext uri="{FF2B5EF4-FFF2-40B4-BE49-F238E27FC236}">
                <a16:creationId xmlns:a16="http://schemas.microsoft.com/office/drawing/2014/main" id="{5210F262-1A41-7442-8198-02DBFD698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1212850"/>
            <a:ext cx="8890000" cy="45847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it-IT" altLang="it-IT" sz="2300" u="sng">
                <a:latin typeface="Calibri" panose="020F0502020204030204" pitchFamily="34" charset="0"/>
                <a:ea typeface="ＭＳ Ｐゴシック" panose="020B0600070205080204" pitchFamily="34" charset="-128"/>
              </a:rPr>
              <a:t>Observation categories defined by geologic features and/or processes (updated and prioritized according to </a:t>
            </a:r>
            <a:r>
              <a:rPr lang="it-IT" altLang="it-IT" sz="2300" b="1" u="sng">
                <a:latin typeface="Calibri" panose="020F0502020204030204" pitchFamily="34" charset="0"/>
                <a:ea typeface="ＭＳ Ｐゴシック" panose="020B0600070205080204" pitchFamily="34" charset="-128"/>
              </a:rPr>
              <a:t>Stephan, 2019</a:t>
            </a:r>
            <a:r>
              <a:rPr lang="it-IT" altLang="it-IT" sz="2300" u="sng">
                <a:latin typeface="Calibri" panose="020F0502020204030204" pitchFamily="34" charset="0"/>
                <a:ea typeface="ＭＳ Ｐゴシック" panose="020B0600070205080204" pitchFamily="34" charset="-128"/>
              </a:rPr>
              <a:t>)</a:t>
            </a:r>
            <a:r>
              <a:rPr lang="it-IT" altLang="it-IT" sz="2300">
                <a:latin typeface="Calibri" panose="020F0502020204030204" pitchFamily="34" charset="0"/>
                <a:ea typeface="ＭＳ Ｐゴシック" panose="020B0600070205080204" pitchFamily="34" charset="-128"/>
              </a:rPr>
              <a:t>: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2300" b="1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Category 1</a:t>
            </a:r>
            <a:r>
              <a:rPr lang="it-IT" altLang="it-IT" sz="2300">
                <a:latin typeface="Calibri" panose="020F0502020204030204" pitchFamily="34" charset="0"/>
                <a:ea typeface="ＭＳ Ｐゴシック" panose="020B0600070205080204" pitchFamily="34" charset="-128"/>
              </a:rPr>
              <a:t>: Potential cryovolcanic areas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2300" b="1">
                <a:solidFill>
                  <a:srgbClr val="FF00D3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</a:t>
            </a:r>
            <a:r>
              <a:rPr lang="it-IT" altLang="it-IT" sz="2300" b="1">
                <a:solidFill>
                  <a:srgbClr val="3366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Category 2</a:t>
            </a:r>
            <a:r>
              <a:rPr lang="it-IT" altLang="it-IT" sz="2300">
                <a:latin typeface="Calibri" panose="020F0502020204030204" pitchFamily="34" charset="0"/>
                <a:ea typeface="ＭＳ Ｐゴシック" panose="020B0600070205080204" pitchFamily="34" charset="-128"/>
              </a:rPr>
              <a:t>: Polar deposits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2300" b="1">
                <a:solidFill>
                  <a:srgbClr val="43CE2A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Category 3</a:t>
            </a:r>
            <a:r>
              <a:rPr lang="it-IT" altLang="it-IT" sz="2300">
                <a:latin typeface="Calibri" panose="020F0502020204030204" pitchFamily="34" charset="0"/>
                <a:ea typeface="ＭＳ Ｐゴシック" panose="020B0600070205080204" pitchFamily="34" charset="-128"/>
              </a:rPr>
              <a:t>: Dark ray, floor, halo craters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2300" b="1">
                <a:solidFill>
                  <a:srgbClr val="8100AA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Category 4</a:t>
            </a:r>
            <a:r>
              <a:rPr lang="it-IT" altLang="it-IT" sz="2300">
                <a:latin typeface="Calibri" panose="020F0502020204030204" pitchFamily="34" charset="0"/>
                <a:ea typeface="ＭＳ Ｐゴシック" panose="020B0600070205080204" pitchFamily="34" charset="-128"/>
              </a:rPr>
              <a:t>: Impact crater morphologies (1 – peak, 2 – pit, 3 – 	dome, 4 – pedestal, 5 – palimpsest, 6 – basin, 7 – catena)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2300" b="1">
                <a:solidFill>
                  <a:srgbClr val="009DE3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</a:t>
            </a:r>
            <a:r>
              <a:rPr lang="it-IT" altLang="it-IT" sz="2300" b="1">
                <a:solidFill>
                  <a:srgbClr val="1DE6D8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Category 5</a:t>
            </a:r>
            <a:r>
              <a:rPr lang="it-IT" altLang="it-IT" sz="2300">
                <a:latin typeface="Calibri" panose="020F0502020204030204" pitchFamily="34" charset="0"/>
                <a:ea typeface="ＭＳ Ｐゴシック" panose="020B0600070205080204" pitchFamily="34" charset="-128"/>
              </a:rPr>
              <a:t>: Bright ray craters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2300" b="1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Category 6</a:t>
            </a:r>
            <a:r>
              <a:rPr lang="it-IT" altLang="it-IT" sz="2300">
                <a:latin typeface="Calibri" panose="020F0502020204030204" pitchFamily="34" charset="0"/>
                <a:ea typeface="ＭＳ Ｐゴシック" panose="020B0600070205080204" pitchFamily="34" charset="-128"/>
              </a:rPr>
              <a:t>: Evolution of the bright terrain</a:t>
            </a:r>
            <a:endParaRPr lang="it-IT" altLang="it-IT" sz="2300" b="1">
              <a:solidFill>
                <a:srgbClr val="D35018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2300" b="1">
                <a:solidFill>
                  <a:srgbClr val="D35018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	</a:t>
            </a:r>
            <a:r>
              <a:rPr lang="it-IT" altLang="it-IT" sz="2300" b="1">
                <a:solidFill>
                  <a:srgbClr val="E17C0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Category 7</a:t>
            </a:r>
            <a:r>
              <a:rPr lang="it-IT" altLang="it-IT" sz="2300">
                <a:latin typeface="Calibri" panose="020F0502020204030204" pitchFamily="34" charset="0"/>
                <a:ea typeface="ＭＳ Ｐゴシック" panose="020B0600070205080204" pitchFamily="34" charset="-128"/>
              </a:rPr>
              <a:t>: Surface degradation</a:t>
            </a:r>
          </a:p>
        </p:txBody>
      </p:sp>
      <p:sp>
        <p:nvSpPr>
          <p:cNvPr id="16387" name="Footer Placeholder 4">
            <a:extLst>
              <a:ext uri="{FF2B5EF4-FFF2-40B4-BE49-F238E27FC236}">
                <a16:creationId xmlns:a16="http://schemas.microsoft.com/office/drawing/2014/main" id="{E6CBE956-AFD5-7B4C-973B-10DC4CF8D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2663" y="6437313"/>
            <a:ext cx="1998662" cy="138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900">
                <a:latin typeface="Arial Narrow" panose="020B0604020202020204" pitchFamily="34" charset="0"/>
              </a:rPr>
              <a:t>XIV Congresso Nazionale di Scienze Planetarie</a:t>
            </a:r>
          </a:p>
        </p:txBody>
      </p:sp>
      <p:sp>
        <p:nvSpPr>
          <p:cNvPr id="16388" name="Segnaposto numero diapositiva 6">
            <a:extLst>
              <a:ext uri="{FF2B5EF4-FFF2-40B4-BE49-F238E27FC236}">
                <a16:creationId xmlns:a16="http://schemas.microsoft.com/office/drawing/2014/main" id="{F1565498-A502-DB49-823D-20F2208B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1863" y="6421438"/>
            <a:ext cx="155575" cy="15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3C4C6F4B-1FD1-E140-A672-D26E55A2DF0B}" type="slidenum">
              <a:rPr lang="en-US" altLang="it-IT" sz="1000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en-US" altLang="it-IT" sz="1000"/>
          </a:p>
        </p:txBody>
      </p:sp>
      <p:sp>
        <p:nvSpPr>
          <p:cNvPr id="16389" name="Segnaposto data 4">
            <a:extLst>
              <a:ext uri="{FF2B5EF4-FFF2-40B4-BE49-F238E27FC236}">
                <a16:creationId xmlns:a16="http://schemas.microsoft.com/office/drawing/2014/main" id="{D620A856-791A-F84F-A3D1-F943FFC175B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36563" y="6421438"/>
            <a:ext cx="606425" cy="15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469BDE4A-1A4F-A94F-97AD-2B5D2BBBCF32}" type="datetime1">
              <a:rPr lang="en-US" altLang="it-IT" sz="100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10/9/19</a:t>
            </a:fld>
            <a:endParaRPr lang="en-US" altLang="it-IT" sz="1000"/>
          </a:p>
        </p:txBody>
      </p:sp>
      <p:sp>
        <p:nvSpPr>
          <p:cNvPr id="16390" name="Footer Placeholder 4">
            <a:extLst>
              <a:ext uri="{FF2B5EF4-FFF2-40B4-BE49-F238E27FC236}">
                <a16:creationId xmlns:a16="http://schemas.microsoft.com/office/drawing/2014/main" id="{3B6EA887-FD52-5E43-B38B-2BDCCAA99B72}"/>
              </a:ext>
            </a:extLst>
          </p:cNvPr>
          <p:cNvSpPr txBox="1">
            <a:spLocks/>
          </p:cNvSpPr>
          <p:nvPr/>
        </p:nvSpPr>
        <p:spPr bwMode="auto">
          <a:xfrm>
            <a:off x="3522663" y="6437313"/>
            <a:ext cx="1998662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 anchorCtr="1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900">
                <a:latin typeface="Arial Narrow" panose="020B0604020202020204" pitchFamily="34" charset="0"/>
              </a:rPr>
              <a:t>XIV Congresso Nazionale di Scienze Planetarie</a:t>
            </a:r>
          </a:p>
        </p:txBody>
      </p:sp>
      <p:sp>
        <p:nvSpPr>
          <p:cNvPr id="16391" name="Segnaposto numero diapositiva 6">
            <a:extLst>
              <a:ext uri="{FF2B5EF4-FFF2-40B4-BE49-F238E27FC236}">
                <a16:creationId xmlns:a16="http://schemas.microsoft.com/office/drawing/2014/main" id="{BAAC0772-1D39-624A-8023-39EC01B4DC42}"/>
              </a:ext>
            </a:extLst>
          </p:cNvPr>
          <p:cNvSpPr txBox="1">
            <a:spLocks/>
          </p:cNvSpPr>
          <p:nvPr/>
        </p:nvSpPr>
        <p:spPr bwMode="auto">
          <a:xfrm>
            <a:off x="8551863" y="6421438"/>
            <a:ext cx="155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E45FCBEC-2880-3247-9ABB-D0F63CD54ACC}" type="slidenum">
              <a:rPr lang="en-US" altLang="it-IT" sz="1000"/>
              <a:pPr algn="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en-US" altLang="it-IT" sz="1000"/>
          </a:p>
        </p:txBody>
      </p:sp>
      <p:sp>
        <p:nvSpPr>
          <p:cNvPr id="16392" name="Segnaposto data 4">
            <a:extLst>
              <a:ext uri="{FF2B5EF4-FFF2-40B4-BE49-F238E27FC236}">
                <a16:creationId xmlns:a16="http://schemas.microsoft.com/office/drawing/2014/main" id="{6E39891E-AEE1-E148-95BB-4E18319FA151}"/>
              </a:ext>
            </a:extLst>
          </p:cNvPr>
          <p:cNvSpPr txBox="1">
            <a:spLocks/>
          </p:cNvSpPr>
          <p:nvPr/>
        </p:nvSpPr>
        <p:spPr bwMode="auto">
          <a:xfrm>
            <a:off x="436563" y="6421438"/>
            <a:ext cx="606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8E441552-C6A1-904E-BC08-7AD40F30BD83}" type="datetime1">
              <a:rPr lang="en-US" altLang="it-IT" sz="1000"/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10/9/19</a:t>
            </a:fld>
            <a:endParaRPr lang="en-US" altLang="it-IT" sz="1000"/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B0BB1128-B62F-8E40-B9F3-96526B762B67}"/>
              </a:ext>
            </a:extLst>
          </p:cNvPr>
          <p:cNvGraphicFramePr>
            <a:graphicFrameLocks noGrp="1"/>
          </p:cNvGraphicFramePr>
          <p:nvPr/>
        </p:nvGraphicFramePr>
        <p:xfrm>
          <a:off x="0" y="5738813"/>
          <a:ext cx="9143997" cy="1096972"/>
        </p:xfrm>
        <a:graphic>
          <a:graphicData uri="http://schemas.openxmlformats.org/drawingml/2006/table">
            <a:tbl>
              <a:tblPr/>
              <a:tblGrid>
                <a:gridCol w="1237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0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0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0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8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9920"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1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2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BFF5E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FF5E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3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B900F3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F3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4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E6D8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E6D8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5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6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17C0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Category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7C0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7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042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# </a:t>
                      </a:r>
                      <a:r>
                        <a:rPr kumimoji="0" lang="it-IT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Sites</a:t>
                      </a:r>
                      <a:endParaRPr kumimoji="0" lang="it-IT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42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11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20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</a:t>
                      </a:r>
                    </a:p>
                  </a:txBody>
                  <a:tcPr marT="45643" marB="456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614" name="CasellaDiTesto 1">
            <a:extLst>
              <a:ext uri="{FF2B5EF4-FFF2-40B4-BE49-F238E27FC236}">
                <a16:creationId xmlns:a16="http://schemas.microsoft.com/office/drawing/2014/main" id="{AE7058CA-8C95-454E-8463-B940F752353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042987" y="3590925"/>
            <a:ext cx="27114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600" b="1" dirty="0" err="1">
                <a:solidFill>
                  <a:schemeClr val="bg2">
                    <a:lumMod val="90000"/>
                  </a:schemeClr>
                </a:solidFill>
                <a:latin typeface="Calibri" charset="0"/>
                <a:cs typeface="Calibri" charset="0"/>
              </a:rPr>
              <a:t>Increasing</a:t>
            </a:r>
            <a:r>
              <a:rPr lang="it-IT" sz="2600" b="1" dirty="0">
                <a:solidFill>
                  <a:schemeClr val="bg2">
                    <a:lumMod val="90000"/>
                  </a:schemeClr>
                </a:solidFill>
                <a:latin typeface="Calibri" charset="0"/>
                <a:cs typeface="Calibri" charset="0"/>
              </a:rPr>
              <a:t> </a:t>
            </a:r>
            <a:r>
              <a:rPr lang="it-IT" sz="2600" b="1" dirty="0" err="1">
                <a:solidFill>
                  <a:schemeClr val="bg2">
                    <a:lumMod val="90000"/>
                  </a:schemeClr>
                </a:solidFill>
                <a:latin typeface="Calibri" charset="0"/>
                <a:cs typeface="Calibri" charset="0"/>
              </a:rPr>
              <a:t>priority</a:t>
            </a:r>
            <a:endParaRPr lang="it-IT" sz="2600" b="1" dirty="0">
              <a:solidFill>
                <a:schemeClr val="bg2">
                  <a:lumMod val="90000"/>
                </a:schemeClr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AA6601F2-FE5D-8E4E-B858-E6B39694BEF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8500" y="2209800"/>
            <a:ext cx="12700" cy="32512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>
            <a:extLst>
              <a:ext uri="{FF2B5EF4-FFF2-40B4-BE49-F238E27FC236}">
                <a16:creationId xmlns:a16="http://schemas.microsoft.com/office/drawing/2014/main" id="{B33C99F3-E2FE-CE4E-87B5-223FCFB9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5938"/>
            <a:ext cx="9144000" cy="642937"/>
          </a:xfrm>
        </p:spPr>
        <p:txBody>
          <a:bodyPr/>
          <a:lstStyle/>
          <a:p>
            <a:r>
              <a:rPr lang="it-IT" altLang="it-IT" sz="3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Candidate target </a:t>
            </a:r>
            <a:r>
              <a:rPr lang="it-IT" altLang="it-IT" sz="38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areas</a:t>
            </a:r>
            <a:r>
              <a:rPr lang="it-IT" altLang="it-IT" sz="3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for </a:t>
            </a:r>
            <a:r>
              <a:rPr lang="it-IT" altLang="it-IT" sz="38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Ganymede</a:t>
            </a:r>
            <a:endParaRPr lang="it-IT" altLang="it-IT" sz="38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7411" name="Immagine 1" descr="Ganymede_target_areas.legend.24012019.png">
            <a:extLst>
              <a:ext uri="{FF2B5EF4-FFF2-40B4-BE49-F238E27FC236}">
                <a16:creationId xmlns:a16="http://schemas.microsoft.com/office/drawing/2014/main" id="{D0B49080-38FC-3C41-ADF0-863A78480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025"/>
            <a:ext cx="914400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>
            <a:extLst>
              <a:ext uri="{FF2B5EF4-FFF2-40B4-BE49-F238E27FC236}">
                <a16:creationId xmlns:a16="http://schemas.microsoft.com/office/drawing/2014/main" id="{4FE38DD2-E8ED-4E4E-A3F0-CD126238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762000"/>
          </a:xfrm>
        </p:spPr>
        <p:txBody>
          <a:bodyPr/>
          <a:lstStyle/>
          <a:p>
            <a:r>
              <a:rPr lang="it-IT" altLang="it-IT" sz="3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Solar illumination in GEO (CReMA 3.2)</a:t>
            </a:r>
          </a:p>
        </p:txBody>
      </p:sp>
      <p:pic>
        <p:nvPicPr>
          <p:cNvPr id="20482" name="Immagine 1" descr="JUICE_Ganymede_tracks_crosses_GEO_CReMA30.png">
            <a:extLst>
              <a:ext uri="{FF2B5EF4-FFF2-40B4-BE49-F238E27FC236}">
                <a16:creationId xmlns:a16="http://schemas.microsoft.com/office/drawing/2014/main" id="{7F2B4363-10D9-A540-9F8C-85188B2E7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87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olo 1">
            <a:extLst>
              <a:ext uri="{FF2B5EF4-FFF2-40B4-BE49-F238E27FC236}">
                <a16:creationId xmlns:a16="http://schemas.microsoft.com/office/drawing/2014/main" id="{DF52B98E-6113-8349-98E0-EF42A3A6A99E}"/>
              </a:ext>
            </a:extLst>
          </p:cNvPr>
          <p:cNvSpPr txBox="1">
            <a:spLocks/>
          </p:cNvSpPr>
          <p:nvPr/>
        </p:nvSpPr>
        <p:spPr bwMode="auto">
          <a:xfrm>
            <a:off x="152400" y="550863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800">
                <a:solidFill>
                  <a:srgbClr val="000000"/>
                </a:solidFill>
                <a:latin typeface="Calibri" panose="020F0502020204030204" pitchFamily="34" charset="0"/>
              </a:rPr>
              <a:t>Solar illumination in GCO5000 (CReMA 3.0)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 descr="JUICE_Ganymede_tracks_crosses_GEO_CReMA32.png">
            <a:extLst>
              <a:ext uri="{FF2B5EF4-FFF2-40B4-BE49-F238E27FC236}">
                <a16:creationId xmlns:a16="http://schemas.microsoft.com/office/drawing/2014/main" id="{07C45A05-44B1-ED47-ADE8-8536B5A9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773113"/>
            <a:ext cx="9131300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olo 1">
            <a:extLst>
              <a:ext uri="{FF2B5EF4-FFF2-40B4-BE49-F238E27FC236}">
                <a16:creationId xmlns:a16="http://schemas.microsoft.com/office/drawing/2014/main" id="{9DB9DE84-E994-3C42-9451-F7D06FB7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762000"/>
          </a:xfrm>
        </p:spPr>
        <p:txBody>
          <a:bodyPr/>
          <a:lstStyle/>
          <a:p>
            <a:r>
              <a:rPr lang="it-IT" altLang="it-IT" sz="36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Solar illumination in GCO5000 (CReMA 3.2/4.1)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2" descr="JUICE_Ganymede_tracks_crosses_GCO500_CReMA30.png">
            <a:extLst>
              <a:ext uri="{FF2B5EF4-FFF2-40B4-BE49-F238E27FC236}">
                <a16:creationId xmlns:a16="http://schemas.microsoft.com/office/drawing/2014/main" id="{45D1D95F-6D16-4045-B9FC-CA1180FC8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87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olo 1">
            <a:extLst>
              <a:ext uri="{FF2B5EF4-FFF2-40B4-BE49-F238E27FC236}">
                <a16:creationId xmlns:a16="http://schemas.microsoft.com/office/drawing/2014/main" id="{DF632007-C8AC-0F48-9390-112ADB5E8FEF}"/>
              </a:ext>
            </a:extLst>
          </p:cNvPr>
          <p:cNvSpPr txBox="1">
            <a:spLocks/>
          </p:cNvSpPr>
          <p:nvPr/>
        </p:nvSpPr>
        <p:spPr bwMode="auto">
          <a:xfrm>
            <a:off x="152400" y="550863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800">
                <a:solidFill>
                  <a:srgbClr val="000000"/>
                </a:solidFill>
                <a:latin typeface="Calibri" panose="020F0502020204030204" pitchFamily="34" charset="0"/>
              </a:rPr>
              <a:t>Solar illumination in GCO500 (CReMA 3.0)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 descr="JUICE_Ganymede_tracks_crosses_GCO_CReMA32.png">
            <a:extLst>
              <a:ext uri="{FF2B5EF4-FFF2-40B4-BE49-F238E27FC236}">
                <a16:creationId xmlns:a16="http://schemas.microsoft.com/office/drawing/2014/main" id="{1328E9AA-0042-F44B-A9EC-80A9A259F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87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olo 1">
            <a:extLst>
              <a:ext uri="{FF2B5EF4-FFF2-40B4-BE49-F238E27FC236}">
                <a16:creationId xmlns:a16="http://schemas.microsoft.com/office/drawing/2014/main" id="{E3838C8B-E06D-AD46-AD7E-F6B8C14E1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762000"/>
          </a:xfrm>
        </p:spPr>
        <p:txBody>
          <a:bodyPr/>
          <a:lstStyle/>
          <a:p>
            <a:r>
              <a:rPr lang="it-IT" altLang="it-IT" sz="36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Solar illumination in GCO500 (CReMA 3.2/4.1)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Brera_template_slid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rera_template_slid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3775</TotalTime>
  <Words>472</Words>
  <Application>Microsoft Macintosh PowerPoint</Application>
  <PresentationFormat>Presentazione su schermo (4:3)</PresentationFormat>
  <Paragraphs>113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5" baseType="lpstr">
      <vt:lpstr>Arial</vt:lpstr>
      <vt:lpstr>Arial Narrow</vt:lpstr>
      <vt:lpstr>Bookman Old Style</vt:lpstr>
      <vt:lpstr>Calibri</vt:lpstr>
      <vt:lpstr>Gill Sans MT</vt:lpstr>
      <vt:lpstr>Palatino</vt:lpstr>
      <vt:lpstr>Trebuchet MS</vt:lpstr>
      <vt:lpstr>Brera_template_slide</vt:lpstr>
      <vt:lpstr>1_Brera_template_slide</vt:lpstr>
      <vt:lpstr>Presentazione standard di PowerPoint</vt:lpstr>
      <vt:lpstr>Presentazione standard di PowerPoint</vt:lpstr>
      <vt:lpstr>Ganymede orbital mission profile</vt:lpstr>
      <vt:lpstr>Candidate target areas for Ganymede</vt:lpstr>
      <vt:lpstr>Candidate target areas for Ganymede</vt:lpstr>
      <vt:lpstr>Solar illumination in GEO (CReMA 3.2)</vt:lpstr>
      <vt:lpstr>Solar illumination in GCO5000 (CReMA 3.2/4.1)</vt:lpstr>
      <vt:lpstr>Presentazione standard di PowerPoint</vt:lpstr>
      <vt:lpstr>Solar illumination in GCO500 (CReMA 3.2/4.1)</vt:lpstr>
      <vt:lpstr>Presentazione standard di PowerPoint</vt:lpstr>
      <vt:lpstr>Presentazione standard di PowerPoint</vt:lpstr>
      <vt:lpstr>Presentazione standard di PowerPoint</vt:lpstr>
      <vt:lpstr>Phase angle distribution in GEO+GCO5000</vt:lpstr>
      <vt:lpstr>Phase angle distribution in GCO500</vt:lpstr>
      <vt:lpstr>LST distribution in GEO+GCO5000</vt:lpstr>
      <vt:lpstr>LST Distribution in GCO500</vt:lpstr>
    </vt:vector>
  </TitlesOfParts>
  <Company>INAF-IFSI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Federico Tosi</dc:creator>
  <cp:lastModifiedBy>Federico Tosi</cp:lastModifiedBy>
  <cp:revision>310</cp:revision>
  <dcterms:created xsi:type="dcterms:W3CDTF">2014-04-10T05:34:00Z</dcterms:created>
  <dcterms:modified xsi:type="dcterms:W3CDTF">2019-10-09T12:27:15Z</dcterms:modified>
</cp:coreProperties>
</file>