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20" r:id="rId2"/>
    <p:sldId id="321" r:id="rId3"/>
    <p:sldId id="332" r:id="rId4"/>
    <p:sldId id="340" r:id="rId5"/>
    <p:sldId id="333" r:id="rId6"/>
    <p:sldId id="322" r:id="rId7"/>
    <p:sldId id="323" r:id="rId8"/>
    <p:sldId id="324" r:id="rId9"/>
    <p:sldId id="325" r:id="rId10"/>
    <p:sldId id="337" r:id="rId11"/>
    <p:sldId id="326" r:id="rId12"/>
    <p:sldId id="327" r:id="rId13"/>
    <p:sldId id="334" r:id="rId14"/>
    <p:sldId id="341" r:id="rId15"/>
    <p:sldId id="338" r:id="rId16"/>
    <p:sldId id="330" r:id="rId17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434" autoAdjust="0"/>
  </p:normalViewPr>
  <p:slideViewPr>
    <p:cSldViewPr snapToGrid="0">
      <p:cViewPr>
        <p:scale>
          <a:sx n="131" d="100"/>
          <a:sy n="131" d="100"/>
        </p:scale>
        <p:origin x="-348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68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986" y="-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anchor="t" anchorCtr="0" compatLnSpc="1">
            <a:noAutofit/>
          </a:bodyPr>
          <a:lstStyle>
            <a:lvl1pPr marL="0" marR="0" lvl="0" indent="0" algn="l" defTabSz="95561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anchor="t" anchorCtr="0" compatLnSpc="1">
            <a:noAutofit/>
          </a:bodyPr>
          <a:lstStyle>
            <a:lvl1pPr marL="0" marR="0" lvl="0" indent="0" algn="r" defTabSz="95561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A6A9B8F7-FAC4-4D8A-845B-45C66E9C50B3}" type="datetime1">
              <a:rPr lang="en-US"/>
              <a:pPr>
                <a:defRPr/>
              </a:pPr>
              <a:t>10/9/2019</a:t>
            </a:fld>
            <a:endParaRPr/>
          </a:p>
        </p:txBody>
      </p:sp>
      <p:sp>
        <p:nvSpPr>
          <p:cNvPr id="819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anchor="t" anchorCtr="0" compatLnSpc="1">
            <a:noAutofit/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anchor="b" anchorCtr="0" compatLnSpc="1">
            <a:noAutofit/>
          </a:bodyPr>
          <a:lstStyle>
            <a:lvl1pPr marL="0" marR="0" lvl="0" indent="0" algn="l" defTabSz="95561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  <a:noAutofit/>
          </a:bodyPr>
          <a:lstStyle>
            <a:lvl1pPr algn="r" defTabSz="954088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4E0135-26C0-4179-972B-847EFF2620B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4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  <a:prstGeom prst="rect">
            <a:avLst/>
          </a:prstGeom>
          <a:noFill/>
        </p:spPr>
        <p:txBody>
          <a:bodyPr wrap="square"/>
          <a:lstStyle>
            <a:lvl1pPr>
              <a:defRPr lang="it-IT" sz="440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 lang="it-IT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4536-AD89-40EB-9BBD-430A2E74488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171464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00"/>
              </a:spcBef>
              <a:defRPr lang="it-IT" sz="2800"/>
            </a:lvl1pPr>
            <a:lvl2pPr>
              <a:spcBef>
                <a:spcPts val="600"/>
              </a:spcBef>
              <a:defRPr lang="it-IT" sz="2400"/>
            </a:lvl2pPr>
            <a:lvl3pPr>
              <a:spcBef>
                <a:spcPts val="500"/>
              </a:spcBef>
              <a:defRPr lang="it-IT" sz="2000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FC20-1208-4C5E-AFC1-652F85B4CFDB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641022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12192000" cy="292100"/>
          </a:xfrm>
          <a:prstGeom prst="rect">
            <a:avLst/>
          </a:prstGeo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4569-EFC5-425C-8AF4-180F9C2BC75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64120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12192000" cy="292100"/>
          </a:xfrm>
          <a:prstGeom prst="rect">
            <a:avLst/>
          </a:prstGeo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buNone/>
              <a:defRPr lang="it-IT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buNone/>
              <a:defRPr lang="it-IT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EB2D-4306-4696-A58A-0ACBB3AC2A64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589790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12192000" cy="292100"/>
          </a:xfrm>
          <a:prstGeom prst="rect">
            <a:avLst/>
          </a:prstGeo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F8C8-DAC7-4672-AC3C-AB9B49FF4E3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064204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JUICE - MAJIS – </a:t>
            </a:r>
            <a:r>
              <a:rPr lang="en-GB"/>
              <a:t>Science Team Meeting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5545-D11B-4EAB-AF6B-94531E72A02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707136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0"/>
            <a:ext cx="12192000" cy="1008063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100000">
                <a:srgbClr val="FFFFFF"/>
              </a:gs>
            </a:gsLst>
            <a:lin ang="111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09600" y="1296988"/>
            <a:ext cx="109728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ＭＳ Ｐゴシック"/>
                <a:cs typeface="Arial"/>
              </a:defRPr>
            </a:lvl1pPr>
          </a:lstStyle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544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ＭＳ Ｐゴシック"/>
                <a:cs typeface="Arial"/>
              </a:defRPr>
            </a:lvl1pPr>
          </a:lstStyle>
          <a:p>
            <a:pPr>
              <a:defRPr/>
            </a:pPr>
            <a:r>
              <a:rPr lang="en-GB"/>
              <a:t>JUICE - MAJIS – Science Team Meeting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A02FA4-E56B-44DE-8EFB-6F579D8BF9D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  <p:pic>
        <p:nvPicPr>
          <p:cNvPr id="1031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0"/>
            <a:ext cx="1727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2336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32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3" y="6310313"/>
            <a:ext cx="12477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" descr="C:\Users\tommasil\Documents\GA\template\Leonardo 2016\Leonardo - Airborne and Space Systems Division\Airborne &amp; space\Leonardo_AIRBORNE &amp; SPACE SYSTEM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6397625"/>
            <a:ext cx="1744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Imag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0"/>
            <a:ext cx="696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1600" b="1" kern="1200">
          <a:solidFill>
            <a:srgbClr val="FFFFFF"/>
          </a:solidFill>
          <a:latin typeface="Calibri"/>
          <a:ea typeface="MS PGothic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39725" indent="-339725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>
          <a:solidFill>
            <a:srgbClr val="000000"/>
          </a:solidFill>
          <a:latin typeface="Calibri"/>
          <a:ea typeface="MS PGothic" panose="020B0600070205080204" pitchFamily="34" charset="-128"/>
          <a:cs typeface="ＭＳ Ｐゴシック"/>
        </a:defRPr>
      </a:lvl1pPr>
      <a:lvl2pPr marL="739775" lvl="1" indent="-282575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n-US" sz="2000">
          <a:solidFill>
            <a:srgbClr val="000000"/>
          </a:solidFill>
          <a:latin typeface="Calibri"/>
          <a:ea typeface="MS PGothic" panose="020B0600070205080204" pitchFamily="34" charset="-128"/>
        </a:defRPr>
      </a:lvl2pPr>
      <a:lvl3pPr marL="1139825" lvl="2" indent="-225425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>
          <a:solidFill>
            <a:srgbClr val="000000"/>
          </a:solidFill>
          <a:latin typeface="Calibri"/>
          <a:ea typeface="MS PGothic" panose="020B0600070205080204" pitchFamily="34" charset="-128"/>
        </a:defRPr>
      </a:lvl3pPr>
      <a:lvl4pPr marL="1597025" lvl="3" indent="-225425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n-US" sz="1600">
          <a:solidFill>
            <a:srgbClr val="000000"/>
          </a:solidFill>
          <a:latin typeface="Calibri"/>
          <a:ea typeface="MS PGothic" panose="020B0600070205080204" pitchFamily="34" charset="-128"/>
        </a:defRPr>
      </a:lvl4pPr>
      <a:lvl5pPr marL="2054225" lvl="4" indent="-225425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n-US" sz="1600">
          <a:solidFill>
            <a:srgbClr val="000000"/>
          </a:solidFill>
          <a:latin typeface="Calibri"/>
          <a:ea typeface="MS PGothic" panose="020B060007020508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Calibri" panose="020F0502020204030204" pitchFamily="34" charset="0"/>
              </a:rPr>
              <a:t>EM-IR Performances summary</a:t>
            </a:r>
            <a:br>
              <a:rPr lang="en-GB" altLang="en-US" dirty="0">
                <a:latin typeface="Calibri" panose="020F0502020204030204" pitchFamily="34" charset="0"/>
              </a:rPr>
            </a:b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9219" name="Sous-titr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</a:rPr>
              <a:t>MAJIS-IR FPA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Paolo </a:t>
            </a:r>
            <a:r>
              <a:rPr lang="en-GB" altLang="en-US" dirty="0" err="1">
                <a:latin typeface="Calibri" panose="020F0502020204030204" pitchFamily="34" charset="0"/>
              </a:rPr>
              <a:t>Haffoud</a:t>
            </a:r>
            <a:r>
              <a:rPr lang="en-GB" altLang="en-US" dirty="0">
                <a:latin typeface="Calibri" panose="020F0502020204030204" pitchFamily="34" charset="0"/>
              </a:rPr>
              <a:t>, Y. </a:t>
            </a:r>
            <a:r>
              <a:rPr lang="en-GB" altLang="en-US" dirty="0" err="1">
                <a:latin typeface="Calibri" panose="020F0502020204030204" pitchFamily="34" charset="0"/>
              </a:rPr>
              <a:t>Langevin</a:t>
            </a:r>
            <a:r>
              <a:rPr lang="en-GB" altLang="en-US" dirty="0">
                <a:latin typeface="Calibri" panose="020F0502020204030204" pitchFamily="34" charset="0"/>
              </a:rPr>
              <a:t>, F. </a:t>
            </a:r>
            <a:r>
              <a:rPr lang="en-GB" altLang="en-US" dirty="0" err="1">
                <a:latin typeface="Calibri" panose="020F0502020204030204" pitchFamily="34" charset="0"/>
              </a:rPr>
              <a:t>Poulet</a:t>
            </a:r>
            <a:r>
              <a:rPr lang="en-GB" altLang="en-US" dirty="0">
                <a:latin typeface="Calibri" panose="020F0502020204030204" pitchFamily="34" charset="0"/>
              </a:rPr>
              <a:t> &amp; MAJIS team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FPA Image at 90K</a:t>
            </a:r>
            <a:endParaRPr lang="en-US" altLang="en-US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94" y="1991334"/>
            <a:ext cx="4196793" cy="4200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453" y="4069080"/>
            <a:ext cx="322784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1101558" y="2917658"/>
            <a:ext cx="253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US" sz="2800" dirty="0"/>
              <a:t>Top Half</a:t>
            </a:r>
            <a:endParaRPr lang="en-US" altLang="en-US" sz="2800" dirty="0"/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1101557" y="4742685"/>
            <a:ext cx="253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US" sz="2800" dirty="0" err="1"/>
              <a:t>Bottom</a:t>
            </a:r>
            <a:r>
              <a:rPr lang="fr-FR" altLang="en-US" sz="2800" dirty="0"/>
              <a:t> Half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5542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EM Dark Current Slow 100kHz</a:t>
            </a:r>
            <a:endParaRPr lang="en-US" altLang="en-US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7212"/>
            <a:ext cx="5584030" cy="4467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30" y="1827212"/>
            <a:ext cx="5584031" cy="44672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/>
              <a:t>EM Dark Current Slow 1MHz</a:t>
            </a:r>
            <a:endParaRPr lang="en-US" altLang="en-US" sz="36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7213"/>
            <a:ext cx="5667022" cy="45336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2" y="1827213"/>
            <a:ext cx="5661421" cy="45291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FPA Noise model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1"/>
              <p:cNvSpPr txBox="1">
                <a:spLocks/>
              </p:cNvSpPr>
              <p:nvPr/>
            </p:nvSpPr>
            <p:spPr bwMode="auto">
              <a:xfrm>
                <a:off x="609600" y="2240845"/>
                <a:ext cx="10972800" cy="235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0" tIns="45720" rIns="91430" bIns="45720" numCol="1" anchor="t" anchorCtr="0" compatLnSpc="1">
                <a:prstTxWarp prst="textNoShape">
                  <a:avLst/>
                </a:prstTxWarp>
              </a:bodyPr>
              <a:lstStyle>
                <a:lvl1pPr marL="339725" indent="-339725" algn="l" rtl="0" eaLnBrk="0" fontAlgn="base" hangingPunct="0">
                  <a:spcBef>
                    <a:spcPts val="7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lang="it-IT" sz="2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  <a:cs typeface="ＭＳ Ｐゴシック"/>
                  </a:defRPr>
                </a:lvl1pPr>
                <a:lvl2pPr marL="739775" lvl="1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–"/>
                  <a:defRPr lang="it-IT" sz="24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2pPr>
                <a:lvl3pPr marL="1139825" lvl="2" indent="-225425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lang="it-IT" sz="20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3pPr>
                <a:lvl4pPr marL="1597025" lvl="3" indent="-22542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–"/>
                  <a:defRPr lang="it-IT" sz="1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4pPr>
                <a:lvl5pPr marL="2054225" lvl="4" indent="-22542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lang="it-IT" sz="1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For any given pixel, the noise model is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kern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kern="0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r>
                        <a:rPr lang="fr-F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kern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kern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kern="0" dirty="0"/>
              </a:p>
              <a:p>
                <a:pPr marL="0" indent="0">
                  <a:buNone/>
                </a:pPr>
                <a:r>
                  <a:rPr lang="fr-FR" kern="0" dirty="0" err="1"/>
                  <a:t>where</a:t>
                </a:r>
                <a:r>
                  <a:rPr lang="fr-FR" kern="0" dirty="0"/>
                  <a:t> R </a:t>
                </a:r>
                <a:r>
                  <a:rPr lang="fr-FR" kern="0" dirty="0" err="1"/>
                  <a:t>is</a:t>
                </a:r>
                <a:r>
                  <a:rPr lang="fr-FR" kern="0" dirty="0"/>
                  <a:t> the </a:t>
                </a:r>
                <a:r>
                  <a:rPr lang="fr-FR" kern="0" dirty="0" err="1"/>
                  <a:t>read</a:t>
                </a:r>
                <a:r>
                  <a:rPr lang="fr-FR" kern="0" dirty="0"/>
                  <a:t>-out noise, S </a:t>
                </a:r>
                <a:r>
                  <a:rPr lang="fr-FR" kern="0" dirty="0" err="1"/>
                  <a:t>is</a:t>
                </a:r>
                <a:r>
                  <a:rPr lang="fr-FR" kern="0" dirty="0"/>
                  <a:t> the signal </a:t>
                </a:r>
                <a:r>
                  <a:rPr lang="fr-FR" kern="0" dirty="0" err="1"/>
                  <a:t>measured</a:t>
                </a:r>
                <a:r>
                  <a:rPr lang="fr-FR" kern="0" dirty="0"/>
                  <a:t> on the pixel due to the dark current and the </a:t>
                </a:r>
                <a:r>
                  <a:rPr lang="fr-FR" kern="0" dirty="0" err="1"/>
                  <a:t>incoming</a:t>
                </a:r>
                <a:r>
                  <a:rPr lang="fr-FR" kern="0" dirty="0"/>
                  <a:t> photon-flux.</a:t>
                </a:r>
                <a:endParaRPr lang="en-US" kern="0" dirty="0"/>
              </a:p>
            </p:txBody>
          </p:sp>
        </mc:Choice>
        <mc:Fallback xmlns="">
          <p:sp>
            <p:nvSpPr>
              <p:cNvPr id="5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240845"/>
                <a:ext cx="10972800" cy="2353734"/>
              </a:xfrm>
              <a:prstGeom prst="rect">
                <a:avLst/>
              </a:prstGeom>
              <a:blipFill>
                <a:blip r:embed="rId2"/>
                <a:stretch>
                  <a:fillRect l="-1167" t="-2591" r="-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957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68" y="2126233"/>
            <a:ext cx="4913871" cy="393109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EM </a:t>
            </a:r>
            <a:r>
              <a:rPr lang="fr-FR" altLang="en-US" sz="3600" b="1" dirty="0"/>
              <a:t>Read-out</a:t>
            </a:r>
            <a:r>
              <a:rPr lang="fr-FR" altLang="en-US" sz="3600" dirty="0"/>
              <a:t> Noise Slow 100kHz – REFERENCE PIXELS</a:t>
            </a:r>
            <a:endParaRPr lang="en-US" alt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78626" y="3468528"/>
            <a:ext cx="2533137" cy="2286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8625" y="3167049"/>
            <a:ext cx="2533138" cy="24587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flèche verticale 11"/>
          <p:cNvSpPr/>
          <p:nvPr/>
        </p:nvSpPr>
        <p:spPr>
          <a:xfrm>
            <a:off x="7858897" y="2720944"/>
            <a:ext cx="123569" cy="44610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7691772" y="2688682"/>
            <a:ext cx="112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Connected</a:t>
            </a:r>
            <a:r>
              <a:rPr lang="fr-FR" sz="1400" dirty="0"/>
              <a:t> pixels</a:t>
            </a:r>
            <a:endParaRPr lang="en-US" sz="1400" dirty="0"/>
          </a:p>
        </p:txBody>
      </p:sp>
      <p:sp>
        <p:nvSpPr>
          <p:cNvPr id="14" name="Double flèche verticale 13"/>
          <p:cNvSpPr/>
          <p:nvPr/>
        </p:nvSpPr>
        <p:spPr>
          <a:xfrm>
            <a:off x="8746647" y="2720944"/>
            <a:ext cx="123567" cy="976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8507493" y="2947425"/>
            <a:ext cx="112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CDR Expectations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122845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 err="1"/>
              <a:t>Operability</a:t>
            </a:r>
            <a:r>
              <a:rPr lang="fr-FR" altLang="en-US" sz="3600" dirty="0"/>
              <a:t> 90K vs 98K</a:t>
            </a:r>
            <a:endParaRPr lang="en-US" altLang="en-US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28" y="2789498"/>
            <a:ext cx="3371571" cy="3378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66" y="2789498"/>
            <a:ext cx="3374867" cy="3378167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853236" y="3899461"/>
            <a:ext cx="1230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US" sz="2800" dirty="0"/>
              <a:t>90K</a:t>
            </a:r>
            <a:endParaRPr lang="en-US" altLang="en-US" sz="2800" dirty="0"/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6979898" y="3899461"/>
            <a:ext cx="1230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US" sz="2800" dirty="0"/>
              <a:t>98K</a:t>
            </a:r>
            <a:endParaRPr lang="en-US" altLang="en-US" sz="2800" dirty="0"/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609599" y="1785135"/>
            <a:ext cx="1097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 err="1"/>
              <a:t>Operability</a:t>
            </a:r>
            <a:r>
              <a:rPr lang="fr-FR" altLang="en-US" sz="2000" dirty="0"/>
              <a:t> </a:t>
            </a:r>
            <a:r>
              <a:rPr lang="fr-FR" altLang="en-US" sz="2000" dirty="0" err="1"/>
              <a:t>decreases</a:t>
            </a:r>
            <a:r>
              <a:rPr lang="fr-FR" altLang="en-US" sz="2000" dirty="0"/>
              <a:t> </a:t>
            </a:r>
            <a:r>
              <a:rPr lang="fr-FR" altLang="en-US" sz="2000" dirty="0" err="1"/>
              <a:t>with</a:t>
            </a:r>
            <a:r>
              <a:rPr lang="fr-FR" altLang="en-US" sz="2000" dirty="0"/>
              <a:t> </a:t>
            </a:r>
            <a:r>
              <a:rPr lang="fr-FR" altLang="en-US" sz="2000" dirty="0" err="1"/>
              <a:t>increasing</a:t>
            </a:r>
            <a:r>
              <a:rPr lang="fr-FR" altLang="en-US" sz="2000" dirty="0"/>
              <a:t> </a:t>
            </a:r>
            <a:r>
              <a:rPr lang="fr-FR" altLang="en-US" sz="2000" dirty="0" err="1"/>
              <a:t>temperature</a:t>
            </a:r>
            <a:endParaRPr lang="fr-FR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/>
              <a:t>Quantitative </a:t>
            </a:r>
            <a:r>
              <a:rPr lang="fr-FR" altLang="en-US" sz="2000" dirty="0" err="1"/>
              <a:t>analysis</a:t>
            </a:r>
            <a:r>
              <a:rPr lang="fr-FR" altLang="en-US" sz="2000" dirty="0"/>
              <a:t> </a:t>
            </a:r>
            <a:r>
              <a:rPr lang="fr-FR" altLang="en-US" sz="2000" dirty="0" err="1"/>
              <a:t>required</a:t>
            </a:r>
            <a:r>
              <a:rPr lang="fr-FR" altLang="en-US" sz="2000" dirty="0"/>
              <a:t> to </a:t>
            </a:r>
            <a:r>
              <a:rPr lang="fr-FR" altLang="en-US" sz="2000" dirty="0" err="1"/>
              <a:t>accurately</a:t>
            </a:r>
            <a:r>
              <a:rPr lang="fr-FR" altLang="en-US" sz="2000" dirty="0"/>
              <a:t> </a:t>
            </a:r>
            <a:r>
              <a:rPr lang="fr-FR" altLang="en-US" sz="2000" dirty="0" err="1"/>
              <a:t>estimate</a:t>
            </a:r>
            <a:r>
              <a:rPr lang="fr-FR" altLang="en-US" sz="2000" dirty="0"/>
              <a:t> the </a:t>
            </a:r>
            <a:r>
              <a:rPr lang="fr-FR" altLang="en-US" sz="2000" dirty="0" err="1"/>
              <a:t>decrease</a:t>
            </a:r>
            <a:r>
              <a:rPr lang="fr-FR" altLang="en-US" sz="2000" dirty="0"/>
              <a:t> in </a:t>
            </a:r>
            <a:r>
              <a:rPr lang="fr-FR" altLang="en-US" sz="2000" dirty="0" err="1"/>
              <a:t>operability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387320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dirty="0"/>
              <a:t>Conclusions and Lessons Learned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Very difficult to eliminate all the </a:t>
            </a:r>
            <a:r>
              <a:rPr lang="en-US" altLang="en-US" sz="2800" dirty="0" err="1"/>
              <a:t>straylight</a:t>
            </a:r>
            <a:r>
              <a:rPr lang="en-US" altLang="en-US" sz="2800" dirty="0"/>
              <a:t> but subtraction of residual signal (&lt;300 e-) at low temperature makes possible to evaluate the performances of FPA @ operating larger temperatures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Dark does not follow perfectly the rule of 07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2800" dirty="0"/>
              <a:t>Dark </a:t>
            </a:r>
            <a:r>
              <a:rPr lang="fr-FR" altLang="en-US" sz="2800" dirty="0" err="1"/>
              <a:t>does</a:t>
            </a:r>
            <a:r>
              <a:rPr lang="fr-FR" altLang="en-US" sz="2800" dirty="0"/>
              <a:t> not </a:t>
            </a:r>
            <a:r>
              <a:rPr lang="fr-FR" altLang="en-US" sz="2800" dirty="0" err="1"/>
              <a:t>increase</a:t>
            </a:r>
            <a:r>
              <a:rPr lang="fr-FR" altLang="en-US" sz="2800" dirty="0"/>
              <a:t> </a:t>
            </a:r>
            <a:r>
              <a:rPr lang="fr-FR" altLang="en-US" sz="2800" dirty="0" err="1"/>
              <a:t>with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increasing</a:t>
            </a:r>
            <a:r>
              <a:rPr lang="fr-FR" altLang="en-US" sz="2800" dirty="0"/>
              <a:t> FPE </a:t>
            </a:r>
            <a:r>
              <a:rPr lang="en-US" altLang="en-US" sz="2800" dirty="0"/>
              <a:t>T°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Noise model well understood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Operability decreases with increasing T°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Operations: 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Provide thermal constraints (FPE T°)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Provide time overhead 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altLang="en-US" sz="2800" dirty="0"/>
              <a:t>Fine-tune the acquisitions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1"/>
          <p:cNvSpPr txBox="1">
            <a:spLocks noGrp="1"/>
          </p:cNvSpPr>
          <p:nvPr>
            <p:ph idx="1"/>
          </p:nvPr>
        </p:nvSpPr>
        <p:spPr>
          <a:xfrm>
            <a:off x="609600" y="2056202"/>
            <a:ext cx="10972800" cy="3776663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</a:rPr>
              <a:t>Prepare and test IAS </a:t>
            </a:r>
            <a:r>
              <a:rPr lang="en-GB" altLang="en-US" dirty="0" err="1">
                <a:latin typeface="Calibri" panose="020F0502020204030204" pitchFamily="34" charset="0"/>
              </a:rPr>
              <a:t>microcodes</a:t>
            </a:r>
            <a:r>
              <a:rPr lang="en-GB" altLang="en-US" dirty="0">
                <a:latin typeface="Calibri" panose="020F0502020204030204" pitchFamily="34" charset="0"/>
              </a:rPr>
              <a:t> with SAM and PE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Prepare and test the BIRD setup (H/W and S/W)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Prepare the FM/FS characterization campaign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Clarify FPA Temperature estimation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Evaluate FPA performances and comparison with TIS measurements:</a:t>
            </a:r>
          </a:p>
          <a:p>
            <a:pPr lvl="1"/>
            <a:r>
              <a:rPr lang="en-GB" altLang="en-US" dirty="0">
                <a:latin typeface="Calibri" panose="020F0502020204030204" pitchFamily="34" charset="0"/>
              </a:rPr>
              <a:t>Dark Current characterization</a:t>
            </a:r>
          </a:p>
          <a:p>
            <a:pPr lvl="1"/>
            <a:r>
              <a:rPr lang="en-GB" altLang="en-US" dirty="0">
                <a:latin typeface="Calibri" panose="020F0502020204030204" pitchFamily="34" charset="0"/>
              </a:rPr>
              <a:t>Noise characterization</a:t>
            </a:r>
          </a:p>
        </p:txBody>
      </p:sp>
      <p:sp>
        <p:nvSpPr>
          <p:cNvPr id="10243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EM-IR </a:t>
            </a:r>
            <a:r>
              <a:rPr lang="fr-FR" altLang="en-US" sz="3600" dirty="0" err="1"/>
              <a:t>Characterization</a:t>
            </a:r>
            <a:r>
              <a:rPr lang="fr-FR" altLang="en-US" sz="3600" dirty="0"/>
              <a:t> objectives</a:t>
            </a:r>
            <a:endParaRPr lang="en-US" altLang="en-US" sz="36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EM-IR </a:t>
            </a:r>
            <a:r>
              <a:rPr lang="fr-FR" altLang="en-US" sz="3600" dirty="0" err="1"/>
              <a:t>Characterization</a:t>
            </a:r>
            <a:r>
              <a:rPr lang="fr-FR" altLang="en-US" sz="3600" dirty="0"/>
              <a:t> objectives</a:t>
            </a:r>
            <a:endParaRPr lang="en-US" altLang="en-US" sz="3600" dirty="0"/>
          </a:p>
        </p:txBody>
      </p:sp>
      <p:sp>
        <p:nvSpPr>
          <p:cNvPr id="6" name="Espace réservé du contenu 1"/>
          <p:cNvSpPr txBox="1">
            <a:spLocks noGrp="1"/>
          </p:cNvSpPr>
          <p:nvPr>
            <p:ph idx="1"/>
          </p:nvPr>
        </p:nvSpPr>
        <p:spPr>
          <a:xfrm>
            <a:off x="609600" y="2056202"/>
            <a:ext cx="10972800" cy="3776663"/>
          </a:xfrm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</a:rPr>
              <a:t>Prepare and test IAS </a:t>
            </a:r>
            <a:r>
              <a:rPr lang="en-GB" altLang="en-US" dirty="0" err="1">
                <a:latin typeface="Calibri" panose="020F0502020204030204" pitchFamily="34" charset="0"/>
              </a:rPr>
              <a:t>microcodes</a:t>
            </a:r>
            <a:r>
              <a:rPr lang="en-GB" altLang="en-US" dirty="0">
                <a:latin typeface="Calibri" panose="020F0502020204030204" pitchFamily="34" charset="0"/>
              </a:rPr>
              <a:t> with SAM and PE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Prepare and test the BIRD setup (H/W and S/W)</a:t>
            </a:r>
          </a:p>
          <a:p>
            <a:r>
              <a:rPr lang="en-GB" altLang="en-US" dirty="0">
                <a:latin typeface="Calibri" panose="020F0502020204030204" pitchFamily="34" charset="0"/>
              </a:rPr>
              <a:t>Prepare the FM/FS characterization campaign</a:t>
            </a:r>
          </a:p>
          <a:p>
            <a:r>
              <a:rPr lang="en-GB" altLang="en-US" b="1" dirty="0">
                <a:latin typeface="Calibri" panose="020F0502020204030204" pitchFamily="34" charset="0"/>
              </a:rPr>
              <a:t>Clarify FPA Temperature estimation</a:t>
            </a:r>
          </a:p>
          <a:p>
            <a:r>
              <a:rPr lang="en-GB" altLang="en-US" b="1" dirty="0">
                <a:latin typeface="Calibri" panose="020F0502020204030204" pitchFamily="34" charset="0"/>
              </a:rPr>
              <a:t>Evaluate FPA performances and comparison with TIS measurements:</a:t>
            </a:r>
          </a:p>
          <a:p>
            <a:pPr lvl="1"/>
            <a:r>
              <a:rPr lang="en-GB" altLang="en-US" b="1" dirty="0">
                <a:latin typeface="Calibri" panose="020F0502020204030204" pitchFamily="34" charset="0"/>
              </a:rPr>
              <a:t>Dark Current characterization</a:t>
            </a:r>
          </a:p>
          <a:p>
            <a:pPr lvl="1"/>
            <a:r>
              <a:rPr lang="en-GB" altLang="en-US" b="1" dirty="0">
                <a:latin typeface="Calibri" panose="020F0502020204030204" pitchFamily="34" charset="0"/>
              </a:rPr>
              <a:t>Noise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348496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Setup </a:t>
            </a:r>
            <a:r>
              <a:rPr lang="fr-FR" altLang="en-US" sz="3600" dirty="0" err="1"/>
              <a:t>used</a:t>
            </a:r>
            <a:endParaRPr lang="en-US" alt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2159" r="24344" b="33610"/>
          <a:stretch/>
        </p:blipFill>
        <p:spPr>
          <a:xfrm>
            <a:off x="609600" y="2528253"/>
            <a:ext cx="5567576" cy="369980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72" y="2528253"/>
            <a:ext cx="4933071" cy="3699803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2125980" y="2399958"/>
            <a:ext cx="87336" cy="17084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vers le bas 14"/>
          <p:cNvSpPr/>
          <p:nvPr/>
        </p:nvSpPr>
        <p:spPr>
          <a:xfrm>
            <a:off x="4236720" y="2399958"/>
            <a:ext cx="76200" cy="12601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vers le bas 15"/>
          <p:cNvSpPr/>
          <p:nvPr/>
        </p:nvSpPr>
        <p:spPr>
          <a:xfrm>
            <a:off x="3200400" y="2151145"/>
            <a:ext cx="60960" cy="19573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785448" y="2057215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Monochromator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705100" y="182721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IR </a:t>
            </a:r>
            <a:r>
              <a:rPr lang="fr-FR" dirty="0" err="1"/>
              <a:t>emitter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870960" y="2057215"/>
            <a:ext cx="15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Vaccum</a:t>
            </a:r>
            <a:r>
              <a:rPr lang="fr-FR" dirty="0"/>
              <a:t> Tank</a:t>
            </a:r>
            <a:endParaRPr lang="en-US" dirty="0"/>
          </a:p>
        </p:txBody>
      </p:sp>
      <p:sp>
        <p:nvSpPr>
          <p:cNvPr id="20" name="Flèche vers le bas 19"/>
          <p:cNvSpPr/>
          <p:nvPr/>
        </p:nvSpPr>
        <p:spPr>
          <a:xfrm>
            <a:off x="5737860" y="2399958"/>
            <a:ext cx="58029" cy="19047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5356860" y="182169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Pump</a:t>
            </a:r>
            <a:endParaRPr lang="en-US" dirty="0"/>
          </a:p>
        </p:txBody>
      </p:sp>
      <p:sp>
        <p:nvSpPr>
          <p:cNvPr id="23" name="Flèche vers le bas 22"/>
          <p:cNvSpPr/>
          <p:nvPr/>
        </p:nvSpPr>
        <p:spPr>
          <a:xfrm>
            <a:off x="10090345" y="2057215"/>
            <a:ext cx="58029" cy="19047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9499795" y="163703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146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296988"/>
            <a:ext cx="10972800" cy="76909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Summary of series available for performance analysis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09-10/10/2019</a:t>
            </a:r>
            <a:endParaRPr lang="en-GB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44470"/>
              </p:ext>
            </p:extLst>
          </p:nvPr>
        </p:nvGraphicFramePr>
        <p:xfrm>
          <a:off x="2617203" y="2462356"/>
          <a:ext cx="6957593" cy="3114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0217">
                  <a:extLst>
                    <a:ext uri="{9D8B030D-6E8A-4147-A177-3AD203B41FA5}">
                      <a16:colId xmlns:a16="http://schemas.microsoft.com/office/drawing/2014/main" val="2656364213"/>
                    </a:ext>
                  </a:extLst>
                </a:gridCol>
                <a:gridCol w="1579947">
                  <a:extLst>
                    <a:ext uri="{9D8B030D-6E8A-4147-A177-3AD203B41FA5}">
                      <a16:colId xmlns:a16="http://schemas.microsoft.com/office/drawing/2014/main" val="1234202849"/>
                    </a:ext>
                  </a:extLst>
                </a:gridCol>
                <a:gridCol w="1577182">
                  <a:extLst>
                    <a:ext uri="{9D8B030D-6E8A-4147-A177-3AD203B41FA5}">
                      <a16:colId xmlns:a16="http://schemas.microsoft.com/office/drawing/2014/main" val="288048110"/>
                    </a:ext>
                  </a:extLst>
                </a:gridCol>
                <a:gridCol w="2830247">
                  <a:extLst>
                    <a:ext uri="{9D8B030D-6E8A-4147-A177-3AD203B41FA5}">
                      <a16:colId xmlns:a16="http://schemas.microsoft.com/office/drawing/2014/main" val="3278730302"/>
                    </a:ext>
                  </a:extLst>
                </a:gridCol>
              </a:tblGrid>
              <a:tr h="208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FPA Temperatures (K)</a:t>
                      </a:r>
                      <a:endParaRPr lang="en-US" sz="14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FPE Temperatures (K)</a:t>
                      </a:r>
                      <a:endParaRPr lang="en-US" sz="14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N° Series (512x1024 – 16 CDS images)</a:t>
                      </a:r>
                      <a:endParaRPr lang="en-US" sz="14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97890"/>
                  </a:ext>
                </a:extLst>
              </a:tr>
              <a:tr h="214569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Slow 100kHz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8357636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1847903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140-145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166964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2745151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8013341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5071466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4665904"/>
                  </a:ext>
                </a:extLst>
              </a:tr>
              <a:tr h="21456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Slow 1MHz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0192577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2714215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140-154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268529"/>
                  </a:ext>
                </a:extLst>
              </a:tr>
              <a:tr h="214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3875293"/>
                  </a:ext>
                </a:extLst>
              </a:tr>
              <a:tr h="201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Slow 100kHz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7068782"/>
                  </a:ext>
                </a:extLst>
              </a:tr>
              <a:tr h="241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Slow 1MHz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62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995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1"/>
          <p:cNvSpPr txBox="1"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Two FPA temperature sensors available:</a:t>
            </a:r>
          </a:p>
          <a:p>
            <a:pPr>
              <a:defRPr/>
            </a:pPr>
            <a:r>
              <a:rPr lang="en-GB" altLang="en-US" dirty="0" err="1">
                <a:latin typeface="Calibri" panose="020F0502020204030204" pitchFamily="34" charset="0"/>
              </a:rPr>
              <a:t>Cernox</a:t>
            </a:r>
            <a:r>
              <a:rPr lang="en-GB" altLang="en-US" dirty="0">
                <a:latin typeface="Calibri" panose="020F0502020204030204" pitchFamily="34" charset="0"/>
              </a:rPr>
              <a:t> sensor, directly on the FPA (Not nominal, 11K inaccuracy reported by Teledyne at room temperature) </a:t>
            </a:r>
          </a:p>
          <a:p>
            <a:pPr>
              <a:defRPr/>
            </a:pPr>
            <a:r>
              <a:rPr lang="en-GB" altLang="en-US" dirty="0">
                <a:latin typeface="Calibri" panose="020F0502020204030204" pitchFamily="34" charset="0"/>
              </a:rPr>
              <a:t>PT100 calibrated and nominal, on the external face of the FPU (do not provide the temperature of the FPA)</a:t>
            </a:r>
          </a:p>
        </p:txBody>
      </p:sp>
      <p:sp>
        <p:nvSpPr>
          <p:cNvPr id="11267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/>
              <a:t>FPA Temperature</a:t>
            </a:r>
            <a:endParaRPr lang="en-US" altLang="en-US" sz="360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/>
              <a:t>Basepoint for temperature estimation</a:t>
            </a:r>
            <a:endParaRPr lang="en-US" altLang="en-US" sz="3600"/>
          </a:p>
        </p:txBody>
      </p:sp>
      <p:pic>
        <p:nvPicPr>
          <p:cNvPr id="12292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14538"/>
            <a:ext cx="7599363" cy="4341812"/>
          </a:xfrm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7583488" y="2014538"/>
            <a:ext cx="399891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rIns="91430"/>
          <a:lstStyle>
            <a:lvl1pPr marL="339725" indent="-3397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it-IT" sz="2800">
                <a:solidFill>
                  <a:srgbClr val="000000"/>
                </a:solidFill>
                <a:latin typeface="Calibri"/>
                <a:ea typeface="MS PGothic" panose="020B0600070205080204" pitchFamily="34" charset="-128"/>
                <a:cs typeface="ＭＳ Ｐゴシック"/>
              </a:defRPr>
            </a:lvl1pPr>
            <a:lvl2pPr marL="739775" lvl="1" indent="-282575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lang="it-IT" sz="24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2pPr>
            <a:lvl3pPr marL="1139825" lvl="2" indent="-225425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it-IT" sz="2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3pPr>
            <a:lvl4pPr marL="1597025" lvl="3" indent="-225425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lang="it-IT" sz="18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4pPr>
            <a:lvl5pPr marL="2054225" lvl="4" indent="-225425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lang="it-IT" sz="18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2400" kern="0" dirty="0">
                <a:latin typeface="Calibri" panose="020F0502020204030204" pitchFamily="34" charset="0"/>
              </a:rPr>
              <a:t>The 68K FPA temperature </a:t>
            </a:r>
            <a:r>
              <a:rPr lang="en-GB" altLang="en-US" sz="2400" kern="0" dirty="0" err="1">
                <a:latin typeface="Calibri" panose="020F0502020204030204" pitchFamily="34" charset="0"/>
              </a:rPr>
              <a:t>setpoint</a:t>
            </a:r>
            <a:r>
              <a:rPr lang="en-GB" altLang="en-US" sz="2400" kern="0" dirty="0">
                <a:latin typeface="Calibri" panose="020F0502020204030204" pitchFamily="34" charset="0"/>
              </a:rPr>
              <a:t> subtraction eliminates any residual </a:t>
            </a:r>
            <a:r>
              <a:rPr lang="en-GB" altLang="en-US" sz="2400" kern="0" dirty="0" err="1">
                <a:latin typeface="Calibri" panose="020F0502020204030204" pitchFamily="34" charset="0"/>
              </a:rPr>
              <a:t>straylight</a:t>
            </a:r>
            <a:r>
              <a:rPr lang="en-GB" altLang="en-US" sz="2400" kern="0" dirty="0"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n-GB" altLang="en-US" sz="2400" kern="0" dirty="0">
                <a:latin typeface="Calibri" panose="020F0502020204030204" pitchFamily="34" charset="0"/>
              </a:rPr>
              <a:t>Comparison with TIS measurements: the 86K </a:t>
            </a:r>
            <a:r>
              <a:rPr lang="en-GB" altLang="en-US" sz="2400" kern="0" dirty="0" err="1">
                <a:latin typeface="Calibri" panose="020F0502020204030204" pitchFamily="34" charset="0"/>
              </a:rPr>
              <a:t>setpoint</a:t>
            </a:r>
            <a:r>
              <a:rPr lang="en-GB" altLang="en-US" sz="2400" kern="0" dirty="0">
                <a:latin typeface="Calibri" panose="020F0502020204030204" pitchFamily="34" charset="0"/>
              </a:rPr>
              <a:t> leads to a 90K FPA temperature.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ZoneTexte 1"/>
          <p:cNvSpPr txBox="1">
            <a:spLocks noChangeArrowheads="1"/>
          </p:cNvSpPr>
          <p:nvPr/>
        </p:nvSpPr>
        <p:spPr bwMode="auto">
          <a:xfrm>
            <a:off x="609600" y="1181100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 err="1"/>
              <a:t>Basepoint</a:t>
            </a:r>
            <a:r>
              <a:rPr lang="fr-FR" altLang="en-US" sz="3600" dirty="0"/>
              <a:t> for </a:t>
            </a:r>
            <a:r>
              <a:rPr lang="fr-FR" altLang="en-US" sz="3600" dirty="0" err="1"/>
              <a:t>temperature</a:t>
            </a:r>
            <a:r>
              <a:rPr lang="fr-FR" altLang="en-US" sz="3600" dirty="0"/>
              <a:t> estimation</a:t>
            </a:r>
            <a:endParaRPr lang="en-US" altLang="en-US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49413" y="2351088"/>
          <a:ext cx="812800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127693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5859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745110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3971935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fr-FR" sz="1800" dirty="0" err="1"/>
                        <a:t>Actual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FPA T° (K)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 err="1"/>
                        <a:t>Setpoint</a:t>
                      </a:r>
                      <a:r>
                        <a:rPr lang="fr-FR" sz="1800" dirty="0"/>
                        <a:t> (K)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 err="1"/>
                        <a:t>Cernox</a:t>
                      </a:r>
                      <a:r>
                        <a:rPr lang="fr-FR" sz="1800" dirty="0"/>
                        <a:t> (K)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PT100 (K)</a:t>
                      </a:r>
                      <a:endParaRPr lang="en-US" sz="1800" dirty="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67802126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800" dirty="0"/>
                        <a:t>90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86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101.08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88.63</a:t>
                      </a:r>
                      <a:endParaRPr lang="en-US" sz="1800" dirty="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331002779"/>
                  </a:ext>
                </a:extLst>
              </a:tr>
            </a:tbl>
          </a:graphicData>
        </a:graphic>
      </p:graphicFrame>
      <p:sp>
        <p:nvSpPr>
          <p:cNvPr id="6" name="Espace réservé du contenu 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600" y="3321935"/>
            <a:ext cx="10972800" cy="2804228"/>
          </a:xfrm>
          <a:blipFill>
            <a:blip r:embed="rId2"/>
            <a:stretch>
              <a:fillRect l="-1167" t="-2174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09-10/10/2019</a:t>
            </a:r>
            <a:endParaRPr lang="en-GB" altLang="en-US">
              <a:solidFill>
                <a:srgbClr val="89898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609600" y="1189489"/>
            <a:ext cx="1097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3600" dirty="0"/>
              <a:t>PT100 </a:t>
            </a:r>
            <a:r>
              <a:rPr lang="en-US" altLang="en-US" sz="3600" dirty="0"/>
              <a:t>Error</a:t>
            </a:r>
          </a:p>
        </p:txBody>
      </p:sp>
      <p:pic>
        <p:nvPicPr>
          <p:cNvPr id="14341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14538"/>
            <a:ext cx="6973888" cy="398462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1"/>
              <p:cNvSpPr txBox="1">
                <a:spLocks/>
              </p:cNvSpPr>
              <p:nvPr/>
            </p:nvSpPr>
            <p:spPr bwMode="auto">
              <a:xfrm>
                <a:off x="7583488" y="2014538"/>
                <a:ext cx="3998912" cy="408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rIns="91430"/>
              <a:lstStyle>
                <a:lvl1pPr marL="339725" indent="-339725" algn="l" rtl="0" eaLnBrk="0" fontAlgn="base" hangingPunct="0">
                  <a:spcBef>
                    <a:spcPts val="7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lang="it-IT" sz="2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  <a:cs typeface="ＭＳ Ｐゴシック"/>
                  </a:defRPr>
                </a:lvl1pPr>
                <a:lvl2pPr marL="739775" lvl="1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–"/>
                  <a:defRPr lang="it-IT" sz="24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2pPr>
                <a:lvl3pPr marL="1139825" lvl="2" indent="-225425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lang="it-IT" sz="20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3pPr>
                <a:lvl4pPr marL="1597025" lvl="3" indent="-22542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–"/>
                  <a:defRPr lang="it-IT" sz="1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4pPr>
                <a:lvl5pPr marL="2054225" lvl="4" indent="-22542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»"/>
                  <a:defRPr lang="it-IT" sz="1800">
                    <a:solidFill>
                      <a:srgbClr val="000000"/>
                    </a:solidFill>
                    <a:latin typeface="Calibri"/>
                    <a:ea typeface="MS PGothic" panose="020B0600070205080204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altLang="en-US" sz="2400" kern="0" dirty="0">
                    <a:latin typeface="Calibri" panose="020F0502020204030204" pitchFamily="34" charset="0"/>
                  </a:rPr>
                  <a:t>Because the PT100 is on the FPU, its response to temperature changes is delayed.</a:t>
                </a:r>
              </a:p>
              <a:p>
                <a:pPr>
                  <a:defRPr/>
                </a:pPr>
                <a:r>
                  <a:rPr lang="en-GB" altLang="en-US" sz="2400" kern="0" dirty="0">
                    <a:latin typeface="Calibri" panose="020F0502020204030204" pitchFamily="34" charset="0"/>
                  </a:rPr>
                  <a:t>The </a:t>
                </a:r>
                <a:r>
                  <a:rPr lang="en-GB" altLang="en-US" sz="2400" kern="0" dirty="0" err="1">
                    <a:latin typeface="Calibri" panose="020F0502020204030204" pitchFamily="34" charset="0"/>
                  </a:rPr>
                  <a:t>Cernox</a:t>
                </a:r>
                <a:r>
                  <a:rPr lang="en-GB" altLang="en-US" sz="2400" kern="0" dirty="0">
                    <a:latin typeface="Calibri" panose="020F0502020204030204" pitchFamily="34" charset="0"/>
                  </a:rPr>
                  <a:t> error is assumed to be negligible. </a:t>
                </a:r>
              </a:p>
              <a:p>
                <a:pPr>
                  <a:defRPr/>
                </a:pPr>
                <a:r>
                  <a:rPr lang="en-GB" altLang="en-US" sz="2400" kern="0" dirty="0">
                    <a:latin typeface="Calibri" panose="020F0502020204030204" pitchFamily="34" charset="0"/>
                  </a:rPr>
                  <a:t>From measurements the precision of the PT100 is: </a:t>
                </a:r>
                <a14:m>
                  <m:oMath xmlns:m="http://schemas.openxmlformats.org/officeDocument/2006/math">
                    <m:r>
                      <a:rPr lang="fr-FR" altLang="en-US" sz="2400" b="0" i="1" kern="0" smtClean="0">
                        <a:latin typeface="Cambria Math" panose="02040503050406030204" pitchFamily="18" charset="0"/>
                      </a:rPr>
                      <m:t>+0.9</m:t>
                    </m:r>
                    <m:r>
                      <a:rPr lang="fr-FR" altLang="en-US" sz="2400" b="0" i="1" kern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altLang="en-US" sz="2400" kern="0" dirty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fr-FR" altLang="en-US" sz="2400" b="0" i="1" kern="0" dirty="0" smtClean="0">
                        <a:latin typeface="Cambria Math" panose="02040503050406030204" pitchFamily="18" charset="0"/>
                      </a:rPr>
                      <m:t>−0.1</m:t>
                    </m:r>
                    <m:r>
                      <a:rPr lang="fr-FR" altLang="en-US" sz="2400" b="0" i="1" kern="0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fr-FR" altLang="en-US" sz="2400" b="0" kern="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3488" y="2014538"/>
                <a:ext cx="3998912" cy="4084637"/>
              </a:xfrm>
              <a:prstGeom prst="rect">
                <a:avLst/>
              </a:prstGeom>
              <a:blipFill>
                <a:blip r:embed="rId3"/>
                <a:stretch>
                  <a:fillRect l="-1982" t="-1192" r="-4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20885</TotalTime>
  <Words>540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4_Office Theme</vt:lpstr>
      <vt:lpstr>EM-IR Performances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Cydalise Dumesnil</dc:creator>
  <cp:lastModifiedBy>Paolo HAFFOUD</cp:lastModifiedBy>
  <cp:revision>454</cp:revision>
  <cp:lastPrinted>2017-06-07T07:02:33Z</cp:lastPrinted>
  <dcterms:created xsi:type="dcterms:W3CDTF">2017-02-16T00:00:02Z</dcterms:created>
  <dcterms:modified xsi:type="dcterms:W3CDTF">2019-10-09T11:31:31Z</dcterms:modified>
</cp:coreProperties>
</file>