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6"/>
  </p:notesMasterIdLst>
  <p:handoutMasterIdLst>
    <p:handoutMasterId r:id="rId7"/>
  </p:handoutMasterIdLst>
  <p:sldIdLst>
    <p:sldId id="485" r:id="rId2"/>
    <p:sldId id="486" r:id="rId3"/>
    <p:sldId id="488" r:id="rId4"/>
    <p:sldId id="487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Action Item </a:t>
            </a:r>
            <a:r>
              <a:rPr lang="en-US" b="0" dirty="0"/>
              <a:t>from </a:t>
            </a:r>
            <a:r>
              <a:rPr lang="en-US" b="0" dirty="0" smtClean="0"/>
              <a:t>the 4</a:t>
            </a:r>
            <a:r>
              <a:rPr lang="en-US" b="0" baseline="30000" dirty="0" smtClean="0"/>
              <a:t>th</a:t>
            </a:r>
            <a:r>
              <a:rPr lang="en-US" b="0" dirty="0" smtClean="0"/>
              <a:t> STM: </a:t>
            </a:r>
            <a:r>
              <a:rPr lang="en-US" b="0" dirty="0"/>
              <a:t>MAJIS vs future on-ground and space facilities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457200" y="1676400"/>
            <a:ext cx="746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Presentation by John of the different forthcoming facilities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ELT (HARMONI)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NIRSPEC/MIRI (JWST)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JIRAM (JUNO)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meeting: </a:t>
            </a:r>
            <a:r>
              <a:rPr lang="en-US" sz="2000" dirty="0" smtClean="0"/>
              <a:t>JIRAM/JUNO first results </a:t>
            </a:r>
            <a:r>
              <a:rPr lang="en-US" sz="2000" dirty="0" smtClean="0"/>
              <a:t>by </a:t>
            </a:r>
            <a:r>
              <a:rPr lang="en-US" sz="2000" dirty="0" err="1" smtClean="0"/>
              <a:t>Adriani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 smtClean="0"/>
              <a:t>Action Item: </a:t>
            </a:r>
            <a:r>
              <a:rPr lang="en-US" sz="2000" b="1" dirty="0" smtClean="0"/>
              <a:t>To evaluate the potential scientific impacts of </a:t>
            </a:r>
            <a:r>
              <a:rPr lang="en-US" sz="2000" b="1" dirty="0"/>
              <a:t>current and future </a:t>
            </a:r>
            <a:r>
              <a:rPr lang="en-US" sz="2000" b="1" dirty="0" smtClean="0"/>
              <a:t>observations on the main science objectives of MAJIS</a:t>
            </a:r>
          </a:p>
          <a:p>
            <a:pPr lvl="1" indent="0"/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352800" y="796506"/>
            <a:ext cx="268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Description of the AI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2039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0051" y="6194190"/>
            <a:ext cx="533400" cy="365125"/>
          </a:xfrm>
        </p:spPr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Reference document: </a:t>
            </a:r>
            <a:r>
              <a:rPr lang="en-US" dirty="0" err="1"/>
              <a:t>JUpiter</a:t>
            </a:r>
            <a:r>
              <a:rPr lang="en-US" dirty="0"/>
              <a:t> </a:t>
            </a:r>
            <a:r>
              <a:rPr lang="en-US" dirty="0" err="1"/>
              <a:t>ICy</a:t>
            </a:r>
            <a:r>
              <a:rPr lang="en-US" dirty="0"/>
              <a:t> moons Explorer (JUICE) Science Requirements Document</a:t>
            </a:r>
            <a:r>
              <a:rPr lang="fr-FR" dirty="0"/>
              <a:t>, </a:t>
            </a:r>
            <a:r>
              <a:rPr lang="en-US" dirty="0"/>
              <a:t>JUI-EST-SGS-RS-001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50537"/>
              </p:ext>
            </p:extLst>
          </p:nvPr>
        </p:nvGraphicFramePr>
        <p:xfrm>
          <a:off x="838199" y="1705083"/>
          <a:ext cx="7467601" cy="5076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1"/>
                <a:gridCol w="889777"/>
                <a:gridCol w="5358623"/>
              </a:tblGrid>
              <a:tr h="1753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Ref_SciRD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Description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2876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5.1-G. </a:t>
                      </a:r>
                      <a:r>
                        <a:rPr lang="en-US" sz="1200" b="1" u="none" strike="noStrike" dirty="0" err="1">
                          <a:effectLst/>
                        </a:rPr>
                        <a:t>Characterise</a:t>
                      </a:r>
                      <a:r>
                        <a:rPr lang="en-US" sz="1200" b="1" u="none" strike="noStrike" dirty="0">
                          <a:effectLst/>
                        </a:rPr>
                        <a:t> Ganymede as a planetary object and possible habitat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R2-G-MEA10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Local spectro-imaging over regions of high interest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R2-G-MEA11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Regional spectral imaging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R2-G-MEA12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Global spectral imaging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R2-G-MEA13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Limb scans and stellar occultations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5.1-C </a:t>
                      </a:r>
                      <a:r>
                        <a:rPr lang="en-US" sz="1200" b="1" u="none" strike="noStrike" dirty="0" err="1">
                          <a:effectLst/>
                        </a:rPr>
                        <a:t>Callisto</a:t>
                      </a:r>
                      <a:r>
                        <a:rPr lang="en-US" sz="1200" b="1" u="none" strike="noStrike" dirty="0">
                          <a:effectLst/>
                        </a:rPr>
                        <a:t> as a remnant of the early Jovian system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R2-C-MEA9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Regional/Local spectral imaging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R2-C-MEA10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Global spectro-imaging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R2-C-MEA11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Stellar occultations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R2-C-MEA12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Limb scans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5.1-E. Explore </a:t>
                      </a:r>
                      <a:r>
                        <a:rPr lang="fr-FR" sz="1200" b="1" u="none" strike="noStrike" dirty="0" err="1">
                          <a:effectLst/>
                        </a:rPr>
                        <a:t>Europa’s</a:t>
                      </a:r>
                      <a:r>
                        <a:rPr lang="fr-FR" sz="1200" b="1" u="none" strike="noStrike" dirty="0">
                          <a:effectLst/>
                        </a:rPr>
                        <a:t> </a:t>
                      </a:r>
                      <a:r>
                        <a:rPr lang="fr-FR" sz="1200" b="1" u="none" strike="noStrike" dirty="0" err="1">
                          <a:effectLst/>
                        </a:rPr>
                        <a:t>recently</a:t>
                      </a:r>
                      <a:r>
                        <a:rPr lang="fr-FR" sz="1200" b="1" u="none" strike="noStrike" dirty="0">
                          <a:effectLst/>
                        </a:rPr>
                        <a:t> active zones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R2-E-MEA8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Global/regional spectral imaging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R2-E-MEA9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Local spectral imaging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R2-E-MEA10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Limb scans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5.2-M. </a:t>
                      </a:r>
                      <a:r>
                        <a:rPr lang="en-US" sz="1200" b="1" u="none" strike="noStrike" dirty="0" err="1">
                          <a:effectLst/>
                        </a:rPr>
                        <a:t>Characterise</a:t>
                      </a:r>
                      <a:r>
                        <a:rPr lang="en-US" sz="1200" b="1" u="none" strike="noStrike" dirty="0">
                          <a:effectLst/>
                        </a:rPr>
                        <a:t> the Jovian magnetosphere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R2-JM-MEA6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Io activity &amp; Io/Europa tori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R2-JM-MEA7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Auroral emissions and moons' footprints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5.2-S Jovian satellite and ring systems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R2-S-MEA3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Limb observations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R2-S-MEA4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Global/Regional spectro-imaging (Io)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5.2-J </a:t>
                      </a:r>
                      <a:r>
                        <a:rPr lang="en-US" sz="1200" b="1" u="none" strike="noStrike" dirty="0" err="1">
                          <a:effectLst/>
                        </a:rPr>
                        <a:t>Characterise</a:t>
                      </a:r>
                      <a:r>
                        <a:rPr lang="en-US" sz="1200" b="1" u="none" strike="noStrike" dirty="0">
                          <a:effectLst/>
                        </a:rPr>
                        <a:t> the Jovian atmosphere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R2-JA-MEA5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Near-IR imaging at specific wavelengths (dayside)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R2-JA-MEA6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Spectral scans (polar or latitudinal)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R2-JA-MEA7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Global/Regional spectral imaging (day and nightside)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  <a:tr h="1753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R2-JA-MEA8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Solar and </a:t>
                      </a:r>
                      <a:r>
                        <a:rPr lang="fr-FR" sz="1200" u="none" strike="noStrike" dirty="0" err="1">
                          <a:effectLst/>
                        </a:rPr>
                        <a:t>stellar</a:t>
                      </a:r>
                      <a:r>
                        <a:rPr lang="fr-FR" sz="1200" u="none" strike="noStrike" dirty="0">
                          <a:effectLst/>
                        </a:rPr>
                        <a:t> occultations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2" marR="8682" marT="8682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38400" y="796506"/>
            <a:ext cx="4411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List of the main science objectives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857302" y="1676400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 to Excel file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21007</TotalTime>
  <Words>268</Words>
  <Application>Microsoft Office PowerPoint</Application>
  <PresentationFormat>Affichage à l'écran (4:3)</PresentationFormat>
  <Paragraphs>70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Symbol</vt:lpstr>
      <vt:lpstr>4_Office Theme</vt:lpstr>
      <vt:lpstr>Action Item from the 4th STM: MAJIS vs future on-ground and space facilities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François</cp:lastModifiedBy>
  <cp:revision>761</cp:revision>
  <cp:lastPrinted>1601-01-01T00:00:00Z</cp:lastPrinted>
  <dcterms:created xsi:type="dcterms:W3CDTF">1601-01-01T00:00:00Z</dcterms:created>
  <dcterms:modified xsi:type="dcterms:W3CDTF">2019-10-08T17:08:07Z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