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485" r:id="rId2"/>
    <p:sldId id="486" r:id="rId3"/>
    <p:sldId id="491" r:id="rId4"/>
    <p:sldId id="488" r:id="rId5"/>
    <p:sldId id="489" r:id="rId6"/>
    <p:sldId id="490" r:id="rId7"/>
    <p:sldId id="492" r:id="rId8"/>
    <p:sldId id="493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9112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D75-8FDD-413B-9BD2-3CED684468FC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9805-7A69-4D43-9E2E-5C5D95A38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24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MAJIS data flow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55276" y="6322777"/>
            <a:ext cx="533400" cy="365125"/>
          </a:xfrm>
        </p:spPr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00100" y="850900"/>
            <a:ext cx="7570273" cy="2905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GB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MAJIS DATA FLOW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" y="4487862"/>
            <a:ext cx="1871663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1782763" y="6430962"/>
            <a:ext cx="496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1024</a:t>
            </a: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33350" y="4214812"/>
            <a:ext cx="496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 dirty="0"/>
              <a:t>1024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" y="6143625"/>
            <a:ext cx="1871663" cy="2873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2900" y="4487862"/>
            <a:ext cx="1871663" cy="28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493838" y="5422900"/>
            <a:ext cx="1368425" cy="730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05594" y="5423694"/>
            <a:ext cx="1368425" cy="714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-76200" y="4630737"/>
            <a:ext cx="41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800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25" y="4486275"/>
            <a:ext cx="1008062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4033837" y="4510088"/>
            <a:ext cx="15668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 dirty="0"/>
              <a:t>508 to 640 max</a:t>
            </a:r>
          </a:p>
          <a:p>
            <a:r>
              <a:rPr lang="fr-FR" altLang="fr-FR" sz="1000" dirty="0"/>
              <a:t>640 </a:t>
            </a:r>
            <a:r>
              <a:rPr lang="fr-FR" altLang="fr-FR" sz="1000" dirty="0" err="1"/>
              <a:t>when</a:t>
            </a:r>
            <a:r>
              <a:rPr lang="fr-FR" altLang="fr-FR" sz="1000" dirty="0"/>
              <a:t> « </a:t>
            </a:r>
            <a:r>
              <a:rPr lang="fr-FR" altLang="fr-FR" sz="1000" dirty="0" err="1"/>
              <a:t>oversampling</a:t>
            </a:r>
            <a:r>
              <a:rPr lang="fr-FR" altLang="fr-FR" sz="1000" dirty="0"/>
              <a:t> »</a:t>
            </a:r>
          </a:p>
          <a:p>
            <a:r>
              <a:rPr lang="fr-FR" altLang="fr-FR" sz="1000" dirty="0"/>
              <a:t>on </a:t>
            </a:r>
            <a:r>
              <a:rPr lang="fr-FR" altLang="fr-FR" sz="1000" dirty="0" err="1"/>
              <a:t>some</a:t>
            </a:r>
            <a:r>
              <a:rPr lang="fr-FR" altLang="fr-FR" sz="1000" dirty="0"/>
              <a:t> of the 8 (max) PE bands</a:t>
            </a: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2486025" y="4287838"/>
            <a:ext cx="823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400</a:t>
            </a:r>
          </a:p>
        </p:txBody>
      </p:sp>
      <p:sp>
        <p:nvSpPr>
          <p:cNvPr id="21" name="ZoneTexte 21"/>
          <p:cNvSpPr txBox="1">
            <a:spLocks noChangeArrowheads="1"/>
          </p:cNvSpPr>
          <p:nvPr/>
        </p:nvSpPr>
        <p:spPr bwMode="auto">
          <a:xfrm>
            <a:off x="2070100" y="45593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</a:t>
            </a:r>
          </a:p>
        </p:txBody>
      </p:sp>
      <p:sp>
        <p:nvSpPr>
          <p:cNvPr id="22" name="ZoneTexte 22"/>
          <p:cNvSpPr txBox="1">
            <a:spLocks noChangeArrowheads="1"/>
          </p:cNvSpPr>
          <p:nvPr/>
        </p:nvSpPr>
        <p:spPr bwMode="auto">
          <a:xfrm>
            <a:off x="257175" y="4559300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 reference pixels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3552824" y="4859338"/>
            <a:ext cx="792163" cy="460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2499518" y="4860132"/>
            <a:ext cx="792163" cy="4445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2655887" y="51403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8796"/>
              </p:ext>
            </p:extLst>
          </p:nvPr>
        </p:nvGraphicFramePr>
        <p:xfrm>
          <a:off x="76199" y="1168400"/>
          <a:ext cx="899636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2743200"/>
                <a:gridCol w="2667000"/>
                <a:gridCol w="1681162"/>
              </a:tblGrid>
              <a:tr h="2577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9900"/>
                          </a:solidFill>
                        </a:rPr>
                        <a:t>FPU</a:t>
                      </a:r>
                      <a:r>
                        <a:rPr lang="en-US" sz="1600" baseline="0" dirty="0" smtClean="0">
                          <a:solidFill>
                            <a:srgbClr val="009900"/>
                          </a:solidFill>
                        </a:rPr>
                        <a:t> (FPE) </a:t>
                      </a:r>
                      <a:endParaRPr lang="en-US" sz="1600" dirty="0">
                        <a:solidFill>
                          <a:srgbClr val="0099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CPCU/DPU/ME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Detector Frame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PE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CU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NSDP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915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windowing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Spatial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(x2, 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Spectral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Spectral binning(x2)/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Spectral oversampling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CDS subtraction/Reference line pixel correction/Dark subtraction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Despiking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(see YL presentation)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averaging of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PE-frames into a single CU-frame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Spectral editing,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Spatial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Browse formatting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NSDP formatting: bit-packing or 3D compression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acquisition TM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Send Native Science Data Packet to SSMM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ach logical address defined the directory in the SSMM file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Nominal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size: 800x1024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 Full Frame (calibration) : 1024 x 1024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dirty="0" smtClean="0"/>
                        <a:t> PE Frame nominal size: 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dirty="0" smtClean="0"/>
                        <a:t>400 pixels x 508 to 640 </a:t>
                      </a:r>
                      <a:r>
                        <a:rPr lang="fr-FR" sz="1200" dirty="0" err="1" smtClean="0"/>
                        <a:t>spectels</a:t>
                      </a:r>
                      <a:endParaRPr lang="fr-FR" sz="120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 PE Full Frame (calibration) : 1024 x 1024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CU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frame: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data element which is compressed and formatted for downlink by the CU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Spectral</a:t>
                      </a:r>
                      <a:r>
                        <a:rPr lang="en-US" sz="1200" b="1" baseline="0" dirty="0" smtClean="0"/>
                        <a:t> size: </a:t>
                      </a:r>
                      <a:r>
                        <a:rPr lang="en-US" sz="1200" b="0" baseline="0" dirty="0" smtClean="0"/>
                        <a:t>127, 254</a:t>
                      </a:r>
                      <a:r>
                        <a:rPr lang="en-US" sz="1200" b="1" baseline="0" dirty="0" smtClean="0"/>
                        <a:t>, 508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/>
                        <a:t> Spatial size: </a:t>
                      </a:r>
                      <a:r>
                        <a:rPr lang="en-US" sz="1200" b="0" baseline="0" dirty="0" smtClean="0"/>
                        <a:t>100, 200</a:t>
                      </a:r>
                      <a:r>
                        <a:rPr lang="en-US" sz="1200" b="1" baseline="0" dirty="0" smtClean="0"/>
                        <a:t>, 400</a:t>
                      </a:r>
                      <a:endParaRPr lang="fr-FR" sz="1200" dirty="0" smtClean="0"/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Compressed data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Segmented into consecutive NSDP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Flèche droite 27"/>
          <p:cNvSpPr/>
          <p:nvPr/>
        </p:nvSpPr>
        <p:spPr>
          <a:xfrm>
            <a:off x="2333625" y="4710113"/>
            <a:ext cx="369887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8650" y="4586288"/>
            <a:ext cx="593725" cy="466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" name="ZoneTexte 101"/>
          <p:cNvSpPr txBox="1">
            <a:spLocks noChangeArrowheads="1"/>
          </p:cNvSpPr>
          <p:nvPr/>
        </p:nvSpPr>
        <p:spPr bwMode="auto">
          <a:xfrm>
            <a:off x="5305425" y="5160963"/>
            <a:ext cx="156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/>
              <a:t>Variable size depending on spectral and spatial binning/editing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9225" y="4687887"/>
            <a:ext cx="368300" cy="2651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Image 107" descr="Macintosh HD:Users:kdassas:Desktop:Screen Shot 2016-08-11 at 17.30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2542" r="876" b="8090"/>
          <a:stretch>
            <a:fillRect/>
          </a:stretch>
        </p:blipFill>
        <p:spPr bwMode="auto">
          <a:xfrm>
            <a:off x="7087961" y="4527550"/>
            <a:ext cx="19846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èche droite 33"/>
          <p:cNvSpPr/>
          <p:nvPr/>
        </p:nvSpPr>
        <p:spPr>
          <a:xfrm>
            <a:off x="6559550" y="4703763"/>
            <a:ext cx="368300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55276" y="6322777"/>
            <a:ext cx="533400" cy="365125"/>
          </a:xfrm>
        </p:spPr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00100" y="850900"/>
            <a:ext cx="7570273" cy="2905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GB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MAJIS DATA FLOW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" y="4487862"/>
            <a:ext cx="1871663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1782763" y="6430962"/>
            <a:ext cx="496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1024</a:t>
            </a: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33350" y="4214812"/>
            <a:ext cx="496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 dirty="0"/>
              <a:t>1024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" y="6143625"/>
            <a:ext cx="1871663" cy="2873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2900" y="4487862"/>
            <a:ext cx="1871663" cy="28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493838" y="5422900"/>
            <a:ext cx="1368425" cy="730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05594" y="5423694"/>
            <a:ext cx="1368425" cy="714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-76200" y="4630737"/>
            <a:ext cx="41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800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25" y="4486275"/>
            <a:ext cx="1008062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4033837" y="4510088"/>
            <a:ext cx="15668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 dirty="0"/>
              <a:t>508 to 640 max</a:t>
            </a:r>
          </a:p>
          <a:p>
            <a:r>
              <a:rPr lang="fr-FR" altLang="fr-FR" sz="1000" dirty="0"/>
              <a:t>640 </a:t>
            </a:r>
            <a:r>
              <a:rPr lang="fr-FR" altLang="fr-FR" sz="1000" dirty="0" err="1"/>
              <a:t>when</a:t>
            </a:r>
            <a:r>
              <a:rPr lang="fr-FR" altLang="fr-FR" sz="1000" dirty="0"/>
              <a:t> « </a:t>
            </a:r>
            <a:r>
              <a:rPr lang="fr-FR" altLang="fr-FR" sz="1000" dirty="0" err="1"/>
              <a:t>oversampling</a:t>
            </a:r>
            <a:r>
              <a:rPr lang="fr-FR" altLang="fr-FR" sz="1000" dirty="0"/>
              <a:t> »</a:t>
            </a:r>
          </a:p>
          <a:p>
            <a:r>
              <a:rPr lang="fr-FR" altLang="fr-FR" sz="1000" dirty="0"/>
              <a:t>on </a:t>
            </a:r>
            <a:r>
              <a:rPr lang="fr-FR" altLang="fr-FR" sz="1000" dirty="0" err="1"/>
              <a:t>some</a:t>
            </a:r>
            <a:r>
              <a:rPr lang="fr-FR" altLang="fr-FR" sz="1000" dirty="0"/>
              <a:t> of the 8 (max) PE bands</a:t>
            </a: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2486025" y="4287838"/>
            <a:ext cx="823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400</a:t>
            </a:r>
          </a:p>
        </p:txBody>
      </p:sp>
      <p:sp>
        <p:nvSpPr>
          <p:cNvPr id="21" name="ZoneTexte 21"/>
          <p:cNvSpPr txBox="1">
            <a:spLocks noChangeArrowheads="1"/>
          </p:cNvSpPr>
          <p:nvPr/>
        </p:nvSpPr>
        <p:spPr bwMode="auto">
          <a:xfrm>
            <a:off x="2070100" y="45593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</a:t>
            </a:r>
          </a:p>
        </p:txBody>
      </p:sp>
      <p:sp>
        <p:nvSpPr>
          <p:cNvPr id="22" name="ZoneTexte 22"/>
          <p:cNvSpPr txBox="1">
            <a:spLocks noChangeArrowheads="1"/>
          </p:cNvSpPr>
          <p:nvPr/>
        </p:nvSpPr>
        <p:spPr bwMode="auto">
          <a:xfrm>
            <a:off x="257175" y="4559300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 reference pixels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3552824" y="4859338"/>
            <a:ext cx="792163" cy="460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2499518" y="4860132"/>
            <a:ext cx="792163" cy="4445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2655887" y="51403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32390"/>
              </p:ext>
            </p:extLst>
          </p:nvPr>
        </p:nvGraphicFramePr>
        <p:xfrm>
          <a:off x="76199" y="1168400"/>
          <a:ext cx="899636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2743200"/>
                <a:gridCol w="2667000"/>
                <a:gridCol w="1681162"/>
              </a:tblGrid>
              <a:tr h="257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FPU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(FPE)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9900"/>
                          </a:solidFill>
                        </a:rPr>
                        <a:t>PE</a:t>
                      </a:r>
                      <a:endParaRPr lang="en-US" sz="1200" dirty="0">
                        <a:solidFill>
                          <a:srgbClr val="0099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CPCU/DPU/ME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Detector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PE frame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CU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NSDP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915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windowing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Spatial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(x2, 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Spectral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Spectral binning(x2)/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Spectral oversampling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CDS subtraction/Reference line pixel correction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/Dark subtraction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Despiking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(see YL presentation)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averaging of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PE-frames into a single CU-frame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Spectral editing,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Spatial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Browse formatting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NSDP formatting: bit-packing or 3D compression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acquisition TM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Send Native Science Data Packet to SSMM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ach logical address defined the directory in the SSMM file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Nominal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size: 800x1024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 Full Frame (calibration) : 1024 x 1024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dirty="0" smtClean="0"/>
                        <a:t> PE Frame nominal size: 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dirty="0" smtClean="0"/>
                        <a:t>400 pixels x 508 to 640 </a:t>
                      </a:r>
                      <a:r>
                        <a:rPr lang="fr-FR" sz="1200" dirty="0" err="1" smtClean="0"/>
                        <a:t>spectels</a:t>
                      </a:r>
                      <a:endParaRPr lang="fr-FR" sz="120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 PE Full Frame (calibration) : 1024 x 1024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CU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frame: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data element which is compressed and formatted for downlink by the CU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Spectral</a:t>
                      </a:r>
                      <a:r>
                        <a:rPr lang="en-US" sz="1200" b="1" baseline="0" dirty="0" smtClean="0"/>
                        <a:t> size: </a:t>
                      </a:r>
                      <a:r>
                        <a:rPr lang="en-US" sz="1200" b="0" baseline="0" dirty="0" smtClean="0"/>
                        <a:t>127, 254</a:t>
                      </a:r>
                      <a:r>
                        <a:rPr lang="en-US" sz="1200" b="1" baseline="0" dirty="0" smtClean="0"/>
                        <a:t>, 508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/>
                        <a:t> Spatial size: </a:t>
                      </a:r>
                      <a:r>
                        <a:rPr lang="en-US" sz="1200" b="0" baseline="0" dirty="0" smtClean="0"/>
                        <a:t>100, 200</a:t>
                      </a:r>
                      <a:r>
                        <a:rPr lang="en-US" sz="1200" b="1" baseline="0" dirty="0" smtClean="0"/>
                        <a:t>, 400</a:t>
                      </a:r>
                      <a:endParaRPr lang="fr-FR" sz="1200" dirty="0" smtClean="0"/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Compressed data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Segmented into consecutive NSDP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Flèche droite 27"/>
          <p:cNvSpPr/>
          <p:nvPr/>
        </p:nvSpPr>
        <p:spPr>
          <a:xfrm>
            <a:off x="2333625" y="4710113"/>
            <a:ext cx="369887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8650" y="4586288"/>
            <a:ext cx="593725" cy="466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" name="ZoneTexte 101"/>
          <p:cNvSpPr txBox="1">
            <a:spLocks noChangeArrowheads="1"/>
          </p:cNvSpPr>
          <p:nvPr/>
        </p:nvSpPr>
        <p:spPr bwMode="auto">
          <a:xfrm>
            <a:off x="5305425" y="5160963"/>
            <a:ext cx="156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/>
              <a:t>Variable size depending on spectral and spatial binning/editing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9225" y="4687887"/>
            <a:ext cx="368300" cy="2651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Image 107" descr="Macintosh HD:Users:kdassas:Desktop:Screen Shot 2016-08-11 at 17.30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2542" r="876" b="8090"/>
          <a:stretch>
            <a:fillRect/>
          </a:stretch>
        </p:blipFill>
        <p:spPr bwMode="auto">
          <a:xfrm>
            <a:off x="7087961" y="4527550"/>
            <a:ext cx="19846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èche droite 33"/>
          <p:cNvSpPr/>
          <p:nvPr/>
        </p:nvSpPr>
        <p:spPr>
          <a:xfrm>
            <a:off x="6559550" y="4703763"/>
            <a:ext cx="368300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1905000"/>
            <a:ext cx="3533775" cy="1746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images:</a:t>
            </a:r>
          </a:p>
          <a:p>
            <a:pPr algn="ctr"/>
            <a:r>
              <a:rPr lang="fr-FR" sz="1050" dirty="0"/>
              <a:t>CDS_1 = H1RG_R01_M01_N02.fits - H1RG_R01_M01_N01.fits</a:t>
            </a:r>
          </a:p>
          <a:p>
            <a:pPr algn="ctr"/>
            <a:endParaRPr lang="fr-FR" sz="1050" dirty="0"/>
          </a:p>
          <a:p>
            <a:pPr algn="ctr"/>
            <a:r>
              <a:rPr lang="fr-FR" sz="1050" dirty="0"/>
              <a:t>CDS_2 = H1RG_R02_M01_N02.fits - H1RG_R02_M01_N01.fits</a:t>
            </a:r>
          </a:p>
          <a:p>
            <a:pPr algn="ctr"/>
            <a:endParaRPr lang="fr-FR" sz="1050" dirty="0"/>
          </a:p>
          <a:p>
            <a:pPr algn="ctr"/>
            <a:r>
              <a:rPr lang="fr-FR" sz="1050" dirty="0"/>
              <a:t>CDS_3 = H1RG_R03_M01_N02.fits - H1RG_R03_M01_N01.fits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165" y="1905000"/>
            <a:ext cx="1933575" cy="17463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frames:</a:t>
            </a:r>
          </a:p>
          <a:p>
            <a:pPr algn="ctr"/>
            <a:r>
              <a:rPr lang="en-US" sz="1050" dirty="0"/>
              <a:t>H1RG_R01_M01_N01.fits</a:t>
            </a:r>
          </a:p>
          <a:p>
            <a:pPr algn="ctr"/>
            <a:r>
              <a:rPr lang="en-US" sz="1050" dirty="0"/>
              <a:t>H1RG_R01_M01_N02.fits</a:t>
            </a:r>
          </a:p>
          <a:p>
            <a:pPr algn="ctr"/>
            <a:r>
              <a:rPr lang="en-US" sz="1050" dirty="0"/>
              <a:t>H1RG_R02_M01_N01.fits</a:t>
            </a:r>
          </a:p>
          <a:p>
            <a:pPr algn="ctr"/>
            <a:r>
              <a:rPr lang="en-US" sz="1050" dirty="0"/>
              <a:t>H1RG_R02_M01_N02.fits</a:t>
            </a:r>
          </a:p>
          <a:p>
            <a:pPr algn="ctr"/>
            <a:r>
              <a:rPr lang="en-US" sz="1050" dirty="0"/>
              <a:t>H1RG_R03_M01_N01.fits</a:t>
            </a:r>
          </a:p>
          <a:p>
            <a:pPr algn="ctr"/>
            <a:r>
              <a:rPr lang="en-US" sz="1050" dirty="0"/>
              <a:t>H1RG_R03_M01_N02.fits</a:t>
            </a:r>
          </a:p>
          <a:p>
            <a:pPr algn="ctr"/>
            <a:r>
              <a:rPr lang="en-US" sz="1050" dirty="0"/>
              <a:t>…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2198846" y="2857194"/>
            <a:ext cx="547688" cy="10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3993051"/>
            <a:ext cx="1933575" cy="19316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610" y="3988684"/>
            <a:ext cx="1939835" cy="1936046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623051" y="4903129"/>
            <a:ext cx="547688" cy="1071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91251" y="1563383"/>
            <a:ext cx="4432494" cy="1134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dirty="0" smtClean="0"/>
              <a:t>On </a:t>
            </a:r>
            <a:r>
              <a:rPr lang="en-US" sz="1600" dirty="0"/>
              <a:t>CDS images, a </a:t>
            </a:r>
            <a:r>
              <a:rPr lang="en-US" sz="1600" dirty="0">
                <a:solidFill>
                  <a:srgbClr val="FF0000"/>
                </a:solidFill>
              </a:rPr>
              <a:t>reset perturbation </a:t>
            </a:r>
            <a:r>
              <a:rPr lang="en-US" sz="1600" dirty="0"/>
              <a:t>can be seen along reference columns. This reset perturbation is highly visible on reference pixels but is actually present on the entire CDS image</a:t>
            </a:r>
            <a:r>
              <a:rPr lang="en-US" sz="1600" dirty="0" smtClean="0"/>
              <a:t>. </a:t>
            </a:r>
            <a:endParaRPr lang="en-US" sz="1600" dirty="0"/>
          </a:p>
          <a:p>
            <a:pPr algn="just"/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59" y="1129799"/>
            <a:ext cx="3366370" cy="263267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36666" y="4917741"/>
            <a:ext cx="4663934" cy="10434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objective of the </a:t>
            </a:r>
            <a:r>
              <a:rPr lang="en-US" sz="1600" dirty="0" smtClean="0">
                <a:solidFill>
                  <a:srgbClr val="FF0000"/>
                </a:solidFill>
              </a:rPr>
              <a:t>line correction processing </a:t>
            </a:r>
            <a:r>
              <a:rPr lang="en-US" sz="1600" dirty="0"/>
              <a:t>is to compensate the perturbation on the entire image. Therefore, this </a:t>
            </a:r>
            <a:r>
              <a:rPr lang="en-US" sz="1600" dirty="0" smtClean="0"/>
              <a:t>post-processing leads </a:t>
            </a:r>
            <a:r>
              <a:rPr lang="en-US" sz="1600" dirty="0"/>
              <a:t>to a reference signal centered around 0. </a:t>
            </a:r>
          </a:p>
        </p:txBody>
      </p:sp>
      <p:sp>
        <p:nvSpPr>
          <p:cNvPr id="11" name="Flèche droite 10"/>
          <p:cNvSpPr/>
          <p:nvPr/>
        </p:nvSpPr>
        <p:spPr>
          <a:xfrm rot="5400000">
            <a:off x="6794278" y="3999723"/>
            <a:ext cx="411486" cy="731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6619"/>
            <a:ext cx="3273007" cy="256941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1905000"/>
            <a:ext cx="3533775" cy="1746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images:</a:t>
            </a:r>
          </a:p>
          <a:p>
            <a:pPr algn="ctr"/>
            <a:r>
              <a:rPr lang="fr-FR" sz="1050" dirty="0"/>
              <a:t>CDS_1 = H1RG_R01_M01_N02.fits - H1RG_R01_M01_N01.fits</a:t>
            </a:r>
          </a:p>
          <a:p>
            <a:pPr algn="ctr"/>
            <a:endParaRPr lang="fr-FR" sz="1050" dirty="0"/>
          </a:p>
          <a:p>
            <a:pPr algn="ctr"/>
            <a:r>
              <a:rPr lang="fr-FR" sz="1050" dirty="0"/>
              <a:t>CDS_2 = H1RG_R02_M01_N02.fits - H1RG_R02_M01_N01.fits</a:t>
            </a:r>
          </a:p>
          <a:p>
            <a:pPr algn="ctr"/>
            <a:endParaRPr lang="fr-FR" sz="1050" dirty="0"/>
          </a:p>
          <a:p>
            <a:pPr algn="ctr"/>
            <a:r>
              <a:rPr lang="fr-FR" sz="1050" dirty="0"/>
              <a:t>CDS_3 = H1RG_R03_M01_N02.fits - H1RG_R03_M01_N01.fits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165" y="1905000"/>
            <a:ext cx="1933575" cy="17463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frames:</a:t>
            </a:r>
          </a:p>
          <a:p>
            <a:pPr algn="ctr"/>
            <a:r>
              <a:rPr lang="en-US" sz="1050" dirty="0"/>
              <a:t>H1RG_R01_M01_N01.fits</a:t>
            </a:r>
          </a:p>
          <a:p>
            <a:pPr algn="ctr"/>
            <a:r>
              <a:rPr lang="en-US" sz="1050" dirty="0"/>
              <a:t>H1RG_R01_M01_N02.fits</a:t>
            </a:r>
          </a:p>
          <a:p>
            <a:pPr algn="ctr"/>
            <a:r>
              <a:rPr lang="en-US" sz="1050" dirty="0"/>
              <a:t>H1RG_R02_M01_N01.fits</a:t>
            </a:r>
          </a:p>
          <a:p>
            <a:pPr algn="ctr"/>
            <a:r>
              <a:rPr lang="en-US" sz="1050" dirty="0"/>
              <a:t>H1RG_R02_M01_N02.fits</a:t>
            </a:r>
          </a:p>
          <a:p>
            <a:pPr algn="ctr"/>
            <a:r>
              <a:rPr lang="en-US" sz="1050" dirty="0"/>
              <a:t>H1RG_R03_M01_N01.fits</a:t>
            </a:r>
          </a:p>
          <a:p>
            <a:pPr algn="ctr"/>
            <a:r>
              <a:rPr lang="en-US" sz="1050" dirty="0"/>
              <a:t>H1RG_R03_M01_N02.fits</a:t>
            </a:r>
          </a:p>
          <a:p>
            <a:pPr algn="ctr"/>
            <a:r>
              <a:rPr lang="en-US" sz="1050" dirty="0"/>
              <a:t>…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2198846" y="2857194"/>
            <a:ext cx="547688" cy="10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3993051"/>
            <a:ext cx="1933575" cy="19316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76" y="3993051"/>
            <a:ext cx="1931679" cy="1931679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6456521" y="2857194"/>
            <a:ext cx="547688" cy="1071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315" y="1905000"/>
            <a:ext cx="1828800" cy="1746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Line-corrected CDS images:</a:t>
            </a:r>
          </a:p>
          <a:p>
            <a:pPr algn="ctr"/>
            <a:r>
              <a:rPr lang="en-US" sz="1050" dirty="0"/>
              <a:t>CDS_C_1 = </a:t>
            </a:r>
            <a:r>
              <a:rPr lang="en-US" sz="1050" dirty="0">
                <a:latin typeface="Courier10 BT" panose="02070509030505020404" pitchFamily="49" charset="0"/>
              </a:rPr>
              <a:t>CORRECT</a:t>
            </a:r>
            <a:r>
              <a:rPr lang="en-US" sz="1050" dirty="0"/>
              <a:t>(</a:t>
            </a:r>
            <a:r>
              <a:rPr lang="fr-FR" sz="1050" dirty="0"/>
              <a:t>CDS_1</a:t>
            </a:r>
            <a:r>
              <a:rPr lang="en-US" sz="1050" dirty="0"/>
              <a:t>)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CDS_C_2 = </a:t>
            </a:r>
            <a:r>
              <a:rPr lang="en-US" sz="1050" dirty="0">
                <a:latin typeface="Courier10 BT" panose="02070509030505020404" pitchFamily="49" charset="0"/>
              </a:rPr>
              <a:t>CORRECT</a:t>
            </a:r>
            <a:r>
              <a:rPr lang="en-US" sz="1050" dirty="0"/>
              <a:t>(</a:t>
            </a:r>
            <a:r>
              <a:rPr lang="fr-FR" sz="1050" dirty="0"/>
              <a:t>CDS_3</a:t>
            </a:r>
            <a:r>
              <a:rPr lang="en-US" sz="1050" dirty="0"/>
              <a:t>)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CDS_C_3 = </a:t>
            </a:r>
            <a:r>
              <a:rPr lang="en-US" sz="1050" dirty="0">
                <a:latin typeface="Courier10 BT" panose="02070509030505020404" pitchFamily="49" charset="0"/>
              </a:rPr>
              <a:t>CORRECT</a:t>
            </a:r>
            <a:r>
              <a:rPr lang="en-US" sz="1050" dirty="0"/>
              <a:t>(</a:t>
            </a:r>
            <a:r>
              <a:rPr lang="fr-FR" sz="1050" dirty="0"/>
              <a:t>CDS_3</a:t>
            </a:r>
            <a:r>
              <a:rPr lang="en-US" sz="1050" dirty="0"/>
              <a:t>)</a:t>
            </a:r>
          </a:p>
          <a:p>
            <a:pPr algn="ctr"/>
            <a:r>
              <a:rPr lang="en-US" sz="1050" dirty="0"/>
              <a:t>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610" y="3988684"/>
            <a:ext cx="1939835" cy="1936046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623051" y="4903129"/>
            <a:ext cx="547688" cy="1071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032316" y="4903129"/>
            <a:ext cx="547688" cy="1071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CDS &amp; Line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55276" y="6322777"/>
            <a:ext cx="533400" cy="365125"/>
          </a:xfrm>
        </p:spPr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00100" y="850900"/>
            <a:ext cx="7570273" cy="2905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GB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MAJIS DATA FLOW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" y="4487862"/>
            <a:ext cx="1871663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1782763" y="6430962"/>
            <a:ext cx="496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1024</a:t>
            </a: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33350" y="4214812"/>
            <a:ext cx="496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 dirty="0"/>
              <a:t>1024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" y="6143625"/>
            <a:ext cx="1871663" cy="2873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2900" y="4487862"/>
            <a:ext cx="1871663" cy="28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493838" y="5422900"/>
            <a:ext cx="1368425" cy="730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05594" y="5423694"/>
            <a:ext cx="1368425" cy="714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-76200" y="4630737"/>
            <a:ext cx="41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800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25" y="4486275"/>
            <a:ext cx="1008062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4033837" y="4510088"/>
            <a:ext cx="15668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 dirty="0"/>
              <a:t>508 to 640 max</a:t>
            </a:r>
          </a:p>
          <a:p>
            <a:r>
              <a:rPr lang="fr-FR" altLang="fr-FR" sz="1000" dirty="0"/>
              <a:t>640 </a:t>
            </a:r>
            <a:r>
              <a:rPr lang="fr-FR" altLang="fr-FR" sz="1000" dirty="0" err="1"/>
              <a:t>when</a:t>
            </a:r>
            <a:r>
              <a:rPr lang="fr-FR" altLang="fr-FR" sz="1000" dirty="0"/>
              <a:t> « </a:t>
            </a:r>
            <a:r>
              <a:rPr lang="fr-FR" altLang="fr-FR" sz="1000" dirty="0" err="1"/>
              <a:t>oversampling</a:t>
            </a:r>
            <a:r>
              <a:rPr lang="fr-FR" altLang="fr-FR" sz="1000" dirty="0"/>
              <a:t> »</a:t>
            </a:r>
          </a:p>
          <a:p>
            <a:r>
              <a:rPr lang="fr-FR" altLang="fr-FR" sz="1000" dirty="0"/>
              <a:t>on </a:t>
            </a:r>
            <a:r>
              <a:rPr lang="fr-FR" altLang="fr-FR" sz="1000" dirty="0" err="1"/>
              <a:t>some</a:t>
            </a:r>
            <a:r>
              <a:rPr lang="fr-FR" altLang="fr-FR" sz="1000" dirty="0"/>
              <a:t> of the 8 (max) PE bands</a:t>
            </a: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2486025" y="4287838"/>
            <a:ext cx="823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400</a:t>
            </a:r>
          </a:p>
        </p:txBody>
      </p:sp>
      <p:sp>
        <p:nvSpPr>
          <p:cNvPr id="21" name="ZoneTexte 21"/>
          <p:cNvSpPr txBox="1">
            <a:spLocks noChangeArrowheads="1"/>
          </p:cNvSpPr>
          <p:nvPr/>
        </p:nvSpPr>
        <p:spPr bwMode="auto">
          <a:xfrm>
            <a:off x="2070100" y="45593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</a:t>
            </a:r>
          </a:p>
        </p:txBody>
      </p:sp>
      <p:sp>
        <p:nvSpPr>
          <p:cNvPr id="22" name="ZoneTexte 22"/>
          <p:cNvSpPr txBox="1">
            <a:spLocks noChangeArrowheads="1"/>
          </p:cNvSpPr>
          <p:nvPr/>
        </p:nvSpPr>
        <p:spPr bwMode="auto">
          <a:xfrm>
            <a:off x="257175" y="4559300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4 reference pixels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3552824" y="4859338"/>
            <a:ext cx="792163" cy="460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2499518" y="4860132"/>
            <a:ext cx="792163" cy="4445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2655887" y="51403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/>
              <a:t>1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52209"/>
              </p:ext>
            </p:extLst>
          </p:nvPr>
        </p:nvGraphicFramePr>
        <p:xfrm>
          <a:off x="76199" y="1168400"/>
          <a:ext cx="899636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2743200"/>
                <a:gridCol w="2667000"/>
                <a:gridCol w="1681162"/>
              </a:tblGrid>
              <a:tr h="257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FPU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(FPE)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9900"/>
                          </a:solidFill>
                        </a:rPr>
                        <a:t>CU/DPU/ME</a:t>
                      </a:r>
                      <a:endParaRPr lang="en-US" sz="1600" dirty="0">
                        <a:solidFill>
                          <a:srgbClr val="0099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CPCU/DPU/ME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Detector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PE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CU frame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NSDP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915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windowing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Spatial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(x2, 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Spectral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Spectral binning(x2)/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Spectral oversampling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CDS subtraction/Reference line pixel correction/Dark subtraction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Despiking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(see YL presentation)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averaging of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PE-frames into a single CU-frame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Spectral editing,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Spatial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Browse formatting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NSDP formatting: bit-packing or 3D compression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acquisition TM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Send Native Science Data Packet to SSMM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ach logical address defined the directory in the SSMM file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Nominal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size: 800x1024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 Full Frame (calibration) : 1024 x 1024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dirty="0" smtClean="0"/>
                        <a:t> PE Frame nominal size: 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dirty="0" smtClean="0"/>
                        <a:t>400 pixels x 508 to 640 </a:t>
                      </a:r>
                      <a:r>
                        <a:rPr lang="fr-FR" sz="1200" dirty="0" err="1" smtClean="0"/>
                        <a:t>spectels</a:t>
                      </a:r>
                      <a:endParaRPr lang="fr-FR" sz="120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 PE Full Frame (calibration) : 1024 x 1024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CU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frame: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data element which is compressed and formatted for downlink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Spectral</a:t>
                      </a:r>
                      <a:r>
                        <a:rPr lang="en-US" sz="1200" b="1" baseline="0" dirty="0" smtClean="0"/>
                        <a:t> size: </a:t>
                      </a:r>
                      <a:r>
                        <a:rPr lang="en-US" sz="1200" b="0" baseline="0" dirty="0" smtClean="0"/>
                        <a:t>127, 254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baseline="0" dirty="0" smtClean="0"/>
                        <a:t>508</a:t>
                      </a:r>
                      <a:r>
                        <a:rPr lang="en-US" sz="1200" b="0" baseline="0" dirty="0" smtClean="0"/>
                        <a:t>, 640</a:t>
                      </a:r>
                      <a:endParaRPr lang="en-US" sz="1200" b="0" baseline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/>
                        <a:t> Spatial size: </a:t>
                      </a:r>
                      <a:r>
                        <a:rPr lang="en-US" sz="1200" b="0" baseline="0" dirty="0" smtClean="0"/>
                        <a:t>100, 200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baseline="0" dirty="0" smtClean="0"/>
                        <a:t>400</a:t>
                      </a:r>
                      <a:endParaRPr lang="fr-FR" sz="1200" b="0" dirty="0" smtClean="0"/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Compressed data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Segmented into consecutive NSDP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Flèche droite 27"/>
          <p:cNvSpPr/>
          <p:nvPr/>
        </p:nvSpPr>
        <p:spPr>
          <a:xfrm>
            <a:off x="2333625" y="4710113"/>
            <a:ext cx="369887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8650" y="4586288"/>
            <a:ext cx="593725" cy="466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" name="ZoneTexte 101"/>
          <p:cNvSpPr txBox="1">
            <a:spLocks noChangeArrowheads="1"/>
          </p:cNvSpPr>
          <p:nvPr/>
        </p:nvSpPr>
        <p:spPr bwMode="auto">
          <a:xfrm>
            <a:off x="5305425" y="5160963"/>
            <a:ext cx="156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/>
              <a:t>Variable size depending on spectral and spatial binning/editing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9225" y="4687887"/>
            <a:ext cx="368300" cy="2651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Image 107" descr="Macintosh HD:Users:kdassas:Desktop:Screen Shot 2016-08-11 at 17.30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2542" r="876" b="8090"/>
          <a:stretch>
            <a:fillRect/>
          </a:stretch>
        </p:blipFill>
        <p:spPr bwMode="auto">
          <a:xfrm>
            <a:off x="7087961" y="4527550"/>
            <a:ext cx="19846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lèche droite 33"/>
          <p:cNvSpPr/>
          <p:nvPr/>
        </p:nvSpPr>
        <p:spPr>
          <a:xfrm>
            <a:off x="6559550" y="4703763"/>
            <a:ext cx="368300" cy="2635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55276" y="6322777"/>
            <a:ext cx="533400" cy="365125"/>
          </a:xfrm>
        </p:spPr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00100" y="850900"/>
            <a:ext cx="7570273" cy="2905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it-IT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en-GB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MAJIS DATA FLOW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25" y="4486275"/>
            <a:ext cx="1008062" cy="792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4033837" y="4510088"/>
            <a:ext cx="15668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 dirty="0"/>
              <a:t>508 to 640 max</a:t>
            </a:r>
          </a:p>
          <a:p>
            <a:r>
              <a:rPr lang="fr-FR" altLang="fr-FR" sz="1000" dirty="0"/>
              <a:t>640 </a:t>
            </a:r>
            <a:r>
              <a:rPr lang="fr-FR" altLang="fr-FR" sz="1000" dirty="0" err="1"/>
              <a:t>when</a:t>
            </a:r>
            <a:r>
              <a:rPr lang="fr-FR" altLang="fr-FR" sz="1000" dirty="0"/>
              <a:t> « </a:t>
            </a:r>
            <a:r>
              <a:rPr lang="fr-FR" altLang="fr-FR" sz="1000" dirty="0" err="1"/>
              <a:t>oversampling</a:t>
            </a:r>
            <a:r>
              <a:rPr lang="fr-FR" altLang="fr-FR" sz="1000" dirty="0"/>
              <a:t> »</a:t>
            </a:r>
          </a:p>
          <a:p>
            <a:r>
              <a:rPr lang="fr-FR" altLang="fr-FR" sz="1000" dirty="0"/>
              <a:t>on </a:t>
            </a:r>
            <a:r>
              <a:rPr lang="fr-FR" altLang="fr-FR" sz="1000" dirty="0" err="1"/>
              <a:t>some</a:t>
            </a:r>
            <a:r>
              <a:rPr lang="fr-FR" altLang="fr-FR" sz="1000" dirty="0"/>
              <a:t> of the 8 (max) PE bands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3552824" y="4859338"/>
            <a:ext cx="792163" cy="4603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9089"/>
              </p:ext>
            </p:extLst>
          </p:nvPr>
        </p:nvGraphicFramePr>
        <p:xfrm>
          <a:off x="76199" y="1168400"/>
          <a:ext cx="899636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2743200"/>
                <a:gridCol w="2667000"/>
                <a:gridCol w="1681162"/>
              </a:tblGrid>
              <a:tr h="257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FPU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(FPE)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CU/DPU/ME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9900"/>
                          </a:solidFill>
                        </a:rPr>
                        <a:t>CPCU/DPU/ME</a:t>
                      </a:r>
                      <a:endParaRPr lang="en-US" sz="1600" dirty="0">
                        <a:solidFill>
                          <a:srgbClr val="0099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Detector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PE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CU frame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NSDP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915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windowing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Spatial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(x2, 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Spectral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undersampling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(x2)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Spatial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Spectral binning(x2)/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Spectral oversampling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CDS subtraction/Reference line pixel correction/Dark subtraction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Despiking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(see YL presentation)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averaging of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PE-frames into a single CU-frame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Spectral editing,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Spatial binning (x2x4)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Browse formatting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NSDP formatting: bit-packing or 3D compression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Frame acquisition TM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Send Native Science Data Packet to SSMM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ach logical address defined the directory in the SSMM file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Nominal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size: 800x1024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/>
                        <a:t> Full Frame (calibration) : 1024 x 1024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dirty="0" smtClean="0"/>
                        <a:t> PE Frame nominal size: 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dirty="0" smtClean="0"/>
                        <a:t>400 pixels x 508 to 640 </a:t>
                      </a:r>
                      <a:r>
                        <a:rPr lang="fr-FR" sz="1200" dirty="0" err="1" smtClean="0"/>
                        <a:t>spectels</a:t>
                      </a:r>
                      <a:endParaRPr lang="fr-FR" sz="120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 PE Full Frame (calibration) : 1024 x 1024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/>
                        <a:t> CU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frame: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data element which is compressed and formatted for downlink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Spectral</a:t>
                      </a:r>
                      <a:r>
                        <a:rPr lang="en-US" sz="1200" b="1" baseline="0" dirty="0" smtClean="0"/>
                        <a:t> size: </a:t>
                      </a:r>
                      <a:r>
                        <a:rPr lang="en-US" sz="1200" b="0" baseline="0" dirty="0" smtClean="0"/>
                        <a:t>127, 254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baseline="0" dirty="0" smtClean="0"/>
                        <a:t>508,</a:t>
                      </a:r>
                      <a:r>
                        <a:rPr lang="en-US" sz="1200" b="0" baseline="0" dirty="0" smtClean="0"/>
                        <a:t> 640</a:t>
                      </a:r>
                      <a:endParaRPr lang="en-US" sz="1200" b="0" baseline="0" dirty="0" smtClean="0"/>
                    </a:p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baseline="0" dirty="0" smtClean="0"/>
                        <a:t> Spatial size: </a:t>
                      </a:r>
                      <a:r>
                        <a:rPr lang="en-US" sz="1200" b="0" baseline="0" dirty="0" smtClean="0"/>
                        <a:t>100, 200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baseline="0" dirty="0" smtClean="0"/>
                        <a:t>400</a:t>
                      </a:r>
                      <a:endParaRPr lang="fr-FR" sz="1200" b="0" dirty="0" smtClean="0"/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Compressed data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Segmented into consecutive NSDP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708650" y="4586288"/>
            <a:ext cx="593725" cy="466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1" name="ZoneTexte 101"/>
          <p:cNvSpPr txBox="1">
            <a:spLocks noChangeArrowheads="1"/>
          </p:cNvSpPr>
          <p:nvPr/>
        </p:nvSpPr>
        <p:spPr bwMode="auto">
          <a:xfrm>
            <a:off x="5305425" y="5160963"/>
            <a:ext cx="156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000"/>
              <a:t>Variable size depending on spectral and spatial binning/editing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9225" y="4687887"/>
            <a:ext cx="368300" cy="2651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Image 107" descr="Macintosh HD:Users:kdassas:Desktop:Screen Shot 2016-08-11 at 17.30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2542" r="876" b="8090"/>
          <a:stretch>
            <a:fillRect/>
          </a:stretch>
        </p:blipFill>
        <p:spPr bwMode="auto">
          <a:xfrm>
            <a:off x="2304596" y="4348163"/>
            <a:ext cx="5239204" cy="15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28" y="5929313"/>
            <a:ext cx="3638814" cy="7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21156</TotalTime>
  <Words>1037</Words>
  <Application>Microsoft Office PowerPoint</Application>
  <PresentationFormat>Affichage à l'écran (4:3)</PresentationFormat>
  <Paragraphs>219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Courier10 BT</vt:lpstr>
      <vt:lpstr>4_Office Theme</vt:lpstr>
      <vt:lpstr>MAJIS data flow</vt:lpstr>
      <vt:lpstr>Présentation PowerPoint</vt:lpstr>
      <vt:lpstr>Présentation PowerPoint</vt:lpstr>
      <vt:lpstr>CDS correction</vt:lpstr>
      <vt:lpstr>Line Correction</vt:lpstr>
      <vt:lpstr>CDS &amp; Line correction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François</cp:lastModifiedBy>
  <cp:revision>765</cp:revision>
  <cp:lastPrinted>1601-01-01T00:00:00Z</cp:lastPrinted>
  <dcterms:created xsi:type="dcterms:W3CDTF">1601-01-01T00:00:00Z</dcterms:created>
  <dcterms:modified xsi:type="dcterms:W3CDTF">2019-10-09T05:02:30Z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