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17"/>
  </p:notesMasterIdLst>
  <p:handoutMasterIdLst>
    <p:handoutMasterId r:id="rId18"/>
  </p:handoutMasterIdLst>
  <p:sldIdLst>
    <p:sldId id="485" r:id="rId2"/>
    <p:sldId id="486" r:id="rId3"/>
    <p:sldId id="487" r:id="rId4"/>
    <p:sldId id="488" r:id="rId5"/>
    <p:sldId id="489" r:id="rId6"/>
    <p:sldId id="491" r:id="rId7"/>
    <p:sldId id="500" r:id="rId8"/>
    <p:sldId id="493" r:id="rId9"/>
    <p:sldId id="495" r:id="rId10"/>
    <p:sldId id="496" r:id="rId11"/>
    <p:sldId id="497" r:id="rId12"/>
    <p:sldId id="498" r:id="rId13"/>
    <p:sldId id="499" r:id="rId14"/>
    <p:sldId id="501" r:id="rId15"/>
    <p:sldId id="492" r:id="rId16"/>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56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28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00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72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33CC"/>
    <a:srgbClr val="E78C1A"/>
    <a:srgbClr val="1428FF"/>
    <a:srgbClr val="0099FF"/>
    <a:srgbClr val="00CCFF"/>
    <a:srgbClr val="FF66FF"/>
    <a:srgbClr val="FFB642"/>
    <a:srgbClr val="54FF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2" autoAdjust="0"/>
    <p:restoredTop sz="99112" autoAdjust="0"/>
  </p:normalViewPr>
  <p:slideViewPr>
    <p:cSldViewPr>
      <p:cViewPr varScale="1">
        <p:scale>
          <a:sx n="56" d="100"/>
          <a:sy n="56" d="100"/>
        </p:scale>
        <p:origin x="1722"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p:cViewPr varScale="1">
        <p:scale>
          <a:sx n="100" d="100"/>
          <a:sy n="100" d="100"/>
        </p:scale>
        <p:origin x="-62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E0A31F7B-12C2-4296-BA70-ADDAE49773C3}" type="datetimeFigureOut">
              <a:rPr lang="it-IT"/>
              <a:pPr>
                <a:defRPr/>
              </a:pPr>
              <a:t>09/10/2019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9684881-2320-4125-B253-5B91FFB38127}" type="slidenum">
              <a:rPr lang="it-IT"/>
              <a:pPr/>
              <a:t>‹N°›</a:t>
            </a:fld>
            <a:endParaRPr lang="it-IT"/>
          </a:p>
        </p:txBody>
      </p:sp>
    </p:spTree>
    <p:extLst>
      <p:ext uri="{BB962C8B-B14F-4D97-AF65-F5344CB8AC3E}">
        <p14:creationId xmlns:p14="http://schemas.microsoft.com/office/powerpoint/2010/main" val="3411483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it-IT"/>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mn-cs"/>
              </a:defRPr>
            </a:lvl1pPr>
          </a:lstStyle>
          <a:p>
            <a:pPr>
              <a:defRPr/>
            </a:pPr>
            <a:endParaRPr lang="it-IT"/>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mn-cs"/>
              </a:defRPr>
            </a:lvl1pPr>
          </a:lstStyle>
          <a:p>
            <a:pPr>
              <a:defRPr/>
            </a:pPr>
            <a:endParaRPr lang="it-IT"/>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fld id="{98095B12-F8ED-4FD8-8973-7B89D628033B}" type="slidenum">
              <a:rPr lang="it-IT"/>
              <a:pPr/>
              <a:t>‹N°›</a:t>
            </a:fld>
            <a:endParaRPr lang="it-IT"/>
          </a:p>
        </p:txBody>
      </p:sp>
    </p:spTree>
    <p:extLst>
      <p:ext uri="{BB962C8B-B14F-4D97-AF65-F5344CB8AC3E}">
        <p14:creationId xmlns:p14="http://schemas.microsoft.com/office/powerpoint/2010/main" val="15409333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766" algn="l" defTabSz="457154" rtl="0" eaLnBrk="1" latinLnBrk="0" hangingPunct="1">
      <a:defRPr sz="1200" kern="1200">
        <a:solidFill>
          <a:schemeClr val="tx1"/>
        </a:solidFill>
        <a:latin typeface="+mn-lt"/>
        <a:ea typeface="+mn-ea"/>
        <a:cs typeface="+mn-cs"/>
      </a:defRPr>
    </a:lvl6pPr>
    <a:lvl7pPr marL="2742920" algn="l" defTabSz="457154" rtl="0" eaLnBrk="1" latinLnBrk="0" hangingPunct="1">
      <a:defRPr sz="1200" kern="1200">
        <a:solidFill>
          <a:schemeClr val="tx1"/>
        </a:solidFill>
        <a:latin typeface="+mn-lt"/>
        <a:ea typeface="+mn-ea"/>
        <a:cs typeface="+mn-cs"/>
      </a:defRPr>
    </a:lvl7pPr>
    <a:lvl8pPr marL="3200072" algn="l" defTabSz="457154" rtl="0" eaLnBrk="1" latinLnBrk="0" hangingPunct="1">
      <a:defRPr sz="1200" kern="1200">
        <a:solidFill>
          <a:schemeClr val="tx1"/>
        </a:solidFill>
        <a:latin typeface="+mn-lt"/>
        <a:ea typeface="+mn-ea"/>
        <a:cs typeface="+mn-cs"/>
      </a:defRPr>
    </a:lvl8pPr>
    <a:lvl9pPr marL="3657226" algn="l" defTabSz="457154"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4858900C-8F40-CD45-8FDD-986864F2B031}"/>
              </a:ext>
            </a:extLst>
          </p:cNvPr>
          <p:cNvSpPr/>
          <p:nvPr userDrawn="1"/>
        </p:nvSpPr>
        <p:spPr>
          <a:xfrm>
            <a:off x="5181600" y="6356350"/>
            <a:ext cx="3124200" cy="3803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noFill/>
            </a:endParaRPr>
          </a:p>
        </p:txBody>
      </p:sp>
      <p:sp>
        <p:nvSpPr>
          <p:cNvPr id="2" name="Titolo 1"/>
          <p:cNvSpPr>
            <a:spLocks noGrp="1"/>
          </p:cNvSpPr>
          <p:nvPr>
            <p:ph type="ctrTitle"/>
          </p:nvPr>
        </p:nvSpPr>
        <p:spPr>
          <a:xfrm>
            <a:off x="685800" y="2130426"/>
            <a:ext cx="7772400" cy="1470025"/>
          </a:xfrm>
          <a:noFill/>
          <a:ln>
            <a:noFill/>
          </a:ln>
        </p:spPr>
        <p:txBody>
          <a:bodyPr vert="horz" wrap="square" lIns="91430" tIns="45716" rIns="91430" bIns="45716" numCol="1" anchor="ctr" anchorCtr="0" compatLnSpc="1">
            <a:prstTxWarp prst="textNoShape">
              <a:avLst/>
            </a:prstTxWarp>
          </a:bodyPr>
          <a:lstStyle>
            <a:lvl1pPr>
              <a:defRPr lang="it-IT" sz="4400" dirty="0">
                <a:solidFill>
                  <a:schemeClr val="tx1"/>
                </a:solidFill>
                <a:latin typeface="+mj-lt"/>
                <a:ea typeface="+mj-ea"/>
                <a:cs typeface="+mj-cs"/>
              </a:defRPr>
            </a:lvl1pPr>
          </a:lstStyle>
          <a:p>
            <a:pPr lvl="0"/>
            <a:r>
              <a:rPr lang="it-IT" dirty="0"/>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154" indent="0" algn="ctr">
              <a:buNone/>
              <a:defRPr/>
            </a:lvl2pPr>
            <a:lvl3pPr marL="914306" indent="0" algn="ctr">
              <a:buNone/>
              <a:defRPr/>
            </a:lvl3pPr>
            <a:lvl4pPr marL="1371460" indent="0" algn="ctr">
              <a:buNone/>
              <a:defRPr/>
            </a:lvl4pPr>
            <a:lvl5pPr marL="1828613" indent="0" algn="ctr">
              <a:buNone/>
              <a:defRPr/>
            </a:lvl5pPr>
            <a:lvl6pPr marL="2285766" indent="0" algn="ctr">
              <a:buNone/>
              <a:defRPr/>
            </a:lvl6pPr>
            <a:lvl7pPr marL="2742920" indent="0" algn="ctr">
              <a:buNone/>
              <a:defRPr/>
            </a:lvl7pPr>
            <a:lvl8pPr marL="3200072" indent="0" algn="ctr">
              <a:buNone/>
              <a:defRPr/>
            </a:lvl8pPr>
            <a:lvl9pPr marL="3657226" indent="0" algn="ctr">
              <a:buNone/>
              <a:defRPr/>
            </a:lvl9pPr>
          </a:lstStyle>
          <a:p>
            <a:r>
              <a:rPr lang="it-IT" dirty="0"/>
              <a:t>Fare clic per modificare lo stile del sottotitolo dello schema</a:t>
            </a:r>
          </a:p>
        </p:txBody>
      </p:sp>
      <p:sp>
        <p:nvSpPr>
          <p:cNvPr id="4" name="Date Placeholder 3"/>
          <p:cNvSpPr>
            <a:spLocks noGrp="1"/>
          </p:cNvSpPr>
          <p:nvPr>
            <p:ph type="dt" sz="half" idx="10"/>
          </p:nvPr>
        </p:nvSpPr>
        <p:spPr/>
        <p:txBody>
          <a:bodyPr/>
          <a:lstStyle>
            <a:lvl1pPr>
              <a:defRPr/>
            </a:lvl1pPr>
          </a:lstStyle>
          <a:p>
            <a:pPr>
              <a:defRPr/>
            </a:pPr>
            <a:r>
              <a:rPr lang="it-IT"/>
              <a:t>IAPS 9-10/10/2019</a:t>
            </a:r>
            <a:endParaRPr lang="en-GB" dirty="0"/>
          </a:p>
        </p:txBody>
      </p:sp>
      <p:sp>
        <p:nvSpPr>
          <p:cNvPr id="5" name="Footer Placeholder 4"/>
          <p:cNvSpPr>
            <a:spLocks noGrp="1"/>
          </p:cNvSpPr>
          <p:nvPr>
            <p:ph type="ftr" sz="quarter" idx="11"/>
          </p:nvPr>
        </p:nvSpPr>
        <p:spPr>
          <a:xfrm>
            <a:off x="2590800" y="6356350"/>
            <a:ext cx="2895600" cy="365125"/>
          </a:xfrm>
        </p:spPr>
        <p:txBody>
          <a:bodyPr/>
          <a:lstStyle>
            <a:lvl1pPr>
              <a:defRPr/>
            </a:lvl1pPr>
          </a:lstStyle>
          <a:p>
            <a:pPr>
              <a:defRPr/>
            </a:pPr>
            <a:r>
              <a:rPr lang="en-US"/>
              <a:t>JUICE - MAJIS – STM#5</a:t>
            </a:r>
            <a:endParaRPr lang="en-GB"/>
          </a:p>
        </p:txBody>
      </p:sp>
      <p:sp>
        <p:nvSpPr>
          <p:cNvPr id="6" name="Slide Number Placeholder 5"/>
          <p:cNvSpPr>
            <a:spLocks noGrp="1"/>
          </p:cNvSpPr>
          <p:nvPr>
            <p:ph type="sldNum" sz="quarter" idx="12"/>
          </p:nvPr>
        </p:nvSpPr>
        <p:spPr>
          <a:xfrm>
            <a:off x="8360051" y="6346590"/>
            <a:ext cx="533400" cy="365125"/>
          </a:xfrm>
        </p:spPr>
        <p:txBody>
          <a:bodyPr/>
          <a:lstStyle>
            <a:lvl1pPr>
              <a:defRPr/>
            </a:lvl1pPr>
          </a:lstStyle>
          <a:p>
            <a:fld id="{635FC382-2745-4F5E-87AB-F5609AE1DABF}" type="slidenum">
              <a:rPr lang="en-GB"/>
              <a:pPr/>
              <a:t>‹N°›</a:t>
            </a:fld>
            <a:endParaRPr lang="en-GB"/>
          </a:p>
        </p:txBody>
      </p:sp>
      <p:sp>
        <p:nvSpPr>
          <p:cNvPr id="7" name="AutoShape 10"/>
          <p:cNvSpPr>
            <a:spLocks noChangeArrowheads="1"/>
          </p:cNvSpPr>
          <p:nvPr userDrawn="1"/>
        </p:nvSpPr>
        <p:spPr bwMode="auto">
          <a:xfrm>
            <a:off x="0" y="838200"/>
            <a:ext cx="9144000" cy="290512"/>
          </a:xfrm>
          <a:prstGeom prst="roundRect">
            <a:avLst>
              <a:gd name="adj" fmla="val 440"/>
            </a:avLst>
          </a:prstGeom>
          <a:solidFill>
            <a:schemeClr val="tx1"/>
          </a:solidFill>
          <a:ln>
            <a:noFill/>
          </a:ln>
          <a:effectLst/>
        </p:spPr>
        <p:style>
          <a:lnRef idx="3">
            <a:schemeClr val="lt1"/>
          </a:lnRef>
          <a:fillRef idx="1">
            <a:schemeClr val="dk1"/>
          </a:fillRef>
          <a:effectRef idx="1">
            <a:schemeClr val="dk1"/>
          </a:effectRef>
          <a:fontRef idx="minor">
            <a:schemeClr val="lt1"/>
          </a:fontRef>
        </p:style>
        <p:txBody>
          <a:bodyPr wrap="none"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5613" indent="1588" algn="l" rtl="0" fontAlgn="base">
              <a:spcBef>
                <a:spcPct val="0"/>
              </a:spcBef>
              <a:spcAft>
                <a:spcPct val="0"/>
              </a:spcAft>
              <a:defRPr kern="1200">
                <a:solidFill>
                  <a:schemeClr val="lt1"/>
                </a:solidFill>
                <a:latin typeface="+mn-lt"/>
                <a:ea typeface="+mn-ea"/>
                <a:cs typeface="+mn-cs"/>
              </a:defRPr>
            </a:lvl2pPr>
            <a:lvl3pPr marL="912813" indent="1588" algn="l" rtl="0" fontAlgn="base">
              <a:spcBef>
                <a:spcPct val="0"/>
              </a:spcBef>
              <a:spcAft>
                <a:spcPct val="0"/>
              </a:spcAft>
              <a:defRPr kern="1200">
                <a:solidFill>
                  <a:schemeClr val="lt1"/>
                </a:solidFill>
                <a:latin typeface="+mn-lt"/>
                <a:ea typeface="+mn-ea"/>
                <a:cs typeface="+mn-cs"/>
              </a:defRPr>
            </a:lvl3pPr>
            <a:lvl4pPr marL="1370013" indent="1588" algn="l" rtl="0" fontAlgn="base">
              <a:spcBef>
                <a:spcPct val="0"/>
              </a:spcBef>
              <a:spcAft>
                <a:spcPct val="0"/>
              </a:spcAft>
              <a:defRPr kern="1200">
                <a:solidFill>
                  <a:schemeClr val="lt1"/>
                </a:solidFill>
                <a:latin typeface="+mn-lt"/>
                <a:ea typeface="+mn-ea"/>
                <a:cs typeface="+mn-cs"/>
              </a:defRPr>
            </a:lvl4pPr>
            <a:lvl5pPr marL="1827213" indent="1588"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sz="1600" b="1"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04348" y="6303669"/>
            <a:ext cx="936104" cy="40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tommasil\Documents\GA\template\Leonardo 2016\Leonardo - Airborne and Space Systems Division\Airborne &amp; space\Leonardo_AIRBORNE &amp; SPACE SYSTEM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67400" y="6402947"/>
            <a:ext cx="1308897" cy="252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737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008000"/>
          </a:xfrm>
          <a:prstGeom prst="rect">
            <a:avLst/>
          </a:prstGeom>
          <a:gradFill flip="none" rotWithShape="1">
            <a:gsLst>
              <a:gs pos="1000">
                <a:srgbClr val="558ED5"/>
              </a:gs>
              <a:gs pos="100000">
                <a:srgbClr val="FFFFFF"/>
              </a:gs>
            </a:gsLst>
            <a:lin ang="111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26" name="Title Placeholder 1"/>
          <p:cNvSpPr>
            <a:spLocks noGrp="1"/>
          </p:cNvSpPr>
          <p:nvPr>
            <p:ph type="title"/>
          </p:nvPr>
        </p:nvSpPr>
        <p:spPr bwMode="auto">
          <a:xfrm>
            <a:off x="0" y="838199"/>
            <a:ext cx="9144000" cy="2916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Lst>
        </p:spPr>
        <p:style>
          <a:lnRef idx="3">
            <a:schemeClr val="lt1"/>
          </a:lnRef>
          <a:fillRef idx="1">
            <a:schemeClr val="dk1"/>
          </a:fillRef>
          <a:effectRef idx="1">
            <a:schemeClr val="dk1"/>
          </a:effectRef>
          <a:fontRef idx="minor">
            <a:schemeClr val="lt1"/>
          </a:fontRef>
        </p:style>
        <p:txBody>
          <a:bodyPr vert="horz" wrap="none" lIns="91430" tIns="45716" rIns="91430" bIns="45716" numCol="1" anchor="ctr" anchorCtr="0" compatLnSpc="1">
            <a:prstTxWarp prst="textNoShape">
              <a:avLst/>
            </a:prstTxWarp>
          </a:bodyPr>
          <a:lstStyle/>
          <a:p>
            <a:pPr lvl="0"/>
            <a:r>
              <a:rPr lang="en-US" dirty="0"/>
              <a:t>Click to edit Master title style</a:t>
            </a:r>
            <a:endParaRPr lang="en-GB" dirty="0"/>
          </a:p>
        </p:txBody>
      </p:sp>
      <p:sp>
        <p:nvSpPr>
          <p:cNvPr id="1027" name="Text Placeholder 2"/>
          <p:cNvSpPr>
            <a:spLocks noGrp="1"/>
          </p:cNvSpPr>
          <p:nvPr>
            <p:ph type="body" idx="1"/>
          </p:nvPr>
        </p:nvSpPr>
        <p:spPr bwMode="auto">
          <a:xfrm>
            <a:off x="457200" y="1296988"/>
            <a:ext cx="8229600" cy="482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30" tIns="45716" rIns="91430" bIns="45716" numCol="1" anchor="ctr" anchorCtr="0" compatLnSpc="1">
            <a:prstTxWarp prst="textNoShape">
              <a:avLst/>
            </a:prstTxWarp>
          </a:bodyPr>
          <a:lstStyle>
            <a:lvl1pPr>
              <a:defRPr sz="1200">
                <a:solidFill>
                  <a:srgbClr val="898989"/>
                </a:solidFill>
                <a:latin typeface="+mn-lt"/>
                <a:ea typeface="+mn-ea"/>
                <a:cs typeface="Arial" charset="0"/>
              </a:defRPr>
            </a:lvl1pPr>
          </a:lstStyle>
          <a:p>
            <a:pPr>
              <a:defRPr/>
            </a:pPr>
            <a:r>
              <a:rPr lang="it-IT"/>
              <a:t>IAPS 9-10/10/2019</a:t>
            </a:r>
            <a:endParaRPr lang="en-GB" dirty="0"/>
          </a:p>
        </p:txBody>
      </p:sp>
      <p:sp>
        <p:nvSpPr>
          <p:cNvPr id="5" name="Footer Placeholder 4"/>
          <p:cNvSpPr>
            <a:spLocks noGrp="1"/>
          </p:cNvSpPr>
          <p:nvPr>
            <p:ph type="ftr" sz="quarter" idx="3"/>
          </p:nvPr>
        </p:nvSpPr>
        <p:spPr>
          <a:xfrm>
            <a:off x="2590800" y="6356350"/>
            <a:ext cx="2895600" cy="365125"/>
          </a:xfrm>
          <a:prstGeom prst="rect">
            <a:avLst/>
          </a:prstGeom>
        </p:spPr>
        <p:txBody>
          <a:bodyPr vert="horz" wrap="square" lIns="91430" tIns="45716" rIns="91430" bIns="45716" numCol="1" anchor="ctr" anchorCtr="0" compatLnSpc="1">
            <a:prstTxWarp prst="textNoShape">
              <a:avLst/>
            </a:prstTxWarp>
          </a:bodyPr>
          <a:lstStyle>
            <a:lvl1pPr algn="ctr">
              <a:defRPr sz="1200">
                <a:solidFill>
                  <a:srgbClr val="898989"/>
                </a:solidFill>
                <a:latin typeface="+mn-lt"/>
                <a:ea typeface="+mn-ea"/>
                <a:cs typeface="Arial" charset="0"/>
              </a:defRPr>
            </a:lvl1pPr>
          </a:lstStyle>
          <a:p>
            <a:pPr>
              <a:defRPr/>
            </a:pPr>
            <a:r>
              <a:rPr lang="en-US"/>
              <a:t>JUICE - MAJIS – STM#5</a:t>
            </a:r>
            <a:endParaRPr lang="en-GB"/>
          </a:p>
        </p:txBody>
      </p:sp>
      <p:sp>
        <p:nvSpPr>
          <p:cNvPr id="6" name="Slide Number Placeholder 5"/>
          <p:cNvSpPr>
            <a:spLocks noGrp="1"/>
          </p:cNvSpPr>
          <p:nvPr>
            <p:ph type="sldNum" sz="quarter" idx="4"/>
          </p:nvPr>
        </p:nvSpPr>
        <p:spPr>
          <a:xfrm>
            <a:off x="8346799" y="6340973"/>
            <a:ext cx="533400" cy="365125"/>
          </a:xfrm>
          <a:prstGeom prst="rect">
            <a:avLst/>
          </a:prstGeom>
        </p:spPr>
        <p:txBody>
          <a:bodyPr vert="horz" wrap="square" lIns="91430" tIns="45716" rIns="91430" bIns="45716" numCol="1" anchor="ctr" anchorCtr="0" compatLnSpc="1">
            <a:prstTxWarp prst="textNoShape">
              <a:avLst/>
            </a:prstTxWarp>
          </a:bodyPr>
          <a:lstStyle>
            <a:lvl1pPr algn="r">
              <a:defRPr sz="1200">
                <a:solidFill>
                  <a:srgbClr val="898989"/>
                </a:solidFill>
                <a:latin typeface="Calibri" panose="020F0502020204030204" pitchFamily="34" charset="0"/>
                <a:cs typeface="Arial" panose="020B0604020202020204" pitchFamily="34" charset="0"/>
              </a:defRPr>
            </a:lvl1pPr>
          </a:lstStyle>
          <a:p>
            <a:fld id="{1F55BEFF-8737-45A4-A544-4A6CB8E50DD1}" type="slidenum">
              <a:rPr lang="en-GB"/>
              <a:pPr/>
              <a:t>‹N°›</a:t>
            </a:fld>
            <a:endParaRPr lang="en-GB"/>
          </a:p>
        </p:txBody>
      </p:sp>
      <p:pic>
        <p:nvPicPr>
          <p:cNvPr id="1034" name="Immagin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72200" y="0"/>
            <a:ext cx="17526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Immagin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91000" y="0"/>
            <a:ext cx="9144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12"/>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2401" y="76199"/>
            <a:ext cx="990600" cy="762000"/>
          </a:xfrm>
          <a:prstGeom prst="rect">
            <a:avLst/>
          </a:prstGeom>
          <a:noFill/>
          <a:ln>
            <a:noFill/>
          </a:ln>
        </p:spPr>
      </p:pic>
      <p:pic>
        <p:nvPicPr>
          <p:cNvPr id="21"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293496" y="6309596"/>
            <a:ext cx="936104" cy="40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descr="C:\Users\tommasil\Documents\GA\template\Leonardo 2016\Leonardo - Airborne and Space Systems Division\Airborne &amp; space\Leonardo_AIRBORNE &amp; SPACE SYSTEMS.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867400" y="6397330"/>
            <a:ext cx="1308897" cy="252413"/>
          </a:xfrm>
          <a:prstGeom prst="rect">
            <a:avLst/>
          </a:prstGeom>
          <a:noFill/>
          <a:extLst>
            <a:ext uri="{909E8E84-426E-40DD-AFC4-6F175D3DCCD1}">
              <a14:hiddenFill xmlns:a14="http://schemas.microsoft.com/office/drawing/2010/main">
                <a:solidFill>
                  <a:srgbClr val="FFFFFF"/>
                </a:solidFill>
              </a14:hiddenFill>
            </a:ext>
          </a:extLst>
        </p:spPr>
      </p:pic>
      <p:pic>
        <p:nvPicPr>
          <p:cNvPr id="15" name="Immagine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229599" y="0"/>
            <a:ext cx="762000" cy="762000"/>
          </a:xfrm>
          <a:prstGeom prst="rect">
            <a:avLst/>
          </a:prstGeom>
        </p:spPr>
      </p:pic>
      <p:pic>
        <p:nvPicPr>
          <p:cNvPr id="16" name="Immagine 15">
            <a:extLst>
              <a:ext uri="{FF2B5EF4-FFF2-40B4-BE49-F238E27FC236}">
                <a16:creationId xmlns:a16="http://schemas.microsoft.com/office/drawing/2014/main" xmlns="" id="{883AEFD4-08CE-7E46-9B8E-1A551371B1A6}"/>
              </a:ext>
            </a:extLst>
          </p:cNvPr>
          <p:cNvPicPr>
            <a:picLocks noChangeAspect="1"/>
          </p:cNvPicPr>
          <p:nvPr userDrawn="1"/>
        </p:nvPicPr>
        <p:blipFill>
          <a:blip r:embed="rId9"/>
          <a:stretch>
            <a:fillRect/>
          </a:stretch>
        </p:blipFill>
        <p:spPr>
          <a:xfrm>
            <a:off x="5105400" y="-106218"/>
            <a:ext cx="914400" cy="914400"/>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Lst>
  <p:hf hdr="0"/>
  <p:txStyles>
    <p:titleStyle>
      <a:lvl1pPr algn="ctr" rtl="0" eaLnBrk="0" fontAlgn="base" hangingPunct="0">
        <a:spcBef>
          <a:spcPct val="0"/>
        </a:spcBef>
        <a:spcAft>
          <a:spcPct val="0"/>
        </a:spcAft>
        <a:defRPr lang="en-GB" sz="1600" b="1" kern="1200" smtClean="0">
          <a:solidFill>
            <a:schemeClr val="lt1"/>
          </a:solidFill>
          <a:latin typeface="+mn-lt"/>
          <a:ea typeface="+mn-ea"/>
          <a:cs typeface="+mn-cs"/>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154"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306"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46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613"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2pPr>
      <a:lvl3pPr marL="1141413" indent="-227013" algn="l" rtl="0" eaLnBrk="0" fontAlgn="base" hangingPunct="0">
        <a:spcBef>
          <a:spcPct val="20000"/>
        </a:spcBef>
        <a:spcAft>
          <a:spcPct val="0"/>
        </a:spcAft>
        <a:buFont typeface="Arial" panose="020B0604020202020204" pitchFamily="34" charset="0"/>
        <a:buChar char="•"/>
        <a:defRPr sz="1800">
          <a:solidFill>
            <a:schemeClr val="tx1"/>
          </a:solidFill>
          <a:latin typeface="+mn-lt"/>
          <a:ea typeface="+mn-ea"/>
        </a:defRPr>
      </a:lvl3pPr>
      <a:lvl4pPr marL="15986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5pPr>
      <a:lvl6pPr marL="2514343" indent="-228576" algn="l" rtl="0" fontAlgn="base">
        <a:spcBef>
          <a:spcPct val="20000"/>
        </a:spcBef>
        <a:spcAft>
          <a:spcPct val="0"/>
        </a:spcAft>
        <a:buFont typeface="Arial" charset="0"/>
        <a:buChar char="»"/>
        <a:defRPr sz="2000">
          <a:solidFill>
            <a:schemeClr val="tx1"/>
          </a:solidFill>
          <a:latin typeface="+mn-lt"/>
          <a:ea typeface="+mn-ea"/>
        </a:defRPr>
      </a:lvl6pPr>
      <a:lvl7pPr marL="2971496" indent="-228576" algn="l" rtl="0" fontAlgn="base">
        <a:spcBef>
          <a:spcPct val="20000"/>
        </a:spcBef>
        <a:spcAft>
          <a:spcPct val="0"/>
        </a:spcAft>
        <a:buFont typeface="Arial" charset="0"/>
        <a:buChar char="»"/>
        <a:defRPr sz="2000">
          <a:solidFill>
            <a:schemeClr val="tx1"/>
          </a:solidFill>
          <a:latin typeface="+mn-lt"/>
          <a:ea typeface="+mn-ea"/>
        </a:defRPr>
      </a:lvl7pPr>
      <a:lvl8pPr marL="3428650" indent="-228576" algn="l" rtl="0" fontAlgn="base">
        <a:spcBef>
          <a:spcPct val="20000"/>
        </a:spcBef>
        <a:spcAft>
          <a:spcPct val="0"/>
        </a:spcAft>
        <a:buFont typeface="Arial" charset="0"/>
        <a:buChar char="»"/>
        <a:defRPr sz="2000">
          <a:solidFill>
            <a:schemeClr val="tx1"/>
          </a:solidFill>
          <a:latin typeface="+mn-lt"/>
          <a:ea typeface="+mn-ea"/>
        </a:defRPr>
      </a:lvl8pPr>
      <a:lvl9pPr marL="3885802" indent="-228576" algn="l" rtl="0" fontAlgn="base">
        <a:spcBef>
          <a:spcPct val="20000"/>
        </a:spcBef>
        <a:spcAft>
          <a:spcPct val="0"/>
        </a:spcAft>
        <a:buFont typeface="Arial" charset="0"/>
        <a:buChar char="»"/>
        <a:defRPr sz="2000">
          <a:solidFill>
            <a:schemeClr val="tx1"/>
          </a:solidFill>
          <a:latin typeface="+mn-lt"/>
          <a:ea typeface="+mn-ea"/>
        </a:defRPr>
      </a:lvl9pPr>
    </p:bodyStyle>
    <p:otherStyle>
      <a:defPPr>
        <a:defRPr lang="it-IT"/>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6" algn="l" defTabSz="457154" rtl="0" eaLnBrk="1" latinLnBrk="0" hangingPunct="1">
        <a:defRPr sz="1800" kern="1200">
          <a:solidFill>
            <a:schemeClr val="tx1"/>
          </a:solidFill>
          <a:latin typeface="+mn-lt"/>
          <a:ea typeface="+mn-ea"/>
          <a:cs typeface="+mn-cs"/>
        </a:defRPr>
      </a:lvl3pPr>
      <a:lvl4pPr marL="1371460" algn="l" defTabSz="457154" rtl="0" eaLnBrk="1" latinLnBrk="0" hangingPunct="1">
        <a:defRPr sz="1800" kern="1200">
          <a:solidFill>
            <a:schemeClr val="tx1"/>
          </a:solidFill>
          <a:latin typeface="+mn-lt"/>
          <a:ea typeface="+mn-ea"/>
          <a:cs typeface="+mn-cs"/>
        </a:defRPr>
      </a:lvl4pPr>
      <a:lvl5pPr marL="1828613" algn="l" defTabSz="457154" rtl="0" eaLnBrk="1" latinLnBrk="0" hangingPunct="1">
        <a:defRPr sz="1800" kern="1200">
          <a:solidFill>
            <a:schemeClr val="tx1"/>
          </a:solidFill>
          <a:latin typeface="+mn-lt"/>
          <a:ea typeface="+mn-ea"/>
          <a:cs typeface="+mn-cs"/>
        </a:defRPr>
      </a:lvl5pPr>
      <a:lvl6pPr marL="2285766" algn="l" defTabSz="457154" rtl="0" eaLnBrk="1" latinLnBrk="0" hangingPunct="1">
        <a:defRPr sz="1800" kern="1200">
          <a:solidFill>
            <a:schemeClr val="tx1"/>
          </a:solidFill>
          <a:latin typeface="+mn-lt"/>
          <a:ea typeface="+mn-ea"/>
          <a:cs typeface="+mn-cs"/>
        </a:defRPr>
      </a:lvl6pPr>
      <a:lvl7pPr marL="2742920" algn="l" defTabSz="457154" rtl="0" eaLnBrk="1" latinLnBrk="0" hangingPunct="1">
        <a:defRPr sz="1800" kern="1200">
          <a:solidFill>
            <a:schemeClr val="tx1"/>
          </a:solidFill>
          <a:latin typeface="+mn-lt"/>
          <a:ea typeface="+mn-ea"/>
          <a:cs typeface="+mn-cs"/>
        </a:defRPr>
      </a:lvl7pPr>
      <a:lvl8pPr marL="3200072" algn="l" defTabSz="457154" rtl="0" eaLnBrk="1" latinLnBrk="0" hangingPunct="1">
        <a:defRPr sz="1800" kern="1200">
          <a:solidFill>
            <a:schemeClr val="tx1"/>
          </a:solidFill>
          <a:latin typeface="+mn-lt"/>
          <a:ea typeface="+mn-ea"/>
          <a:cs typeface="+mn-cs"/>
        </a:defRPr>
      </a:lvl8pPr>
      <a:lvl9pPr marL="3657226" algn="l" defTabSz="4571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r>
              <a:rPr lang="it-IT"/>
              <a:t>IAPS 9-10/10/2019</a:t>
            </a:r>
            <a:endParaRPr lang="en-GB" dirty="0"/>
          </a:p>
        </p:txBody>
      </p:sp>
      <p:sp>
        <p:nvSpPr>
          <p:cNvPr id="5" name="Espace réservé du pied de page 4"/>
          <p:cNvSpPr>
            <a:spLocks noGrp="1"/>
          </p:cNvSpPr>
          <p:nvPr>
            <p:ph type="ftr" sz="quarter" idx="11"/>
          </p:nvPr>
        </p:nvSpPr>
        <p:spPr/>
        <p:txBody>
          <a:bodyPr/>
          <a:lstStyle/>
          <a:p>
            <a:pPr>
              <a:defRPr/>
            </a:pPr>
            <a:r>
              <a:rPr lang="en-US"/>
              <a:t>JUICE - MAJIS – STM#5</a:t>
            </a:r>
            <a:endParaRPr lang="en-GB" dirty="0"/>
          </a:p>
        </p:txBody>
      </p:sp>
      <p:sp>
        <p:nvSpPr>
          <p:cNvPr id="7" name="Titolo 6"/>
          <p:cNvSpPr>
            <a:spLocks noGrp="1"/>
          </p:cNvSpPr>
          <p:nvPr>
            <p:ph type="ctrTitle"/>
          </p:nvPr>
        </p:nvSpPr>
        <p:spPr/>
        <p:txBody>
          <a:bodyPr/>
          <a:lstStyle/>
          <a:p>
            <a:r>
              <a:rPr lang="it-IT" dirty="0" smtClean="0"/>
              <a:t>New Management scheme</a:t>
            </a:r>
            <a:endParaRPr lang="it-IT" dirty="0"/>
          </a:p>
        </p:txBody>
      </p:sp>
      <p:sp>
        <p:nvSpPr>
          <p:cNvPr id="2" name="Segnaposto numero diapositiva 1">
            <a:extLst>
              <a:ext uri="{FF2B5EF4-FFF2-40B4-BE49-F238E27FC236}">
                <a16:creationId xmlns:a16="http://schemas.microsoft.com/office/drawing/2014/main" xmlns="" id="{524967CF-2669-2A4F-A6EB-B143AF331353}"/>
              </a:ext>
            </a:extLst>
          </p:cNvPr>
          <p:cNvSpPr>
            <a:spLocks noGrp="1"/>
          </p:cNvSpPr>
          <p:nvPr>
            <p:ph type="sldNum" sz="quarter" idx="12"/>
          </p:nvPr>
        </p:nvSpPr>
        <p:spPr/>
        <p:txBody>
          <a:bodyPr/>
          <a:lstStyle/>
          <a:p>
            <a:fld id="{635FC382-2745-4F5E-87AB-F5609AE1DABF}" type="slidenum">
              <a:rPr lang="en-GB" smtClean="0"/>
              <a:pPr/>
              <a:t>1</a:t>
            </a:fld>
            <a:endParaRPr lang="en-GB"/>
          </a:p>
        </p:txBody>
      </p:sp>
    </p:spTree>
    <p:extLst>
      <p:ext uri="{BB962C8B-B14F-4D97-AF65-F5344CB8AC3E}">
        <p14:creationId xmlns:p14="http://schemas.microsoft.com/office/powerpoint/2010/main" val="3070027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r>
              <a:rPr lang="it-IT" smtClean="0"/>
              <a:t>IAPS 9-10/10/2019</a:t>
            </a:r>
            <a:endParaRPr lang="en-GB" dirty="0"/>
          </a:p>
        </p:txBody>
      </p:sp>
      <p:sp>
        <p:nvSpPr>
          <p:cNvPr id="5" name="Espace réservé du pied de page 4"/>
          <p:cNvSpPr>
            <a:spLocks noGrp="1"/>
          </p:cNvSpPr>
          <p:nvPr>
            <p:ph type="ftr" sz="quarter" idx="11"/>
          </p:nvPr>
        </p:nvSpPr>
        <p:spPr/>
        <p:txBody>
          <a:bodyPr/>
          <a:lstStyle/>
          <a:p>
            <a:pPr>
              <a:defRPr/>
            </a:pPr>
            <a:r>
              <a:rPr lang="en-US" smtClean="0"/>
              <a:t>JUICE - MAJIS – STM#5</a:t>
            </a:r>
            <a:endParaRPr lang="en-GB"/>
          </a:p>
        </p:txBody>
      </p:sp>
      <p:sp>
        <p:nvSpPr>
          <p:cNvPr id="6" name="Espace réservé du numéro de diapositive 5"/>
          <p:cNvSpPr>
            <a:spLocks noGrp="1"/>
          </p:cNvSpPr>
          <p:nvPr>
            <p:ph type="sldNum" sz="quarter" idx="12"/>
          </p:nvPr>
        </p:nvSpPr>
        <p:spPr/>
        <p:txBody>
          <a:bodyPr/>
          <a:lstStyle/>
          <a:p>
            <a:fld id="{635FC382-2745-4F5E-87AB-F5609AE1DABF}" type="slidenum">
              <a:rPr lang="en-GB" smtClean="0"/>
              <a:pPr/>
              <a:t>10</a:t>
            </a:fld>
            <a:endParaRPr lang="en-GB"/>
          </a:p>
        </p:txBody>
      </p:sp>
      <p:sp>
        <p:nvSpPr>
          <p:cNvPr id="7" name="ZoneTexte 6"/>
          <p:cNvSpPr txBox="1"/>
          <p:nvPr/>
        </p:nvSpPr>
        <p:spPr>
          <a:xfrm>
            <a:off x="36095" y="1371600"/>
            <a:ext cx="8741051"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Consolidation of the MAJIS consortium after the selection</a:t>
            </a:r>
          </a:p>
          <a:p>
            <a:pPr marL="342900" indent="-342900">
              <a:buFont typeface="Arial" panose="020B0604020202020204" pitchFamily="34" charset="0"/>
              <a:buChar char="•"/>
            </a:pPr>
            <a:r>
              <a:rPr lang="en-US" sz="2000" dirty="0" smtClean="0"/>
              <a:t>Consolidation of the radiometric modeling and implementation of </a:t>
            </a:r>
            <a:r>
              <a:rPr lang="en-US" sz="2000" dirty="0" err="1" smtClean="0"/>
              <a:t>despiking</a:t>
            </a:r>
            <a:r>
              <a:rPr lang="en-US" sz="2000" dirty="0" smtClean="0"/>
              <a:t> approach</a:t>
            </a:r>
          </a:p>
          <a:p>
            <a:pPr marL="342900" indent="-342900">
              <a:buFont typeface="Arial" panose="020B0604020202020204" pitchFamily="34" charset="0"/>
              <a:buChar char="•"/>
            </a:pPr>
            <a:r>
              <a:rPr lang="en-US" sz="2000" dirty="0" smtClean="0"/>
              <a:t>Overcome of the death of Pascal </a:t>
            </a:r>
            <a:r>
              <a:rPr lang="en-US" sz="2000" dirty="0" err="1" smtClean="0"/>
              <a:t>Eng</a:t>
            </a:r>
            <a:endParaRPr lang="en-US" sz="2000" dirty="0" smtClean="0"/>
          </a:p>
          <a:p>
            <a:pPr marL="342900" indent="-342900">
              <a:buFont typeface="Arial" panose="020B0604020202020204" pitchFamily="34" charset="0"/>
              <a:buChar char="•"/>
            </a:pPr>
            <a:r>
              <a:rPr lang="en-US" sz="2000" dirty="0" smtClean="0"/>
              <a:t>Development of the microcode (Yves is now a contender of Markus… His next car could be a Porsche !)</a:t>
            </a:r>
          </a:p>
          <a:p>
            <a:pPr marL="342900" indent="-342900">
              <a:buFont typeface="Arial" panose="020B0604020202020204" pitchFamily="34" charset="0"/>
              <a:buChar char="•"/>
            </a:pPr>
            <a:r>
              <a:rPr lang="en-US" sz="2000" dirty="0" smtClean="0"/>
              <a:t>Development of the on-board software and data compression</a:t>
            </a:r>
          </a:p>
        </p:txBody>
      </p:sp>
      <p:sp>
        <p:nvSpPr>
          <p:cNvPr id="8" name="Rectangle 7"/>
          <p:cNvSpPr/>
          <p:nvPr/>
        </p:nvSpPr>
        <p:spPr>
          <a:xfrm>
            <a:off x="2762020" y="762000"/>
            <a:ext cx="4046172" cy="461665"/>
          </a:xfrm>
          <a:prstGeom prst="rect">
            <a:avLst/>
          </a:prstGeom>
        </p:spPr>
        <p:txBody>
          <a:bodyPr wrap="none">
            <a:spAutoFit/>
          </a:bodyPr>
          <a:lstStyle/>
          <a:p>
            <a:r>
              <a:rPr lang="en-US" sz="2400" dirty="0" smtClean="0">
                <a:solidFill>
                  <a:schemeClr val="bg1"/>
                </a:solidFill>
              </a:rPr>
              <a:t>Major contributions of Yves  </a:t>
            </a:r>
            <a:endParaRPr lang="en-US" sz="2400" dirty="0">
              <a:solidFill>
                <a:schemeClr val="bg1"/>
              </a:solidFill>
            </a:endParaRPr>
          </a:p>
        </p:txBody>
      </p:sp>
    </p:spTree>
    <p:extLst>
      <p:ext uri="{BB962C8B-B14F-4D97-AF65-F5344CB8AC3E}">
        <p14:creationId xmlns:p14="http://schemas.microsoft.com/office/powerpoint/2010/main" val="2293702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r>
              <a:rPr lang="it-IT" smtClean="0"/>
              <a:t>IAPS 9-10/10/2019</a:t>
            </a:r>
            <a:endParaRPr lang="en-GB" dirty="0"/>
          </a:p>
        </p:txBody>
      </p:sp>
      <p:sp>
        <p:nvSpPr>
          <p:cNvPr id="5" name="Espace réservé du pied de page 4"/>
          <p:cNvSpPr>
            <a:spLocks noGrp="1"/>
          </p:cNvSpPr>
          <p:nvPr>
            <p:ph type="ftr" sz="quarter" idx="11"/>
          </p:nvPr>
        </p:nvSpPr>
        <p:spPr/>
        <p:txBody>
          <a:bodyPr/>
          <a:lstStyle/>
          <a:p>
            <a:pPr>
              <a:defRPr/>
            </a:pPr>
            <a:r>
              <a:rPr lang="en-US" smtClean="0"/>
              <a:t>JUICE - MAJIS – STM#5</a:t>
            </a:r>
            <a:endParaRPr lang="en-GB"/>
          </a:p>
        </p:txBody>
      </p:sp>
      <p:sp>
        <p:nvSpPr>
          <p:cNvPr id="6" name="Espace réservé du numéro de diapositive 5"/>
          <p:cNvSpPr>
            <a:spLocks noGrp="1"/>
          </p:cNvSpPr>
          <p:nvPr>
            <p:ph type="sldNum" sz="quarter" idx="12"/>
          </p:nvPr>
        </p:nvSpPr>
        <p:spPr/>
        <p:txBody>
          <a:bodyPr/>
          <a:lstStyle/>
          <a:p>
            <a:fld id="{635FC382-2745-4F5E-87AB-F5609AE1DABF}" type="slidenum">
              <a:rPr lang="en-GB" smtClean="0"/>
              <a:pPr/>
              <a:t>11</a:t>
            </a:fld>
            <a:endParaRPr lang="en-GB"/>
          </a:p>
        </p:txBody>
      </p:sp>
      <p:sp>
        <p:nvSpPr>
          <p:cNvPr id="7" name="ZoneTexte 6"/>
          <p:cNvSpPr txBox="1"/>
          <p:nvPr/>
        </p:nvSpPr>
        <p:spPr>
          <a:xfrm>
            <a:off x="36095" y="1371600"/>
            <a:ext cx="8741051"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Consolidation of the MAJIS consortium after the selection</a:t>
            </a:r>
          </a:p>
          <a:p>
            <a:pPr marL="342900" indent="-342900">
              <a:buFont typeface="Arial" panose="020B0604020202020204" pitchFamily="34" charset="0"/>
              <a:buChar char="•"/>
            </a:pPr>
            <a:r>
              <a:rPr lang="en-US" sz="2000" dirty="0" smtClean="0"/>
              <a:t>Consolidation of the radiometric modeling and implementation of </a:t>
            </a:r>
            <a:r>
              <a:rPr lang="en-US" sz="2000" dirty="0" err="1" smtClean="0"/>
              <a:t>despiking</a:t>
            </a:r>
            <a:r>
              <a:rPr lang="en-US" sz="2000" dirty="0" smtClean="0"/>
              <a:t> approach</a:t>
            </a:r>
          </a:p>
          <a:p>
            <a:pPr marL="342900" indent="-342900">
              <a:buFont typeface="Arial" panose="020B0604020202020204" pitchFamily="34" charset="0"/>
              <a:buChar char="•"/>
            </a:pPr>
            <a:r>
              <a:rPr lang="en-US" sz="2000" dirty="0" smtClean="0"/>
              <a:t>Overcome of the death of Pascal </a:t>
            </a:r>
            <a:r>
              <a:rPr lang="en-US" sz="2000" dirty="0" err="1" smtClean="0"/>
              <a:t>Eng</a:t>
            </a:r>
            <a:endParaRPr lang="en-US" sz="2000" dirty="0" smtClean="0"/>
          </a:p>
          <a:p>
            <a:pPr marL="342900" indent="-342900">
              <a:buFont typeface="Arial" panose="020B0604020202020204" pitchFamily="34" charset="0"/>
              <a:buChar char="•"/>
            </a:pPr>
            <a:r>
              <a:rPr lang="en-US" sz="2000" dirty="0" smtClean="0"/>
              <a:t>Development of the microcode (Yves is now a contender of Markus… His next car could be a Porsche !)</a:t>
            </a:r>
          </a:p>
          <a:p>
            <a:pPr marL="342900" indent="-342900">
              <a:buFont typeface="Arial" panose="020B0604020202020204" pitchFamily="34" charset="0"/>
              <a:buChar char="•"/>
            </a:pPr>
            <a:r>
              <a:rPr lang="en-US" sz="2000" dirty="0" smtClean="0"/>
              <a:t>Development of the on-board software and data compression</a:t>
            </a:r>
          </a:p>
          <a:p>
            <a:pPr marL="342900" indent="-342900">
              <a:buFont typeface="Arial" panose="020B0604020202020204" pitchFamily="34" charset="0"/>
              <a:buChar char="•"/>
            </a:pPr>
            <a:r>
              <a:rPr lang="en-US" sz="2000" dirty="0" smtClean="0"/>
              <a:t>Validation of the FPA performances</a:t>
            </a:r>
          </a:p>
        </p:txBody>
      </p:sp>
      <p:sp>
        <p:nvSpPr>
          <p:cNvPr id="8" name="Rectangle 7"/>
          <p:cNvSpPr/>
          <p:nvPr/>
        </p:nvSpPr>
        <p:spPr>
          <a:xfrm>
            <a:off x="2762020" y="762000"/>
            <a:ext cx="4046172" cy="461665"/>
          </a:xfrm>
          <a:prstGeom prst="rect">
            <a:avLst/>
          </a:prstGeom>
        </p:spPr>
        <p:txBody>
          <a:bodyPr wrap="none">
            <a:spAutoFit/>
          </a:bodyPr>
          <a:lstStyle/>
          <a:p>
            <a:r>
              <a:rPr lang="en-US" sz="2400" dirty="0" smtClean="0">
                <a:solidFill>
                  <a:schemeClr val="bg1"/>
                </a:solidFill>
              </a:rPr>
              <a:t>Major contributions of Yves  </a:t>
            </a:r>
            <a:endParaRPr lang="en-US" sz="2400" dirty="0">
              <a:solidFill>
                <a:schemeClr val="bg1"/>
              </a:solidFill>
            </a:endParaRPr>
          </a:p>
        </p:txBody>
      </p:sp>
    </p:spTree>
    <p:extLst>
      <p:ext uri="{BB962C8B-B14F-4D97-AF65-F5344CB8AC3E}">
        <p14:creationId xmlns:p14="http://schemas.microsoft.com/office/powerpoint/2010/main" val="13663195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r>
              <a:rPr lang="it-IT" smtClean="0"/>
              <a:t>IAPS 9-10/10/2019</a:t>
            </a:r>
            <a:endParaRPr lang="en-GB" dirty="0"/>
          </a:p>
        </p:txBody>
      </p:sp>
      <p:sp>
        <p:nvSpPr>
          <p:cNvPr id="5" name="Espace réservé du pied de page 4"/>
          <p:cNvSpPr>
            <a:spLocks noGrp="1"/>
          </p:cNvSpPr>
          <p:nvPr>
            <p:ph type="ftr" sz="quarter" idx="11"/>
          </p:nvPr>
        </p:nvSpPr>
        <p:spPr/>
        <p:txBody>
          <a:bodyPr/>
          <a:lstStyle/>
          <a:p>
            <a:pPr>
              <a:defRPr/>
            </a:pPr>
            <a:r>
              <a:rPr lang="en-US" smtClean="0"/>
              <a:t>JUICE - MAJIS – STM#5</a:t>
            </a:r>
            <a:endParaRPr lang="en-GB"/>
          </a:p>
        </p:txBody>
      </p:sp>
      <p:sp>
        <p:nvSpPr>
          <p:cNvPr id="6" name="Espace réservé du numéro de diapositive 5"/>
          <p:cNvSpPr>
            <a:spLocks noGrp="1"/>
          </p:cNvSpPr>
          <p:nvPr>
            <p:ph type="sldNum" sz="quarter" idx="12"/>
          </p:nvPr>
        </p:nvSpPr>
        <p:spPr/>
        <p:txBody>
          <a:bodyPr/>
          <a:lstStyle/>
          <a:p>
            <a:fld id="{635FC382-2745-4F5E-87AB-F5609AE1DABF}" type="slidenum">
              <a:rPr lang="en-GB" smtClean="0"/>
              <a:pPr/>
              <a:t>12</a:t>
            </a:fld>
            <a:endParaRPr lang="en-GB"/>
          </a:p>
        </p:txBody>
      </p:sp>
      <p:sp>
        <p:nvSpPr>
          <p:cNvPr id="7" name="ZoneTexte 6"/>
          <p:cNvSpPr txBox="1"/>
          <p:nvPr/>
        </p:nvSpPr>
        <p:spPr>
          <a:xfrm>
            <a:off x="36095" y="1371600"/>
            <a:ext cx="8741051"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Consolidation of the MAJIS consortium after the selection</a:t>
            </a:r>
          </a:p>
          <a:p>
            <a:pPr marL="342900" indent="-342900">
              <a:buFont typeface="Arial" panose="020B0604020202020204" pitchFamily="34" charset="0"/>
              <a:buChar char="•"/>
            </a:pPr>
            <a:r>
              <a:rPr lang="en-US" sz="2000" dirty="0" smtClean="0"/>
              <a:t>Consolidation of the radiometric modeling and implementation of </a:t>
            </a:r>
            <a:r>
              <a:rPr lang="en-US" sz="2000" dirty="0" err="1" smtClean="0"/>
              <a:t>despiking</a:t>
            </a:r>
            <a:r>
              <a:rPr lang="en-US" sz="2000" dirty="0" smtClean="0"/>
              <a:t> approach</a:t>
            </a:r>
          </a:p>
          <a:p>
            <a:pPr marL="342900" indent="-342900">
              <a:buFont typeface="Arial" panose="020B0604020202020204" pitchFamily="34" charset="0"/>
              <a:buChar char="•"/>
            </a:pPr>
            <a:r>
              <a:rPr lang="en-US" sz="2000" dirty="0" smtClean="0"/>
              <a:t>Overcome of the death of Pascal </a:t>
            </a:r>
            <a:r>
              <a:rPr lang="en-US" sz="2000" dirty="0" err="1" smtClean="0"/>
              <a:t>Eng</a:t>
            </a:r>
            <a:endParaRPr lang="en-US" sz="2000" dirty="0" smtClean="0"/>
          </a:p>
          <a:p>
            <a:pPr marL="342900" indent="-342900">
              <a:buFont typeface="Arial" panose="020B0604020202020204" pitchFamily="34" charset="0"/>
              <a:buChar char="•"/>
            </a:pPr>
            <a:r>
              <a:rPr lang="en-US" sz="2000" dirty="0" smtClean="0"/>
              <a:t>Development of the microcode (Yves is now a contender of Markus… His next car could be a Porsche !)</a:t>
            </a:r>
          </a:p>
          <a:p>
            <a:pPr marL="342900" indent="-342900">
              <a:buFont typeface="Arial" panose="020B0604020202020204" pitchFamily="34" charset="0"/>
              <a:buChar char="•"/>
            </a:pPr>
            <a:r>
              <a:rPr lang="en-US" sz="2000" dirty="0" smtClean="0"/>
              <a:t>Development of the on-board software and data compression</a:t>
            </a:r>
          </a:p>
          <a:p>
            <a:pPr marL="342900" indent="-342900">
              <a:buFont typeface="Arial" panose="020B0604020202020204" pitchFamily="34" charset="0"/>
              <a:buChar char="•"/>
            </a:pPr>
            <a:r>
              <a:rPr lang="en-US" sz="2000" dirty="0" smtClean="0"/>
              <a:t>Validation of the FPA performances</a:t>
            </a:r>
          </a:p>
          <a:p>
            <a:pPr marL="342900" indent="-342900">
              <a:buFont typeface="Arial" panose="020B0604020202020204" pitchFamily="34" charset="0"/>
              <a:buChar char="•"/>
            </a:pPr>
            <a:r>
              <a:rPr lang="en-US" sz="2000" dirty="0" smtClean="0"/>
              <a:t>Patient discussions with TIS… (famous sentence: “when TIS says black, it is likely white !”)</a:t>
            </a:r>
            <a:endParaRPr lang="en-US" sz="2000" dirty="0"/>
          </a:p>
        </p:txBody>
      </p:sp>
      <p:sp>
        <p:nvSpPr>
          <p:cNvPr id="8" name="Rectangle 7"/>
          <p:cNvSpPr/>
          <p:nvPr/>
        </p:nvSpPr>
        <p:spPr>
          <a:xfrm>
            <a:off x="2762020" y="762000"/>
            <a:ext cx="4046172" cy="461665"/>
          </a:xfrm>
          <a:prstGeom prst="rect">
            <a:avLst/>
          </a:prstGeom>
        </p:spPr>
        <p:txBody>
          <a:bodyPr wrap="none">
            <a:spAutoFit/>
          </a:bodyPr>
          <a:lstStyle/>
          <a:p>
            <a:r>
              <a:rPr lang="en-US" sz="2400" dirty="0" smtClean="0">
                <a:solidFill>
                  <a:schemeClr val="bg1"/>
                </a:solidFill>
              </a:rPr>
              <a:t>Major contributions of Yves  </a:t>
            </a:r>
            <a:endParaRPr lang="en-US" sz="2400" dirty="0">
              <a:solidFill>
                <a:schemeClr val="bg1"/>
              </a:solidFill>
            </a:endParaRPr>
          </a:p>
        </p:txBody>
      </p:sp>
    </p:spTree>
    <p:extLst>
      <p:ext uri="{BB962C8B-B14F-4D97-AF65-F5344CB8AC3E}">
        <p14:creationId xmlns:p14="http://schemas.microsoft.com/office/powerpoint/2010/main" val="995956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r>
              <a:rPr lang="it-IT" smtClean="0"/>
              <a:t>IAPS 9-10/10/2019</a:t>
            </a:r>
            <a:endParaRPr lang="en-GB" dirty="0"/>
          </a:p>
        </p:txBody>
      </p:sp>
      <p:sp>
        <p:nvSpPr>
          <p:cNvPr id="5" name="Espace réservé du pied de page 4"/>
          <p:cNvSpPr>
            <a:spLocks noGrp="1"/>
          </p:cNvSpPr>
          <p:nvPr>
            <p:ph type="ftr" sz="quarter" idx="11"/>
          </p:nvPr>
        </p:nvSpPr>
        <p:spPr/>
        <p:txBody>
          <a:bodyPr/>
          <a:lstStyle/>
          <a:p>
            <a:pPr>
              <a:defRPr/>
            </a:pPr>
            <a:r>
              <a:rPr lang="en-US" smtClean="0"/>
              <a:t>JUICE - MAJIS – STM#5</a:t>
            </a:r>
            <a:endParaRPr lang="en-GB"/>
          </a:p>
        </p:txBody>
      </p:sp>
      <p:sp>
        <p:nvSpPr>
          <p:cNvPr id="6" name="Espace réservé du numéro de diapositive 5"/>
          <p:cNvSpPr>
            <a:spLocks noGrp="1"/>
          </p:cNvSpPr>
          <p:nvPr>
            <p:ph type="sldNum" sz="quarter" idx="12"/>
          </p:nvPr>
        </p:nvSpPr>
        <p:spPr/>
        <p:txBody>
          <a:bodyPr/>
          <a:lstStyle/>
          <a:p>
            <a:fld id="{635FC382-2745-4F5E-87AB-F5609AE1DABF}" type="slidenum">
              <a:rPr lang="en-GB" smtClean="0"/>
              <a:pPr/>
              <a:t>13</a:t>
            </a:fld>
            <a:endParaRPr lang="en-GB"/>
          </a:p>
        </p:txBody>
      </p:sp>
      <p:sp>
        <p:nvSpPr>
          <p:cNvPr id="7" name="ZoneTexte 6"/>
          <p:cNvSpPr txBox="1"/>
          <p:nvPr/>
        </p:nvSpPr>
        <p:spPr>
          <a:xfrm>
            <a:off x="36095" y="1371600"/>
            <a:ext cx="8741051"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Consolidation of the MAJIS consortium after the selection</a:t>
            </a:r>
          </a:p>
          <a:p>
            <a:pPr marL="342900" indent="-342900">
              <a:buFont typeface="Arial" panose="020B0604020202020204" pitchFamily="34" charset="0"/>
              <a:buChar char="•"/>
            </a:pPr>
            <a:r>
              <a:rPr lang="en-US" sz="2000" dirty="0" smtClean="0"/>
              <a:t>Consolidation of the radiometric modeling and implementation of </a:t>
            </a:r>
            <a:r>
              <a:rPr lang="en-US" sz="2000" dirty="0" err="1" smtClean="0"/>
              <a:t>despiking</a:t>
            </a:r>
            <a:r>
              <a:rPr lang="en-US" sz="2000" dirty="0" smtClean="0"/>
              <a:t> approach</a:t>
            </a:r>
          </a:p>
          <a:p>
            <a:pPr marL="342900" indent="-342900">
              <a:buFont typeface="Arial" panose="020B0604020202020204" pitchFamily="34" charset="0"/>
              <a:buChar char="•"/>
            </a:pPr>
            <a:r>
              <a:rPr lang="en-US" sz="2000" dirty="0" smtClean="0"/>
              <a:t>Overcome of the death of Pascal </a:t>
            </a:r>
            <a:r>
              <a:rPr lang="en-US" sz="2000" dirty="0" err="1" smtClean="0"/>
              <a:t>Eng</a:t>
            </a:r>
            <a:endParaRPr lang="en-US" sz="2000" dirty="0" smtClean="0"/>
          </a:p>
          <a:p>
            <a:pPr marL="342900" indent="-342900">
              <a:buFont typeface="Arial" panose="020B0604020202020204" pitchFamily="34" charset="0"/>
              <a:buChar char="•"/>
            </a:pPr>
            <a:r>
              <a:rPr lang="en-US" sz="2000" dirty="0" smtClean="0"/>
              <a:t>Development of the microcode (Yves is now a contender of Markus… His next car could be a Porsche !)</a:t>
            </a:r>
          </a:p>
          <a:p>
            <a:pPr marL="342900" indent="-342900">
              <a:buFont typeface="Arial" panose="020B0604020202020204" pitchFamily="34" charset="0"/>
              <a:buChar char="•"/>
            </a:pPr>
            <a:r>
              <a:rPr lang="en-US" sz="2000" dirty="0" smtClean="0"/>
              <a:t>Development of the on-board software and data compression</a:t>
            </a:r>
          </a:p>
          <a:p>
            <a:pPr marL="342900" indent="-342900">
              <a:buFont typeface="Arial" panose="020B0604020202020204" pitchFamily="34" charset="0"/>
              <a:buChar char="•"/>
            </a:pPr>
            <a:r>
              <a:rPr lang="en-US" sz="2000" dirty="0" smtClean="0"/>
              <a:t>Validation of the FPA performances</a:t>
            </a:r>
          </a:p>
          <a:p>
            <a:pPr marL="342900" indent="-342900">
              <a:buFont typeface="Arial" panose="020B0604020202020204" pitchFamily="34" charset="0"/>
              <a:buChar char="•"/>
            </a:pPr>
            <a:r>
              <a:rPr lang="en-US" sz="2000" dirty="0" smtClean="0"/>
              <a:t>Patient discussions with TIS… (famous sentence: “when TIS says black, it is likely white !”)</a:t>
            </a:r>
            <a:endParaRPr lang="en-US" sz="2000" dirty="0"/>
          </a:p>
          <a:p>
            <a:pPr marL="342900" indent="-342900">
              <a:buFont typeface="Arial" panose="020B0604020202020204" pitchFamily="34" charset="0"/>
              <a:buChar char="•"/>
            </a:pPr>
            <a:r>
              <a:rPr lang="en-US" sz="2000" dirty="0" smtClean="0"/>
              <a:t>Support the JUICE project for </a:t>
            </a:r>
            <a:r>
              <a:rPr lang="en-US" sz="2000" dirty="0" smtClean="0"/>
              <a:t>the mission analysis</a:t>
            </a:r>
            <a:endParaRPr lang="en-US" sz="2000" dirty="0" smtClean="0"/>
          </a:p>
        </p:txBody>
      </p:sp>
      <p:sp>
        <p:nvSpPr>
          <p:cNvPr id="8" name="Rectangle 7"/>
          <p:cNvSpPr/>
          <p:nvPr/>
        </p:nvSpPr>
        <p:spPr>
          <a:xfrm>
            <a:off x="2762020" y="762000"/>
            <a:ext cx="4046172" cy="461665"/>
          </a:xfrm>
          <a:prstGeom prst="rect">
            <a:avLst/>
          </a:prstGeom>
        </p:spPr>
        <p:txBody>
          <a:bodyPr wrap="none">
            <a:spAutoFit/>
          </a:bodyPr>
          <a:lstStyle/>
          <a:p>
            <a:r>
              <a:rPr lang="en-US" sz="2400" dirty="0" smtClean="0">
                <a:solidFill>
                  <a:schemeClr val="bg1"/>
                </a:solidFill>
              </a:rPr>
              <a:t>Major contributions of Yves  </a:t>
            </a:r>
            <a:endParaRPr lang="en-US" sz="2400" dirty="0">
              <a:solidFill>
                <a:schemeClr val="bg1"/>
              </a:solidFill>
            </a:endParaRPr>
          </a:p>
        </p:txBody>
      </p:sp>
    </p:spTree>
    <p:extLst>
      <p:ext uri="{BB962C8B-B14F-4D97-AF65-F5344CB8AC3E}">
        <p14:creationId xmlns:p14="http://schemas.microsoft.com/office/powerpoint/2010/main" val="1629043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r>
              <a:rPr lang="it-IT" smtClean="0"/>
              <a:t>IAPS 9-10/10/2019</a:t>
            </a:r>
            <a:endParaRPr lang="en-GB" dirty="0"/>
          </a:p>
        </p:txBody>
      </p:sp>
      <p:sp>
        <p:nvSpPr>
          <p:cNvPr id="5" name="Espace réservé du pied de page 4"/>
          <p:cNvSpPr>
            <a:spLocks noGrp="1"/>
          </p:cNvSpPr>
          <p:nvPr>
            <p:ph type="ftr" sz="quarter" idx="11"/>
          </p:nvPr>
        </p:nvSpPr>
        <p:spPr/>
        <p:txBody>
          <a:bodyPr/>
          <a:lstStyle/>
          <a:p>
            <a:pPr>
              <a:defRPr/>
            </a:pPr>
            <a:r>
              <a:rPr lang="en-US" smtClean="0"/>
              <a:t>JUICE - MAJIS – STM#5</a:t>
            </a:r>
            <a:endParaRPr lang="en-GB"/>
          </a:p>
        </p:txBody>
      </p:sp>
      <p:sp>
        <p:nvSpPr>
          <p:cNvPr id="6" name="Espace réservé du numéro de diapositive 5"/>
          <p:cNvSpPr>
            <a:spLocks noGrp="1"/>
          </p:cNvSpPr>
          <p:nvPr>
            <p:ph type="sldNum" sz="quarter" idx="12"/>
          </p:nvPr>
        </p:nvSpPr>
        <p:spPr/>
        <p:txBody>
          <a:bodyPr/>
          <a:lstStyle/>
          <a:p>
            <a:fld id="{635FC382-2745-4F5E-87AB-F5609AE1DABF}" type="slidenum">
              <a:rPr lang="en-GB" smtClean="0"/>
              <a:pPr/>
              <a:t>14</a:t>
            </a:fld>
            <a:endParaRPr lang="en-GB"/>
          </a:p>
        </p:txBody>
      </p:sp>
      <p:sp>
        <p:nvSpPr>
          <p:cNvPr id="7" name="ZoneTexte 6"/>
          <p:cNvSpPr txBox="1"/>
          <p:nvPr/>
        </p:nvSpPr>
        <p:spPr>
          <a:xfrm>
            <a:off x="36095" y="1371600"/>
            <a:ext cx="8741051" cy="4708981"/>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Consolidation of the MAJIS consortium after the selection</a:t>
            </a:r>
          </a:p>
          <a:p>
            <a:pPr marL="342900" indent="-342900">
              <a:buFont typeface="Arial" panose="020B0604020202020204" pitchFamily="34" charset="0"/>
              <a:buChar char="•"/>
            </a:pPr>
            <a:r>
              <a:rPr lang="en-US" sz="2000" dirty="0" smtClean="0"/>
              <a:t>Consolidation of the radiometric modeling and implementation of </a:t>
            </a:r>
            <a:r>
              <a:rPr lang="en-US" sz="2000" dirty="0" err="1" smtClean="0"/>
              <a:t>despiking</a:t>
            </a:r>
            <a:r>
              <a:rPr lang="en-US" sz="2000" dirty="0" smtClean="0"/>
              <a:t> approach</a:t>
            </a:r>
          </a:p>
          <a:p>
            <a:pPr marL="342900" indent="-342900">
              <a:buFont typeface="Arial" panose="020B0604020202020204" pitchFamily="34" charset="0"/>
              <a:buChar char="•"/>
            </a:pPr>
            <a:r>
              <a:rPr lang="en-US" sz="2000" dirty="0" smtClean="0"/>
              <a:t>Overcome of the death of Pascal </a:t>
            </a:r>
            <a:r>
              <a:rPr lang="en-US" sz="2000" dirty="0" err="1" smtClean="0"/>
              <a:t>Eng</a:t>
            </a:r>
            <a:endParaRPr lang="en-US" sz="2000" dirty="0" smtClean="0"/>
          </a:p>
          <a:p>
            <a:pPr marL="342900" indent="-342900">
              <a:buFont typeface="Arial" panose="020B0604020202020204" pitchFamily="34" charset="0"/>
              <a:buChar char="•"/>
            </a:pPr>
            <a:r>
              <a:rPr lang="en-US" sz="2000" dirty="0" smtClean="0"/>
              <a:t>Development of the microcode (Yves is now a contender of Markus… His next car could be a Porsche !)</a:t>
            </a:r>
          </a:p>
          <a:p>
            <a:pPr marL="342900" indent="-342900">
              <a:buFont typeface="Arial" panose="020B0604020202020204" pitchFamily="34" charset="0"/>
              <a:buChar char="•"/>
            </a:pPr>
            <a:r>
              <a:rPr lang="en-US" sz="2000" dirty="0" smtClean="0"/>
              <a:t>Development of the on-board software and data compression</a:t>
            </a:r>
          </a:p>
          <a:p>
            <a:pPr marL="342900" indent="-342900">
              <a:buFont typeface="Arial" panose="020B0604020202020204" pitchFamily="34" charset="0"/>
              <a:buChar char="•"/>
            </a:pPr>
            <a:r>
              <a:rPr lang="en-US" sz="2000" dirty="0" smtClean="0"/>
              <a:t>Validation of the FPA performances</a:t>
            </a:r>
          </a:p>
          <a:p>
            <a:pPr marL="342900" indent="-342900">
              <a:buFont typeface="Arial" panose="020B0604020202020204" pitchFamily="34" charset="0"/>
              <a:buChar char="•"/>
            </a:pPr>
            <a:r>
              <a:rPr lang="en-US" sz="2000" dirty="0" smtClean="0"/>
              <a:t>Patient discussions with TIS… (famous sentence: “when TIS says black, it is likely white !”)</a:t>
            </a:r>
            <a:endParaRPr lang="en-US" sz="2000" dirty="0"/>
          </a:p>
          <a:p>
            <a:pPr marL="342900" indent="-342900">
              <a:buFont typeface="Arial" panose="020B0604020202020204" pitchFamily="34" charset="0"/>
              <a:buChar char="•"/>
            </a:pPr>
            <a:r>
              <a:rPr lang="en-US" sz="2000" dirty="0" smtClean="0"/>
              <a:t>Support the JUICE project for </a:t>
            </a:r>
            <a:r>
              <a:rPr lang="en-US" sz="2000" dirty="0"/>
              <a:t>the mission analysis</a:t>
            </a:r>
            <a:endParaRPr lang="en-US" sz="2000" dirty="0" smtClean="0"/>
          </a:p>
          <a:p>
            <a:pPr marL="342900" indent="-342900">
              <a:buFont typeface="Arial" panose="020B0604020202020204" pitchFamily="34" charset="0"/>
              <a:buChar char="•"/>
            </a:pPr>
            <a:r>
              <a:rPr lang="en-US" sz="2000" dirty="0"/>
              <a:t>T</a:t>
            </a:r>
            <a:r>
              <a:rPr lang="en-US" sz="2000" dirty="0" smtClean="0"/>
              <a:t>he only one to calculate (in his head !) the number of DN/sec in one MAJIS pixel from a given position of JUICE (and vice versa)… A kind of Sudoku !</a:t>
            </a:r>
          </a:p>
          <a:p>
            <a:pPr marL="342900" indent="-342900">
              <a:buFont typeface="Arial" panose="020B0604020202020204" pitchFamily="34" charset="0"/>
              <a:buChar char="•"/>
            </a:pPr>
            <a:r>
              <a:rPr lang="en-US" sz="2000" dirty="0" smtClean="0"/>
              <a:t>…</a:t>
            </a:r>
            <a:endParaRPr lang="en-US" sz="2000" dirty="0"/>
          </a:p>
        </p:txBody>
      </p:sp>
      <p:sp>
        <p:nvSpPr>
          <p:cNvPr id="8" name="Rectangle 7"/>
          <p:cNvSpPr/>
          <p:nvPr/>
        </p:nvSpPr>
        <p:spPr>
          <a:xfrm>
            <a:off x="2762020" y="762000"/>
            <a:ext cx="4046172" cy="461665"/>
          </a:xfrm>
          <a:prstGeom prst="rect">
            <a:avLst/>
          </a:prstGeom>
        </p:spPr>
        <p:txBody>
          <a:bodyPr wrap="none">
            <a:spAutoFit/>
          </a:bodyPr>
          <a:lstStyle/>
          <a:p>
            <a:r>
              <a:rPr lang="en-US" sz="2400" dirty="0" smtClean="0">
                <a:solidFill>
                  <a:schemeClr val="bg1"/>
                </a:solidFill>
              </a:rPr>
              <a:t>Major contributions of Yves  </a:t>
            </a:r>
            <a:endParaRPr lang="en-US" sz="2400" dirty="0">
              <a:solidFill>
                <a:schemeClr val="bg1"/>
              </a:solidFill>
            </a:endParaRPr>
          </a:p>
        </p:txBody>
      </p:sp>
    </p:spTree>
    <p:extLst>
      <p:ext uri="{BB962C8B-B14F-4D97-AF65-F5344CB8AC3E}">
        <p14:creationId xmlns:p14="http://schemas.microsoft.com/office/powerpoint/2010/main" val="1750221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r>
              <a:rPr lang="it-IT" smtClean="0"/>
              <a:t>IAPS 9-10/10/2019</a:t>
            </a:r>
            <a:endParaRPr lang="en-GB" dirty="0"/>
          </a:p>
        </p:txBody>
      </p:sp>
      <p:sp>
        <p:nvSpPr>
          <p:cNvPr id="5" name="Espace réservé du pied de page 4"/>
          <p:cNvSpPr>
            <a:spLocks noGrp="1"/>
          </p:cNvSpPr>
          <p:nvPr>
            <p:ph type="ftr" sz="quarter" idx="11"/>
          </p:nvPr>
        </p:nvSpPr>
        <p:spPr/>
        <p:txBody>
          <a:bodyPr/>
          <a:lstStyle/>
          <a:p>
            <a:pPr>
              <a:defRPr/>
            </a:pPr>
            <a:r>
              <a:rPr lang="en-US" smtClean="0"/>
              <a:t>JUICE - MAJIS – STM#5</a:t>
            </a:r>
            <a:endParaRPr lang="en-GB"/>
          </a:p>
        </p:txBody>
      </p:sp>
      <p:sp>
        <p:nvSpPr>
          <p:cNvPr id="6" name="Espace réservé du numéro de diapositive 5"/>
          <p:cNvSpPr>
            <a:spLocks noGrp="1"/>
          </p:cNvSpPr>
          <p:nvPr>
            <p:ph type="sldNum" sz="quarter" idx="12"/>
          </p:nvPr>
        </p:nvSpPr>
        <p:spPr/>
        <p:txBody>
          <a:bodyPr/>
          <a:lstStyle/>
          <a:p>
            <a:fld id="{635FC382-2745-4F5E-87AB-F5609AE1DABF}" type="slidenum">
              <a:rPr lang="en-GB" smtClean="0"/>
              <a:pPr/>
              <a:t>15</a:t>
            </a:fld>
            <a:endParaRPr lang="en-GB"/>
          </a:p>
        </p:txBody>
      </p:sp>
      <p:sp>
        <p:nvSpPr>
          <p:cNvPr id="7" name="Rectangle 1"/>
          <p:cNvSpPr>
            <a:spLocks noChangeArrowheads="1"/>
          </p:cNvSpPr>
          <p:nvPr/>
        </p:nvSpPr>
        <p:spPr bwMode="auto">
          <a:xfrm>
            <a:off x="152400" y="1496199"/>
            <a:ext cx="909837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3600" b="0" i="0" u="none" strike="noStrike" cap="none" normalizeH="0" baseline="0" dirty="0" smtClean="0">
                <a:ln>
                  <a:noFill/>
                </a:ln>
                <a:solidFill>
                  <a:schemeClr val="tx1"/>
                </a:solidFill>
                <a:effectLst/>
                <a:latin typeface="Arial Unicode MS" panose="020B0604020202020204" pitchFamily="34" charset="-128"/>
              </a:rPr>
              <a:t>Yves, huge </a:t>
            </a:r>
            <a:r>
              <a:rPr kumimoji="0" lang="en-US" altLang="fr-FR" sz="3600" b="0" i="0" u="none" strike="noStrike" cap="none" normalizeH="0" baseline="0" dirty="0" smtClean="0">
                <a:ln>
                  <a:noFill/>
                </a:ln>
                <a:solidFill>
                  <a:schemeClr val="tx1"/>
                </a:solidFill>
                <a:effectLst/>
                <a:latin typeface="Arial Unicode MS" panose="020B0604020202020204" pitchFamily="34" charset="-128"/>
              </a:rPr>
              <a:t>thanks </a:t>
            </a:r>
            <a:r>
              <a:rPr kumimoji="0" lang="en-US" altLang="fr-FR" sz="3600" b="0" i="0" u="none" strike="noStrike" cap="none" normalizeH="0" baseline="0" dirty="0" smtClean="0">
                <a:ln>
                  <a:noFill/>
                </a:ln>
                <a:solidFill>
                  <a:schemeClr val="tx1"/>
                </a:solidFill>
                <a:effectLst/>
                <a:latin typeface="Arial Unicode MS" panose="020B0604020202020204" pitchFamily="34" charset="-128"/>
              </a:rPr>
              <a:t>for your personal effort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fr-FR" sz="3600" b="0" i="0" u="none" strike="noStrike" cap="none" normalizeH="0" baseline="0" dirty="0" smtClean="0">
              <a:ln>
                <a:noFill/>
              </a:ln>
              <a:solidFill>
                <a:schemeClr val="tx1"/>
              </a:solidFill>
              <a:effectLst/>
              <a:latin typeface="Arial Unicode MS" panose="020B0604020202020204"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3600" b="0" i="0" u="none" strike="noStrike" cap="none" normalizeH="0" baseline="0" dirty="0" smtClean="0">
                <a:ln>
                  <a:noFill/>
                </a:ln>
                <a:solidFill>
                  <a:schemeClr val="tx1"/>
                </a:solidFill>
                <a:effectLst/>
                <a:latin typeface="Arial Unicode MS" panose="020B0604020202020204" pitchFamily="34" charset="-128"/>
              </a:rPr>
              <a:t> </a:t>
            </a:r>
            <a:r>
              <a:rPr lang="en-US" altLang="fr-FR" sz="3600" dirty="0">
                <a:latin typeface="Arial Unicode MS" panose="020B0604020202020204" pitchFamily="34" charset="-128"/>
              </a:rPr>
              <a:t>T</a:t>
            </a:r>
            <a:r>
              <a:rPr kumimoji="0" lang="en-US" altLang="fr-FR" sz="3600" b="0" i="0" u="none" strike="noStrike" cap="none" normalizeH="0" baseline="0" dirty="0" smtClean="0">
                <a:ln>
                  <a:noFill/>
                </a:ln>
                <a:solidFill>
                  <a:schemeClr val="tx1"/>
                </a:solidFill>
                <a:effectLst/>
                <a:latin typeface="Arial Unicode MS" panose="020B0604020202020204" pitchFamily="34" charset="-128"/>
              </a:rPr>
              <a:t>he</a:t>
            </a:r>
            <a:r>
              <a:rPr kumimoji="0" lang="en-US" altLang="fr-FR" sz="3600" b="0" i="0" u="none" strike="noStrike" cap="none" normalizeH="0" dirty="0" smtClean="0">
                <a:ln>
                  <a:noFill/>
                </a:ln>
                <a:solidFill>
                  <a:schemeClr val="tx1"/>
                </a:solidFill>
                <a:effectLst/>
                <a:latin typeface="Arial Unicode MS" panose="020B0604020202020204" pitchFamily="34" charset="-128"/>
              </a:rPr>
              <a:t> MAJIS project </a:t>
            </a:r>
            <a:r>
              <a:rPr kumimoji="0" lang="en-US" altLang="fr-FR" sz="3600" b="0" i="0" u="none" strike="noStrike" cap="none" normalizeH="0" baseline="0" dirty="0" smtClean="0">
                <a:ln>
                  <a:noFill/>
                </a:ln>
                <a:solidFill>
                  <a:schemeClr val="tx1"/>
                </a:solidFill>
                <a:effectLst/>
                <a:latin typeface="Arial Unicode MS" panose="020B0604020202020204" pitchFamily="34" charset="-128"/>
              </a:rPr>
              <a:t>always </a:t>
            </a:r>
            <a:r>
              <a:rPr kumimoji="0" lang="en-US" altLang="fr-FR" sz="3600" b="0" i="0" u="none" strike="noStrike" cap="none" normalizeH="0" baseline="0" smtClean="0">
                <a:ln>
                  <a:noFill/>
                </a:ln>
                <a:solidFill>
                  <a:schemeClr val="tx1"/>
                </a:solidFill>
                <a:effectLst/>
                <a:latin typeface="Arial Unicode MS" panose="020B0604020202020204" pitchFamily="34" charset="-128"/>
              </a:rPr>
              <a:t>counts </a:t>
            </a:r>
            <a:r>
              <a:rPr kumimoji="0" lang="en-US" altLang="fr-FR" sz="3600" b="0" i="0" u="none" strike="noStrike" cap="none" normalizeH="0" baseline="0" smtClean="0">
                <a:ln>
                  <a:noFill/>
                </a:ln>
                <a:solidFill>
                  <a:schemeClr val="tx1"/>
                </a:solidFill>
                <a:effectLst/>
                <a:latin typeface="Arial Unicode MS" panose="020B0604020202020204" pitchFamily="34" charset="-128"/>
              </a:rPr>
              <a:t>on your</a:t>
            </a:r>
            <a:r>
              <a:rPr kumimoji="0" lang="en-US" altLang="fr-FR" sz="3600" b="0" i="0" u="none" strike="noStrike" cap="none" normalizeH="0" smtClean="0">
                <a:ln>
                  <a:noFill/>
                </a:ln>
                <a:solidFill>
                  <a:schemeClr val="tx1"/>
                </a:solidFill>
                <a:effectLst/>
                <a:latin typeface="Arial Unicode MS" panose="020B0604020202020204" pitchFamily="34" charset="-128"/>
              </a:rPr>
              <a:t> </a:t>
            </a:r>
            <a:r>
              <a:rPr kumimoji="0" lang="en-US" altLang="fr-FR" sz="3600" b="0" i="0" u="none" strike="noStrike" cap="none" normalizeH="0" baseline="0" dirty="0" smtClean="0">
                <a:ln>
                  <a:noFill/>
                </a:ln>
                <a:solidFill>
                  <a:schemeClr val="tx1"/>
                </a:solidFill>
                <a:effectLst/>
                <a:latin typeface="Arial Unicode MS" panose="020B0604020202020204" pitchFamily="34" charset="-128"/>
              </a:rPr>
              <a:t>unfailing support until</a:t>
            </a:r>
            <a:r>
              <a:rPr kumimoji="0" lang="en-US" altLang="fr-FR" sz="3600" b="0" i="0" u="none" strike="noStrike" cap="none" normalizeH="0" dirty="0" smtClean="0">
                <a:ln>
                  <a:noFill/>
                </a:ln>
                <a:solidFill>
                  <a:schemeClr val="tx1"/>
                </a:solidFill>
                <a:effectLst/>
                <a:latin typeface="Arial Unicode MS" panose="020B0604020202020204" pitchFamily="34" charset="-128"/>
              </a:rPr>
              <a:t> the launch (and after) </a:t>
            </a:r>
            <a:r>
              <a:rPr kumimoji="0" lang="en-US" altLang="fr-FR" sz="3600" b="0" i="0" u="none" strike="noStrike" cap="none" normalizeH="0" baseline="0" dirty="0" smtClean="0">
                <a:ln>
                  <a:noFill/>
                </a:ln>
                <a:solidFill>
                  <a:schemeClr val="tx1"/>
                </a:solidFill>
                <a:effectLst/>
                <a:latin typeface="Arial Unicode MS" panose="020B0604020202020204" pitchFamily="34" charset="-128"/>
              </a:rPr>
              <a:t>!</a:t>
            </a:r>
            <a:r>
              <a:rPr kumimoji="0" lang="en-US" altLang="fr-FR" sz="2800" b="0" i="0" u="none" strike="noStrike" cap="none" normalizeH="0" baseline="0" dirty="0" smtClean="0">
                <a:ln>
                  <a:noFill/>
                </a:ln>
                <a:solidFill>
                  <a:schemeClr val="tx1"/>
                </a:solidFill>
                <a:effectLst/>
              </a:rPr>
              <a:t> </a:t>
            </a:r>
            <a:endParaRPr kumimoji="0" lang="en-US" altLang="fr-FR" sz="6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601316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r>
              <a:rPr lang="it-IT" smtClean="0"/>
              <a:t>IAPS 9-10/10/2019</a:t>
            </a:r>
            <a:endParaRPr lang="en-GB" dirty="0"/>
          </a:p>
        </p:txBody>
      </p:sp>
      <p:sp>
        <p:nvSpPr>
          <p:cNvPr id="5" name="Espace réservé du pied de page 4"/>
          <p:cNvSpPr>
            <a:spLocks noGrp="1"/>
          </p:cNvSpPr>
          <p:nvPr>
            <p:ph type="ftr" sz="quarter" idx="11"/>
          </p:nvPr>
        </p:nvSpPr>
        <p:spPr/>
        <p:txBody>
          <a:bodyPr/>
          <a:lstStyle/>
          <a:p>
            <a:pPr>
              <a:defRPr/>
            </a:pPr>
            <a:r>
              <a:rPr lang="en-US" smtClean="0"/>
              <a:t>JUICE - MAJIS – STM#5</a:t>
            </a:r>
            <a:endParaRPr lang="en-GB"/>
          </a:p>
        </p:txBody>
      </p:sp>
      <p:sp>
        <p:nvSpPr>
          <p:cNvPr id="6" name="Espace réservé du numéro de diapositive 5"/>
          <p:cNvSpPr>
            <a:spLocks noGrp="1"/>
          </p:cNvSpPr>
          <p:nvPr>
            <p:ph type="sldNum" sz="quarter" idx="12"/>
          </p:nvPr>
        </p:nvSpPr>
        <p:spPr/>
        <p:txBody>
          <a:bodyPr/>
          <a:lstStyle/>
          <a:p>
            <a:fld id="{635FC382-2745-4F5E-87AB-F5609AE1DABF}" type="slidenum">
              <a:rPr lang="en-GB" smtClean="0"/>
              <a:pPr/>
              <a:t>2</a:t>
            </a:fld>
            <a:endParaRPr lang="en-GB"/>
          </a:p>
        </p:txBody>
      </p:sp>
      <p:pic>
        <p:nvPicPr>
          <p:cNvPr id="7" name="Image 6"/>
          <p:cNvPicPr>
            <a:picLocks noChangeAspect="1"/>
          </p:cNvPicPr>
          <p:nvPr/>
        </p:nvPicPr>
        <p:blipFill>
          <a:blip r:embed="rId2"/>
          <a:stretch>
            <a:fillRect/>
          </a:stretch>
        </p:blipFill>
        <p:spPr>
          <a:xfrm>
            <a:off x="1447800" y="838200"/>
            <a:ext cx="6629400" cy="5974042"/>
          </a:xfrm>
          <a:prstGeom prst="rect">
            <a:avLst/>
          </a:prstGeom>
        </p:spPr>
      </p:pic>
    </p:spTree>
    <p:extLst>
      <p:ext uri="{BB962C8B-B14F-4D97-AF65-F5344CB8AC3E}">
        <p14:creationId xmlns:p14="http://schemas.microsoft.com/office/powerpoint/2010/main" val="4072089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r>
              <a:rPr lang="it-IT" smtClean="0"/>
              <a:t>IAPS 9-10/10/2019</a:t>
            </a:r>
            <a:endParaRPr lang="en-GB" dirty="0"/>
          </a:p>
        </p:txBody>
      </p:sp>
      <p:sp>
        <p:nvSpPr>
          <p:cNvPr id="5" name="Espace réservé du pied de page 4"/>
          <p:cNvSpPr>
            <a:spLocks noGrp="1"/>
          </p:cNvSpPr>
          <p:nvPr>
            <p:ph type="ftr" sz="quarter" idx="11"/>
          </p:nvPr>
        </p:nvSpPr>
        <p:spPr/>
        <p:txBody>
          <a:bodyPr/>
          <a:lstStyle/>
          <a:p>
            <a:pPr>
              <a:defRPr/>
            </a:pPr>
            <a:r>
              <a:rPr lang="en-US" smtClean="0"/>
              <a:t>JUICE - MAJIS – STM#5</a:t>
            </a:r>
            <a:endParaRPr lang="en-GB"/>
          </a:p>
        </p:txBody>
      </p:sp>
      <p:sp>
        <p:nvSpPr>
          <p:cNvPr id="6" name="Espace réservé du numéro de diapositive 5"/>
          <p:cNvSpPr>
            <a:spLocks noGrp="1"/>
          </p:cNvSpPr>
          <p:nvPr>
            <p:ph type="sldNum" sz="quarter" idx="12"/>
          </p:nvPr>
        </p:nvSpPr>
        <p:spPr/>
        <p:txBody>
          <a:bodyPr/>
          <a:lstStyle/>
          <a:p>
            <a:fld id="{635FC382-2745-4F5E-87AB-F5609AE1DABF}" type="slidenum">
              <a:rPr lang="en-GB" smtClean="0"/>
              <a:pPr/>
              <a:t>3</a:t>
            </a:fld>
            <a:endParaRPr lang="en-GB"/>
          </a:p>
        </p:txBody>
      </p:sp>
      <p:pic>
        <p:nvPicPr>
          <p:cNvPr id="9" name="Image 8"/>
          <p:cNvPicPr/>
          <p:nvPr/>
        </p:nvPicPr>
        <p:blipFill>
          <a:blip r:embed="rId2"/>
          <a:stretch>
            <a:fillRect/>
          </a:stretch>
        </p:blipFill>
        <p:spPr>
          <a:xfrm>
            <a:off x="1363579" y="1212488"/>
            <a:ext cx="6717521" cy="5621130"/>
          </a:xfrm>
          <a:prstGeom prst="rect">
            <a:avLst/>
          </a:prstGeom>
        </p:spPr>
      </p:pic>
      <p:sp>
        <p:nvSpPr>
          <p:cNvPr id="11" name="Rectangle 10"/>
          <p:cNvSpPr/>
          <p:nvPr/>
        </p:nvSpPr>
        <p:spPr>
          <a:xfrm>
            <a:off x="4967068" y="4011169"/>
            <a:ext cx="1219200" cy="774191"/>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09600" y="1981200"/>
            <a:ext cx="381000" cy="3048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80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endParaRPr lang="en-US"/>
          </a:p>
        </p:txBody>
      </p:sp>
      <p:sp>
        <p:nvSpPr>
          <p:cNvPr id="4" name="Espace réservé de la date 3"/>
          <p:cNvSpPr>
            <a:spLocks noGrp="1"/>
          </p:cNvSpPr>
          <p:nvPr>
            <p:ph type="dt" sz="half" idx="10"/>
          </p:nvPr>
        </p:nvSpPr>
        <p:spPr/>
        <p:txBody>
          <a:bodyPr/>
          <a:lstStyle/>
          <a:p>
            <a:pPr>
              <a:defRPr/>
            </a:pPr>
            <a:r>
              <a:rPr lang="it-IT" smtClean="0"/>
              <a:t>IAPS 9-10/10/2019</a:t>
            </a:r>
            <a:endParaRPr lang="en-GB" dirty="0"/>
          </a:p>
        </p:txBody>
      </p:sp>
      <p:sp>
        <p:nvSpPr>
          <p:cNvPr id="5" name="Espace réservé du pied de page 4"/>
          <p:cNvSpPr>
            <a:spLocks noGrp="1"/>
          </p:cNvSpPr>
          <p:nvPr>
            <p:ph type="ftr" sz="quarter" idx="11"/>
          </p:nvPr>
        </p:nvSpPr>
        <p:spPr/>
        <p:txBody>
          <a:bodyPr/>
          <a:lstStyle/>
          <a:p>
            <a:pPr>
              <a:defRPr/>
            </a:pPr>
            <a:r>
              <a:rPr lang="en-US" smtClean="0"/>
              <a:t>JUICE - MAJIS – STM#5</a:t>
            </a:r>
            <a:endParaRPr lang="en-GB"/>
          </a:p>
        </p:txBody>
      </p:sp>
      <p:sp>
        <p:nvSpPr>
          <p:cNvPr id="6" name="Espace réservé du numéro de diapositive 5"/>
          <p:cNvSpPr>
            <a:spLocks noGrp="1"/>
          </p:cNvSpPr>
          <p:nvPr>
            <p:ph type="sldNum" sz="quarter" idx="12"/>
          </p:nvPr>
        </p:nvSpPr>
        <p:spPr/>
        <p:txBody>
          <a:bodyPr/>
          <a:lstStyle/>
          <a:p>
            <a:fld id="{635FC382-2745-4F5E-87AB-F5609AE1DABF}" type="slidenum">
              <a:rPr lang="en-GB" smtClean="0"/>
              <a:pPr/>
              <a:t>4</a:t>
            </a:fld>
            <a:endParaRPr lang="en-GB"/>
          </a:p>
        </p:txBody>
      </p:sp>
      <p:pic>
        <p:nvPicPr>
          <p:cNvPr id="7" name="Image 6"/>
          <p:cNvPicPr preferRelativeResize="0"/>
          <p:nvPr/>
        </p:nvPicPr>
        <p:blipFill>
          <a:blip r:embed="rId2">
            <a:extLst>
              <a:ext uri="{28A0092B-C50C-407E-A947-70E740481C1C}">
                <a14:useLocalDpi xmlns:a14="http://schemas.microsoft.com/office/drawing/2010/main" val="0"/>
              </a:ext>
            </a:extLst>
          </a:blip>
          <a:stretch>
            <a:fillRect/>
          </a:stretch>
        </p:blipFill>
        <p:spPr>
          <a:xfrm>
            <a:off x="1367589" y="1242000"/>
            <a:ext cx="6710400" cy="5616000"/>
          </a:xfrm>
          <a:prstGeom prst="rect">
            <a:avLst/>
          </a:prstGeom>
        </p:spPr>
      </p:pic>
      <p:sp>
        <p:nvSpPr>
          <p:cNvPr id="8" name="Rectangle 7"/>
          <p:cNvSpPr/>
          <p:nvPr/>
        </p:nvSpPr>
        <p:spPr>
          <a:xfrm>
            <a:off x="4967068" y="4011169"/>
            <a:ext cx="1219200" cy="774191"/>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897791" y="762000"/>
            <a:ext cx="6103209" cy="461665"/>
          </a:xfrm>
          <a:prstGeom prst="rect">
            <a:avLst/>
          </a:prstGeom>
        </p:spPr>
        <p:txBody>
          <a:bodyPr wrap="none">
            <a:spAutoFit/>
          </a:bodyPr>
          <a:lstStyle/>
          <a:p>
            <a:r>
              <a:rPr lang="en-US" sz="2400" dirty="0" smtClean="0">
                <a:solidFill>
                  <a:schemeClr val="bg1"/>
                </a:solidFill>
              </a:rPr>
              <a:t>Validated by ESA (beginning of September)</a:t>
            </a:r>
            <a:endParaRPr lang="en-US" sz="2400" dirty="0">
              <a:solidFill>
                <a:schemeClr val="bg1"/>
              </a:solidFill>
            </a:endParaRPr>
          </a:p>
        </p:txBody>
      </p:sp>
    </p:spTree>
    <p:extLst>
      <p:ext uri="{BB962C8B-B14F-4D97-AF65-F5344CB8AC3E}">
        <p14:creationId xmlns:p14="http://schemas.microsoft.com/office/powerpoint/2010/main" val="3018313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r>
              <a:rPr lang="it-IT" smtClean="0"/>
              <a:t>IAPS 9-10/10/2019</a:t>
            </a:r>
            <a:endParaRPr lang="en-GB" dirty="0"/>
          </a:p>
        </p:txBody>
      </p:sp>
      <p:sp>
        <p:nvSpPr>
          <p:cNvPr id="5" name="Espace réservé du pied de page 4"/>
          <p:cNvSpPr>
            <a:spLocks noGrp="1"/>
          </p:cNvSpPr>
          <p:nvPr>
            <p:ph type="ftr" sz="quarter" idx="11"/>
          </p:nvPr>
        </p:nvSpPr>
        <p:spPr/>
        <p:txBody>
          <a:bodyPr/>
          <a:lstStyle/>
          <a:p>
            <a:pPr>
              <a:defRPr/>
            </a:pPr>
            <a:r>
              <a:rPr lang="en-US" smtClean="0"/>
              <a:t>JUICE - MAJIS – STM#5</a:t>
            </a:r>
            <a:endParaRPr lang="en-GB"/>
          </a:p>
        </p:txBody>
      </p:sp>
      <p:sp>
        <p:nvSpPr>
          <p:cNvPr id="6" name="Espace réservé du numéro de diapositive 5"/>
          <p:cNvSpPr>
            <a:spLocks noGrp="1"/>
          </p:cNvSpPr>
          <p:nvPr>
            <p:ph type="sldNum" sz="quarter" idx="12"/>
          </p:nvPr>
        </p:nvSpPr>
        <p:spPr/>
        <p:txBody>
          <a:bodyPr/>
          <a:lstStyle/>
          <a:p>
            <a:fld id="{635FC382-2745-4F5E-87AB-F5609AE1DABF}" type="slidenum">
              <a:rPr lang="en-GB" smtClean="0"/>
              <a:pPr/>
              <a:t>5</a:t>
            </a:fld>
            <a:endParaRPr lang="en-GB"/>
          </a:p>
        </p:txBody>
      </p:sp>
      <p:sp>
        <p:nvSpPr>
          <p:cNvPr id="7" name="Rectangle 6"/>
          <p:cNvSpPr/>
          <p:nvPr/>
        </p:nvSpPr>
        <p:spPr>
          <a:xfrm>
            <a:off x="342900" y="1600200"/>
            <a:ext cx="8420100" cy="3139321"/>
          </a:xfrm>
          <a:prstGeom prst="rect">
            <a:avLst/>
          </a:prstGeom>
        </p:spPr>
        <p:txBody>
          <a:bodyPr wrap="square">
            <a:spAutoFit/>
          </a:bodyPr>
          <a:lstStyle/>
          <a:p>
            <a:pPr algn="just"/>
            <a:r>
              <a:rPr lang="en-US" b="1" dirty="0">
                <a:solidFill>
                  <a:srgbClr val="000000"/>
                </a:solidFill>
                <a:cs typeface="Arial" panose="020B0604020202020204" pitchFamily="34" charset="0"/>
              </a:rPr>
              <a:t>Principal Investigator “Emeritus”, </a:t>
            </a:r>
            <a:r>
              <a:rPr lang="en-US" dirty="0">
                <a:solidFill>
                  <a:srgbClr val="000000"/>
                </a:solidFill>
                <a:cs typeface="Arial" panose="020B0604020202020204" pitchFamily="34" charset="0"/>
              </a:rPr>
              <a:t>responsibilities </a:t>
            </a:r>
          </a:p>
          <a:p>
            <a:pPr marL="285750" indent="-285750" algn="just">
              <a:buFont typeface="Arial" panose="020B0604020202020204" pitchFamily="34" charset="0"/>
              <a:buChar char="•"/>
            </a:pPr>
            <a:r>
              <a:rPr lang="en-US" dirty="0" smtClean="0">
                <a:solidFill>
                  <a:srgbClr val="000000"/>
                </a:solidFill>
                <a:cs typeface="Arial" panose="020B0604020202020204" pitchFamily="34" charset="0"/>
              </a:rPr>
              <a:t>As </a:t>
            </a:r>
            <a:r>
              <a:rPr lang="en-US" dirty="0">
                <a:solidFill>
                  <a:srgbClr val="000000"/>
                </a:solidFill>
                <a:cs typeface="Arial" panose="020B0604020202020204" pitchFamily="34" charset="0"/>
              </a:rPr>
              <a:t>the former PI, the PI emeritus supports the PI by providing information on the science rationale for the decisions which led to the MAJIS instrument design at ICDR, so as to provide continuity after ICDR in terms of science / technical trade-offs. </a:t>
            </a:r>
          </a:p>
          <a:p>
            <a:pPr marL="285750" indent="-285750" algn="just">
              <a:buFont typeface="Arial" panose="020B0604020202020204" pitchFamily="34" charset="0"/>
              <a:buChar char="•"/>
            </a:pPr>
            <a:r>
              <a:rPr lang="en-US" dirty="0" smtClean="0">
                <a:solidFill>
                  <a:srgbClr val="000000"/>
                </a:solidFill>
                <a:cs typeface="Arial" panose="020B0604020202020204" pitchFamily="34" charset="0"/>
              </a:rPr>
              <a:t>Similarly </a:t>
            </a:r>
            <a:r>
              <a:rPr lang="en-US" dirty="0">
                <a:solidFill>
                  <a:srgbClr val="000000"/>
                </a:solidFill>
                <a:cs typeface="Arial" panose="020B0604020202020204" pitchFamily="34" charset="0"/>
              </a:rPr>
              <a:t>to the co-PI, the PI emeritus can represent the PI for instrument and project activities after the ICDR </a:t>
            </a:r>
          </a:p>
          <a:p>
            <a:pPr marL="285750" indent="-285750" algn="just">
              <a:buFont typeface="Arial" panose="020B0604020202020204" pitchFamily="34" charset="0"/>
              <a:buChar char="•"/>
            </a:pPr>
            <a:r>
              <a:rPr lang="en-US" dirty="0" smtClean="0">
                <a:solidFill>
                  <a:srgbClr val="000000"/>
                </a:solidFill>
                <a:cs typeface="Arial" panose="020B0604020202020204" pitchFamily="34" charset="0"/>
              </a:rPr>
              <a:t>Within </a:t>
            </a:r>
            <a:r>
              <a:rPr lang="en-US" dirty="0">
                <a:solidFill>
                  <a:srgbClr val="000000"/>
                </a:solidFill>
                <a:cs typeface="Arial" panose="020B0604020202020204" pitchFamily="34" charset="0"/>
              </a:rPr>
              <a:t>the MAJIS management team, the PI emeritus is the contact point for technical issues of specific interest: software development and on-board data compression (in coordination with the software architect) and detector development (in particular microcode development). </a:t>
            </a:r>
          </a:p>
        </p:txBody>
      </p:sp>
      <p:sp>
        <p:nvSpPr>
          <p:cNvPr id="8" name="Rectangle 7"/>
          <p:cNvSpPr/>
          <p:nvPr/>
        </p:nvSpPr>
        <p:spPr>
          <a:xfrm>
            <a:off x="2762020" y="762000"/>
            <a:ext cx="3074881" cy="461665"/>
          </a:xfrm>
          <a:prstGeom prst="rect">
            <a:avLst/>
          </a:prstGeom>
        </p:spPr>
        <p:txBody>
          <a:bodyPr wrap="none">
            <a:spAutoFit/>
          </a:bodyPr>
          <a:lstStyle/>
          <a:p>
            <a:r>
              <a:rPr lang="en-US" sz="2400" dirty="0" smtClean="0">
                <a:solidFill>
                  <a:schemeClr val="bg1"/>
                </a:solidFill>
              </a:rPr>
              <a:t>Duties of PI Emeritus</a:t>
            </a:r>
            <a:endParaRPr lang="en-US" sz="2400" dirty="0">
              <a:solidFill>
                <a:schemeClr val="bg1"/>
              </a:solidFill>
            </a:endParaRPr>
          </a:p>
        </p:txBody>
      </p:sp>
    </p:spTree>
    <p:extLst>
      <p:ext uri="{BB962C8B-B14F-4D97-AF65-F5344CB8AC3E}">
        <p14:creationId xmlns:p14="http://schemas.microsoft.com/office/powerpoint/2010/main" val="409221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r>
              <a:rPr lang="it-IT" smtClean="0"/>
              <a:t>IAPS 9-10/10/2019</a:t>
            </a:r>
            <a:endParaRPr lang="en-GB" dirty="0"/>
          </a:p>
        </p:txBody>
      </p:sp>
      <p:sp>
        <p:nvSpPr>
          <p:cNvPr id="5" name="Espace réservé du pied de page 4"/>
          <p:cNvSpPr>
            <a:spLocks noGrp="1"/>
          </p:cNvSpPr>
          <p:nvPr>
            <p:ph type="ftr" sz="quarter" idx="11"/>
          </p:nvPr>
        </p:nvSpPr>
        <p:spPr/>
        <p:txBody>
          <a:bodyPr/>
          <a:lstStyle/>
          <a:p>
            <a:pPr>
              <a:defRPr/>
            </a:pPr>
            <a:r>
              <a:rPr lang="en-US" smtClean="0"/>
              <a:t>JUICE - MAJIS – STM#5</a:t>
            </a:r>
            <a:endParaRPr lang="en-GB"/>
          </a:p>
        </p:txBody>
      </p:sp>
      <p:sp>
        <p:nvSpPr>
          <p:cNvPr id="6" name="Espace réservé du numéro de diapositive 5"/>
          <p:cNvSpPr>
            <a:spLocks noGrp="1"/>
          </p:cNvSpPr>
          <p:nvPr>
            <p:ph type="sldNum" sz="quarter" idx="12"/>
          </p:nvPr>
        </p:nvSpPr>
        <p:spPr/>
        <p:txBody>
          <a:bodyPr/>
          <a:lstStyle/>
          <a:p>
            <a:fld id="{635FC382-2745-4F5E-87AB-F5609AE1DABF}" type="slidenum">
              <a:rPr lang="en-GB" smtClean="0"/>
              <a:pPr/>
              <a:t>6</a:t>
            </a:fld>
            <a:endParaRPr lang="en-GB"/>
          </a:p>
        </p:txBody>
      </p:sp>
      <p:sp>
        <p:nvSpPr>
          <p:cNvPr id="7" name="ZoneTexte 6"/>
          <p:cNvSpPr txBox="1"/>
          <p:nvPr/>
        </p:nvSpPr>
        <p:spPr>
          <a:xfrm>
            <a:off x="36095" y="1371600"/>
            <a:ext cx="8741051"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Consolidation of the MAJIS consortium after the selection</a:t>
            </a:r>
          </a:p>
        </p:txBody>
      </p:sp>
      <p:sp>
        <p:nvSpPr>
          <p:cNvPr id="8" name="Rectangle 7"/>
          <p:cNvSpPr/>
          <p:nvPr/>
        </p:nvSpPr>
        <p:spPr>
          <a:xfrm>
            <a:off x="2762020" y="762000"/>
            <a:ext cx="4046172" cy="461665"/>
          </a:xfrm>
          <a:prstGeom prst="rect">
            <a:avLst/>
          </a:prstGeom>
        </p:spPr>
        <p:txBody>
          <a:bodyPr wrap="none">
            <a:spAutoFit/>
          </a:bodyPr>
          <a:lstStyle/>
          <a:p>
            <a:r>
              <a:rPr lang="en-US" sz="2400" dirty="0" smtClean="0">
                <a:solidFill>
                  <a:schemeClr val="bg1"/>
                </a:solidFill>
              </a:rPr>
              <a:t>Major contributions of Yves  </a:t>
            </a:r>
            <a:endParaRPr lang="en-US" sz="2400" dirty="0">
              <a:solidFill>
                <a:schemeClr val="bg1"/>
              </a:solidFill>
            </a:endParaRPr>
          </a:p>
        </p:txBody>
      </p:sp>
    </p:spTree>
    <p:extLst>
      <p:ext uri="{BB962C8B-B14F-4D97-AF65-F5344CB8AC3E}">
        <p14:creationId xmlns:p14="http://schemas.microsoft.com/office/powerpoint/2010/main" val="436057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r>
              <a:rPr lang="it-IT" smtClean="0"/>
              <a:t>IAPS 9-10/10/2019</a:t>
            </a:r>
            <a:endParaRPr lang="en-GB" dirty="0"/>
          </a:p>
        </p:txBody>
      </p:sp>
      <p:sp>
        <p:nvSpPr>
          <p:cNvPr id="5" name="Espace réservé du pied de page 4"/>
          <p:cNvSpPr>
            <a:spLocks noGrp="1"/>
          </p:cNvSpPr>
          <p:nvPr>
            <p:ph type="ftr" sz="quarter" idx="11"/>
          </p:nvPr>
        </p:nvSpPr>
        <p:spPr/>
        <p:txBody>
          <a:bodyPr/>
          <a:lstStyle/>
          <a:p>
            <a:pPr>
              <a:defRPr/>
            </a:pPr>
            <a:r>
              <a:rPr lang="en-US" smtClean="0"/>
              <a:t>JUICE - MAJIS – STM#5</a:t>
            </a:r>
            <a:endParaRPr lang="en-GB"/>
          </a:p>
        </p:txBody>
      </p:sp>
      <p:sp>
        <p:nvSpPr>
          <p:cNvPr id="6" name="Espace réservé du numéro de diapositive 5"/>
          <p:cNvSpPr>
            <a:spLocks noGrp="1"/>
          </p:cNvSpPr>
          <p:nvPr>
            <p:ph type="sldNum" sz="quarter" idx="12"/>
          </p:nvPr>
        </p:nvSpPr>
        <p:spPr/>
        <p:txBody>
          <a:bodyPr/>
          <a:lstStyle/>
          <a:p>
            <a:fld id="{635FC382-2745-4F5E-87AB-F5609AE1DABF}" type="slidenum">
              <a:rPr lang="en-GB" smtClean="0"/>
              <a:pPr/>
              <a:t>7</a:t>
            </a:fld>
            <a:endParaRPr lang="en-GB"/>
          </a:p>
        </p:txBody>
      </p:sp>
      <p:sp>
        <p:nvSpPr>
          <p:cNvPr id="7" name="ZoneTexte 6"/>
          <p:cNvSpPr txBox="1"/>
          <p:nvPr/>
        </p:nvSpPr>
        <p:spPr>
          <a:xfrm>
            <a:off x="36095" y="1371600"/>
            <a:ext cx="8741051"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Consolidation of the MAJIS consortium after the selection</a:t>
            </a:r>
          </a:p>
          <a:p>
            <a:pPr marL="342900" indent="-342900">
              <a:buFont typeface="Arial" panose="020B0604020202020204" pitchFamily="34" charset="0"/>
              <a:buChar char="•"/>
            </a:pPr>
            <a:r>
              <a:rPr lang="en-US" sz="2000" dirty="0" smtClean="0"/>
              <a:t>Consolidation of the radiometric modeling and implementation of </a:t>
            </a:r>
            <a:r>
              <a:rPr lang="en-US" sz="2000" dirty="0" err="1" smtClean="0"/>
              <a:t>despiking</a:t>
            </a:r>
            <a:r>
              <a:rPr lang="en-US" sz="2000" dirty="0" smtClean="0"/>
              <a:t> approach</a:t>
            </a:r>
          </a:p>
        </p:txBody>
      </p:sp>
      <p:sp>
        <p:nvSpPr>
          <p:cNvPr id="8" name="Rectangle 7"/>
          <p:cNvSpPr/>
          <p:nvPr/>
        </p:nvSpPr>
        <p:spPr>
          <a:xfrm>
            <a:off x="2762020" y="762000"/>
            <a:ext cx="4046172" cy="461665"/>
          </a:xfrm>
          <a:prstGeom prst="rect">
            <a:avLst/>
          </a:prstGeom>
        </p:spPr>
        <p:txBody>
          <a:bodyPr wrap="none">
            <a:spAutoFit/>
          </a:bodyPr>
          <a:lstStyle/>
          <a:p>
            <a:r>
              <a:rPr lang="en-US" sz="2400" dirty="0" smtClean="0">
                <a:solidFill>
                  <a:schemeClr val="bg1"/>
                </a:solidFill>
              </a:rPr>
              <a:t>Major contributions of Yves  </a:t>
            </a:r>
            <a:endParaRPr lang="en-US" sz="2400" dirty="0">
              <a:solidFill>
                <a:schemeClr val="bg1"/>
              </a:solidFill>
            </a:endParaRPr>
          </a:p>
        </p:txBody>
      </p:sp>
    </p:spTree>
    <p:extLst>
      <p:ext uri="{BB962C8B-B14F-4D97-AF65-F5344CB8AC3E}">
        <p14:creationId xmlns:p14="http://schemas.microsoft.com/office/powerpoint/2010/main" val="3698237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r>
              <a:rPr lang="it-IT" smtClean="0"/>
              <a:t>IAPS 9-10/10/2019</a:t>
            </a:r>
            <a:endParaRPr lang="en-GB" dirty="0"/>
          </a:p>
        </p:txBody>
      </p:sp>
      <p:sp>
        <p:nvSpPr>
          <p:cNvPr id="5" name="Espace réservé du pied de page 4"/>
          <p:cNvSpPr>
            <a:spLocks noGrp="1"/>
          </p:cNvSpPr>
          <p:nvPr>
            <p:ph type="ftr" sz="quarter" idx="11"/>
          </p:nvPr>
        </p:nvSpPr>
        <p:spPr/>
        <p:txBody>
          <a:bodyPr/>
          <a:lstStyle/>
          <a:p>
            <a:pPr>
              <a:defRPr/>
            </a:pPr>
            <a:r>
              <a:rPr lang="en-US" smtClean="0"/>
              <a:t>JUICE - MAJIS – STM#5</a:t>
            </a:r>
            <a:endParaRPr lang="en-GB"/>
          </a:p>
        </p:txBody>
      </p:sp>
      <p:sp>
        <p:nvSpPr>
          <p:cNvPr id="6" name="Espace réservé du numéro de diapositive 5"/>
          <p:cNvSpPr>
            <a:spLocks noGrp="1"/>
          </p:cNvSpPr>
          <p:nvPr>
            <p:ph type="sldNum" sz="quarter" idx="12"/>
          </p:nvPr>
        </p:nvSpPr>
        <p:spPr/>
        <p:txBody>
          <a:bodyPr/>
          <a:lstStyle/>
          <a:p>
            <a:fld id="{635FC382-2745-4F5E-87AB-F5609AE1DABF}" type="slidenum">
              <a:rPr lang="en-GB" smtClean="0"/>
              <a:pPr/>
              <a:t>8</a:t>
            </a:fld>
            <a:endParaRPr lang="en-GB"/>
          </a:p>
        </p:txBody>
      </p:sp>
      <p:sp>
        <p:nvSpPr>
          <p:cNvPr id="7" name="ZoneTexte 6"/>
          <p:cNvSpPr txBox="1"/>
          <p:nvPr/>
        </p:nvSpPr>
        <p:spPr>
          <a:xfrm>
            <a:off x="36095" y="1371600"/>
            <a:ext cx="8741051"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Consolidation of the MAJIS consortium after the selection</a:t>
            </a:r>
          </a:p>
          <a:p>
            <a:pPr marL="342900" indent="-342900">
              <a:buFont typeface="Arial" panose="020B0604020202020204" pitchFamily="34" charset="0"/>
              <a:buChar char="•"/>
            </a:pPr>
            <a:r>
              <a:rPr lang="en-US" sz="2000" dirty="0" smtClean="0"/>
              <a:t>Consolidation of the radiometric modeling and implementation of </a:t>
            </a:r>
            <a:r>
              <a:rPr lang="en-US" sz="2000" dirty="0" err="1" smtClean="0"/>
              <a:t>despiking</a:t>
            </a:r>
            <a:r>
              <a:rPr lang="en-US" sz="2000" dirty="0" smtClean="0"/>
              <a:t> approach</a:t>
            </a:r>
          </a:p>
          <a:p>
            <a:pPr marL="342900" indent="-342900">
              <a:buFont typeface="Arial" panose="020B0604020202020204" pitchFamily="34" charset="0"/>
              <a:buChar char="•"/>
            </a:pPr>
            <a:r>
              <a:rPr lang="en-US" sz="2000" dirty="0" smtClean="0"/>
              <a:t>Overcome of the death of Pascal </a:t>
            </a:r>
            <a:r>
              <a:rPr lang="en-US" sz="2000" dirty="0" err="1" smtClean="0"/>
              <a:t>Eng</a:t>
            </a:r>
            <a:endParaRPr lang="en-US" sz="2000" dirty="0" smtClean="0"/>
          </a:p>
        </p:txBody>
      </p:sp>
      <p:sp>
        <p:nvSpPr>
          <p:cNvPr id="8" name="Rectangle 7"/>
          <p:cNvSpPr/>
          <p:nvPr/>
        </p:nvSpPr>
        <p:spPr>
          <a:xfrm>
            <a:off x="2762020" y="762000"/>
            <a:ext cx="4046172" cy="461665"/>
          </a:xfrm>
          <a:prstGeom prst="rect">
            <a:avLst/>
          </a:prstGeom>
        </p:spPr>
        <p:txBody>
          <a:bodyPr wrap="none">
            <a:spAutoFit/>
          </a:bodyPr>
          <a:lstStyle/>
          <a:p>
            <a:r>
              <a:rPr lang="en-US" sz="2400" dirty="0" smtClean="0">
                <a:solidFill>
                  <a:schemeClr val="bg1"/>
                </a:solidFill>
              </a:rPr>
              <a:t>Major contributions of Yves  </a:t>
            </a:r>
            <a:endParaRPr lang="en-US" sz="2400" dirty="0">
              <a:solidFill>
                <a:schemeClr val="bg1"/>
              </a:solidFill>
            </a:endParaRPr>
          </a:p>
        </p:txBody>
      </p:sp>
    </p:spTree>
    <p:extLst>
      <p:ext uri="{BB962C8B-B14F-4D97-AF65-F5344CB8AC3E}">
        <p14:creationId xmlns:p14="http://schemas.microsoft.com/office/powerpoint/2010/main" val="2105258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r>
              <a:rPr lang="it-IT" smtClean="0"/>
              <a:t>IAPS 9-10/10/2019</a:t>
            </a:r>
            <a:endParaRPr lang="en-GB" dirty="0"/>
          </a:p>
        </p:txBody>
      </p:sp>
      <p:sp>
        <p:nvSpPr>
          <p:cNvPr id="5" name="Espace réservé du pied de page 4"/>
          <p:cNvSpPr>
            <a:spLocks noGrp="1"/>
          </p:cNvSpPr>
          <p:nvPr>
            <p:ph type="ftr" sz="quarter" idx="11"/>
          </p:nvPr>
        </p:nvSpPr>
        <p:spPr/>
        <p:txBody>
          <a:bodyPr/>
          <a:lstStyle/>
          <a:p>
            <a:pPr>
              <a:defRPr/>
            </a:pPr>
            <a:r>
              <a:rPr lang="en-US" smtClean="0"/>
              <a:t>JUICE - MAJIS – STM#5</a:t>
            </a:r>
            <a:endParaRPr lang="en-GB"/>
          </a:p>
        </p:txBody>
      </p:sp>
      <p:sp>
        <p:nvSpPr>
          <p:cNvPr id="6" name="Espace réservé du numéro de diapositive 5"/>
          <p:cNvSpPr>
            <a:spLocks noGrp="1"/>
          </p:cNvSpPr>
          <p:nvPr>
            <p:ph type="sldNum" sz="quarter" idx="12"/>
          </p:nvPr>
        </p:nvSpPr>
        <p:spPr/>
        <p:txBody>
          <a:bodyPr/>
          <a:lstStyle/>
          <a:p>
            <a:fld id="{635FC382-2745-4F5E-87AB-F5609AE1DABF}" type="slidenum">
              <a:rPr lang="en-GB" smtClean="0"/>
              <a:pPr/>
              <a:t>9</a:t>
            </a:fld>
            <a:endParaRPr lang="en-GB"/>
          </a:p>
        </p:txBody>
      </p:sp>
      <p:sp>
        <p:nvSpPr>
          <p:cNvPr id="7" name="ZoneTexte 6"/>
          <p:cNvSpPr txBox="1"/>
          <p:nvPr/>
        </p:nvSpPr>
        <p:spPr>
          <a:xfrm>
            <a:off x="36095" y="1371600"/>
            <a:ext cx="8741051"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Consolidation of the MAJIS consortium after the selection</a:t>
            </a:r>
          </a:p>
          <a:p>
            <a:pPr marL="342900" indent="-342900">
              <a:buFont typeface="Arial" panose="020B0604020202020204" pitchFamily="34" charset="0"/>
              <a:buChar char="•"/>
            </a:pPr>
            <a:r>
              <a:rPr lang="en-US" sz="2000" dirty="0" smtClean="0"/>
              <a:t>Consolidation of the radiometric modeling and implementation of </a:t>
            </a:r>
            <a:r>
              <a:rPr lang="en-US" sz="2000" dirty="0" err="1" smtClean="0"/>
              <a:t>despiking</a:t>
            </a:r>
            <a:r>
              <a:rPr lang="en-US" sz="2000" dirty="0" smtClean="0"/>
              <a:t> approach</a:t>
            </a:r>
          </a:p>
          <a:p>
            <a:pPr marL="342900" indent="-342900">
              <a:buFont typeface="Arial" panose="020B0604020202020204" pitchFamily="34" charset="0"/>
              <a:buChar char="•"/>
            </a:pPr>
            <a:r>
              <a:rPr lang="en-US" sz="2000" dirty="0" smtClean="0"/>
              <a:t>Overcome of the death of Pascal </a:t>
            </a:r>
            <a:r>
              <a:rPr lang="en-US" sz="2000" dirty="0" err="1" smtClean="0"/>
              <a:t>Eng</a:t>
            </a:r>
            <a:endParaRPr lang="en-US" sz="2000" dirty="0" smtClean="0"/>
          </a:p>
          <a:p>
            <a:pPr marL="342900" indent="-342900">
              <a:buFont typeface="Arial" panose="020B0604020202020204" pitchFamily="34" charset="0"/>
              <a:buChar char="•"/>
            </a:pPr>
            <a:r>
              <a:rPr lang="en-US" sz="2000" dirty="0" smtClean="0"/>
              <a:t>Development of the microcode (Yves is now a contender of Markus… His next car could be a Porsche !)</a:t>
            </a:r>
          </a:p>
        </p:txBody>
      </p:sp>
      <p:sp>
        <p:nvSpPr>
          <p:cNvPr id="8" name="Rectangle 7"/>
          <p:cNvSpPr/>
          <p:nvPr/>
        </p:nvSpPr>
        <p:spPr>
          <a:xfrm>
            <a:off x="2762020" y="762000"/>
            <a:ext cx="4046172" cy="461665"/>
          </a:xfrm>
          <a:prstGeom prst="rect">
            <a:avLst/>
          </a:prstGeom>
        </p:spPr>
        <p:txBody>
          <a:bodyPr wrap="none">
            <a:spAutoFit/>
          </a:bodyPr>
          <a:lstStyle/>
          <a:p>
            <a:r>
              <a:rPr lang="en-US" sz="2400" dirty="0" smtClean="0">
                <a:solidFill>
                  <a:schemeClr val="bg1"/>
                </a:solidFill>
              </a:rPr>
              <a:t>Major contributions of Yves  </a:t>
            </a:r>
            <a:endParaRPr lang="en-US" sz="2400" dirty="0">
              <a:solidFill>
                <a:schemeClr val="bg1"/>
              </a:solidFill>
            </a:endParaRPr>
          </a:p>
        </p:txBody>
      </p:sp>
    </p:spTree>
    <p:extLst>
      <p:ext uri="{BB962C8B-B14F-4D97-AF65-F5344CB8AC3E}">
        <p14:creationId xmlns:p14="http://schemas.microsoft.com/office/powerpoint/2010/main" val="3705194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4_Office Theme">
  <a:themeElements>
    <a:clrScheme name="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21082</TotalTime>
  <Words>811</Words>
  <Application>Microsoft Office PowerPoint</Application>
  <PresentationFormat>Affichage à l'écran (4:3)</PresentationFormat>
  <Paragraphs>110</Paragraphs>
  <Slides>15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 Unicode MS</vt:lpstr>
      <vt:lpstr>ＭＳ Ｐゴシック</vt:lpstr>
      <vt:lpstr>Arial</vt:lpstr>
      <vt:lpstr>Calibri</vt:lpstr>
      <vt:lpstr>4_Office Theme</vt:lpstr>
      <vt:lpstr>New Management scheme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MAJIS Template</dc:title>
  <dc:creator>MAJIS team</dc:creator>
  <cp:lastModifiedBy>François</cp:lastModifiedBy>
  <cp:revision>769</cp:revision>
  <cp:lastPrinted>1601-01-01T00:00:00Z</cp:lastPrinted>
  <dcterms:created xsi:type="dcterms:W3CDTF">1601-01-01T00:00:00Z</dcterms:created>
  <dcterms:modified xsi:type="dcterms:W3CDTF">2019-10-09T06:56:14Z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MSIP_Label_1afecdc9-0c4a-4ea0-a954-2e70b3455b23_Enabled">
    <vt:lpwstr>True</vt:lpwstr>
  </property>
  <property fmtid="{D5CDD505-2E9C-101B-9397-08002B2CF9AE}" pid="4" name="MSIP_Label_1afecdc9-0c4a-4ea0-a954-2e70b3455b23_SiteId">
    <vt:lpwstr>31ae1cef-2393-4eb1-8962-4e4bbfccd663</vt:lpwstr>
  </property>
  <property fmtid="{D5CDD505-2E9C-101B-9397-08002B2CF9AE}" pid="5" name="MSIP_Label_1afecdc9-0c4a-4ea0-a954-2e70b3455b23_Ref">
    <vt:lpwstr>https://api.informationprotection.azure.com/api/31ae1cef-2393-4eb1-8962-4e4bbfccd663</vt:lpwstr>
  </property>
  <property fmtid="{D5CDD505-2E9C-101B-9397-08002B2CF9AE}" pid="6" name="MSIP_Label_1afecdc9-0c4a-4ea0-a954-2e70b3455b23_SetBy">
    <vt:lpwstr>TommasiL@sas.itn</vt:lpwstr>
  </property>
  <property fmtid="{D5CDD505-2E9C-101B-9397-08002B2CF9AE}" pid="7" name="MSIP_Label_1afecdc9-0c4a-4ea0-a954-2e70b3455b23_SetDate">
    <vt:lpwstr>2017-10-09T09:54:15.5231892+02:00</vt:lpwstr>
  </property>
  <property fmtid="{D5CDD505-2E9C-101B-9397-08002B2CF9AE}" pid="8" name="MSIP_Label_1afecdc9-0c4a-4ea0-a954-2e70b3455b23_Name">
    <vt:lpwstr>Company Internal</vt:lpwstr>
  </property>
  <property fmtid="{D5CDD505-2E9C-101B-9397-08002B2CF9AE}" pid="9" name="MSIP_Label_1afecdc9-0c4a-4ea0-a954-2e70b3455b23_Application">
    <vt:lpwstr>Microsoft Azure Information Protection</vt:lpwstr>
  </property>
  <property fmtid="{D5CDD505-2E9C-101B-9397-08002B2CF9AE}" pid="10" name="MSIP_Label_1afecdc9-0c4a-4ea0-a954-2e70b3455b23_Extended_MSFT_Method">
    <vt:lpwstr>Manual</vt:lpwstr>
  </property>
  <property fmtid="{D5CDD505-2E9C-101B-9397-08002B2CF9AE}" pid="11" name="Sensitivity">
    <vt:lpwstr>Company Internal</vt:lpwstr>
  </property>
</Properties>
</file>