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18"/>
  </p:notesMasterIdLst>
  <p:handoutMasterIdLst>
    <p:handoutMasterId r:id="rId19"/>
  </p:handoutMasterIdLst>
  <p:sldIdLst>
    <p:sldId id="485" r:id="rId2"/>
    <p:sldId id="486" r:id="rId3"/>
    <p:sldId id="487" r:id="rId4"/>
    <p:sldId id="488" r:id="rId5"/>
    <p:sldId id="489" r:id="rId6"/>
    <p:sldId id="490" r:id="rId7"/>
    <p:sldId id="491" r:id="rId8"/>
    <p:sldId id="492" r:id="rId9"/>
    <p:sldId id="493" r:id="rId10"/>
    <p:sldId id="494" r:id="rId11"/>
    <p:sldId id="498" r:id="rId12"/>
    <p:sldId id="496" r:id="rId13"/>
    <p:sldId id="501" r:id="rId14"/>
    <p:sldId id="495" r:id="rId15"/>
    <p:sldId id="499" r:id="rId16"/>
    <p:sldId id="500" r:id="rId1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u" initials="Z" lastIdx="5" clrIdx="0">
    <p:extLst>
      <p:ext uri="{19B8F6BF-5375-455C-9EA6-DF929625EA0E}">
        <p15:presenceInfo xmlns:p15="http://schemas.microsoft.com/office/powerpoint/2012/main" userId="Z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8C1A"/>
    <a:srgbClr val="009900"/>
    <a:srgbClr val="0033CC"/>
    <a:srgbClr val="1428FF"/>
    <a:srgbClr val="0099FF"/>
    <a:srgbClr val="00CCFF"/>
    <a:srgbClr val="FF66FF"/>
    <a:srgbClr val="FFB642"/>
    <a:srgbClr val="54F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8" autoAdjust="0"/>
    <p:restoredTop sz="99112" autoAdjust="0"/>
  </p:normalViewPr>
  <p:slideViewPr>
    <p:cSldViewPr>
      <p:cViewPr varScale="1">
        <p:scale>
          <a:sx n="116" d="100"/>
          <a:sy n="116" d="100"/>
        </p:scale>
        <p:origin x="13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62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0A31F7B-12C2-4296-BA70-ADDAE49773C3}" type="datetimeFigureOut">
              <a:rPr lang="it-IT"/>
              <a:pPr>
                <a:defRPr/>
              </a:pPr>
              <a:t>10/10/19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684881-2320-4125-B253-5B91FFB3812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1483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095B12-F8ED-4FD8-8973-7B89D628033B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0933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5766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4858900C-8F40-CD45-8FDD-986864F2B031}"/>
              </a:ext>
            </a:extLst>
          </p:cNvPr>
          <p:cNvSpPr/>
          <p:nvPr userDrawn="1"/>
        </p:nvSpPr>
        <p:spPr>
          <a:xfrm>
            <a:off x="5181600" y="6356350"/>
            <a:ext cx="3124200" cy="3803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noFill/>
          <a:ln>
            <a:noFill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 lang="it-IT" sz="44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it-IT" dirty="0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JUICE - MAJIS – STM#5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0051" y="634659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fld id="{635FC382-2745-4F5E-87AB-F5609AE1DABF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7" name="AutoShape 10"/>
          <p:cNvSpPr>
            <a:spLocks noChangeArrowheads="1"/>
          </p:cNvSpPr>
          <p:nvPr userDrawn="1"/>
        </p:nvSpPr>
        <p:spPr bwMode="auto">
          <a:xfrm>
            <a:off x="0" y="838200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6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348" y="6303669"/>
            <a:ext cx="936104" cy="40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tommasil\Documents\GA\template\Leonardo 2016\Leonardo - Airborne and Space Systems Division\Airborne &amp; space\Leonardo_AIRBORNE &amp; SPACE SYSTEM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402947"/>
            <a:ext cx="1308897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73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008000"/>
          </a:xfrm>
          <a:prstGeom prst="rect">
            <a:avLst/>
          </a:prstGeom>
          <a:gradFill flip="none" rotWithShape="1">
            <a:gsLst>
              <a:gs pos="1000">
                <a:srgbClr val="558ED5"/>
              </a:gs>
              <a:gs pos="100000">
                <a:srgbClr val="FFFFFF"/>
              </a:gs>
            </a:gsLst>
            <a:lin ang="111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838199"/>
            <a:ext cx="9144000" cy="291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non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6988"/>
            <a:ext cx="8229600" cy="482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2895600" cy="365125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JUICE - MAJIS – STM#5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6799" y="6340973"/>
            <a:ext cx="533400" cy="365125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1F55BEFF-8737-45A4-A544-4A6CB8E50DD1}" type="slidenum">
              <a:rPr lang="en-GB"/>
              <a:pPr/>
              <a:t>‹N›</a:t>
            </a:fld>
            <a:endParaRPr lang="en-GB"/>
          </a:p>
        </p:txBody>
      </p:sp>
      <p:pic>
        <p:nvPicPr>
          <p:cNvPr id="1034" name="Immagin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1752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Immagin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9144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199"/>
            <a:ext cx="9906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96" y="6309596"/>
            <a:ext cx="936104" cy="40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C:\Users\tommasil\Documents\GA\template\Leonardo 2016\Leonardo - Airborne and Space Systems Division\Airborne &amp; space\Leonardo_AIRBORNE &amp; SPACE SYSTEMS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97330"/>
            <a:ext cx="1308897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0"/>
            <a:ext cx="762000" cy="762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83AEFD4-08CE-7E46-9B8E-1A551371B1A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105400" y="-106218"/>
            <a:ext cx="914400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1600" b="1" kern="1200" smtClean="0">
          <a:solidFill>
            <a:schemeClr val="lt1"/>
          </a:solidFill>
          <a:latin typeface="+mn-lt"/>
          <a:ea typeface="+mn-ea"/>
          <a:cs typeface="+mn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432174"/>
            <a:ext cx="6400800" cy="838200"/>
          </a:xfrm>
        </p:spPr>
        <p:txBody>
          <a:bodyPr/>
          <a:lstStyle/>
          <a:p>
            <a:r>
              <a:rPr lang="it-IT" sz="2000" dirty="0" err="1">
                <a:solidFill>
                  <a:srgbClr val="604A7B"/>
                </a:solidFill>
                <a:latin typeface="Bookman Old Style"/>
                <a:cs typeface="Bookman Old Style"/>
              </a:rPr>
              <a:t>Migliorini</a:t>
            </a:r>
            <a:r>
              <a:rPr lang="it-IT" sz="2000" dirty="0">
                <a:solidFill>
                  <a:srgbClr val="604A7B"/>
                </a:solidFill>
                <a:latin typeface="Bookman Old Style"/>
                <a:cs typeface="Bookman Old Style"/>
              </a:rPr>
              <a:t> A.</a:t>
            </a:r>
            <a:r>
              <a:rPr lang="it-IT" sz="2000" baseline="30000" dirty="0">
                <a:solidFill>
                  <a:srgbClr val="604A7B"/>
                </a:solidFill>
                <a:latin typeface="Bookman Old Style"/>
                <a:cs typeface="Bookman Old Style"/>
              </a:rPr>
              <a:t>1</a:t>
            </a:r>
            <a:r>
              <a:rPr lang="it-IT" sz="2000" dirty="0">
                <a:solidFill>
                  <a:srgbClr val="604A7B"/>
                </a:solidFill>
                <a:latin typeface="Bookman Old Style"/>
                <a:cs typeface="Bookman Old Style"/>
              </a:rPr>
              <a:t>, </a:t>
            </a:r>
            <a:r>
              <a:rPr lang="it-IT" sz="2000" dirty="0" err="1">
                <a:solidFill>
                  <a:srgbClr val="604A7B"/>
                </a:solidFill>
                <a:latin typeface="Bookman Old Style"/>
                <a:cs typeface="Bookman Old Style"/>
              </a:rPr>
              <a:t>Kanuchova</a:t>
            </a:r>
            <a:r>
              <a:rPr lang="it-IT" sz="2000" dirty="0">
                <a:solidFill>
                  <a:srgbClr val="604A7B"/>
                </a:solidFill>
                <a:latin typeface="Bookman Old Style"/>
                <a:cs typeface="Bookman Old Style"/>
              </a:rPr>
              <a:t> Z.</a:t>
            </a:r>
            <a:r>
              <a:rPr lang="it-IT" sz="2000" baseline="30000" dirty="0">
                <a:solidFill>
                  <a:srgbClr val="604A7B"/>
                </a:solidFill>
                <a:latin typeface="Bookman Old Style"/>
                <a:cs typeface="Bookman Old Style"/>
              </a:rPr>
              <a:t>2,3</a:t>
            </a:r>
            <a:r>
              <a:rPr lang="it-IT" sz="2000" dirty="0">
                <a:solidFill>
                  <a:srgbClr val="604A7B"/>
                </a:solidFill>
                <a:latin typeface="Bookman Old Style"/>
                <a:cs typeface="Bookman Old Style"/>
              </a:rPr>
              <a:t>, Jones N.C.</a:t>
            </a:r>
            <a:r>
              <a:rPr lang="it-IT" sz="2000" baseline="30000" dirty="0">
                <a:solidFill>
                  <a:srgbClr val="604A7B"/>
                </a:solidFill>
                <a:latin typeface="Bookman Old Style"/>
                <a:cs typeface="Bookman Old Style"/>
              </a:rPr>
              <a:t>4</a:t>
            </a:r>
            <a:r>
              <a:rPr lang="it-IT" sz="2000" dirty="0">
                <a:solidFill>
                  <a:srgbClr val="604A7B"/>
                </a:solidFill>
                <a:latin typeface="Bookman Old Style"/>
                <a:cs typeface="Bookman Old Style"/>
              </a:rPr>
              <a:t>, Ioppolo S.</a:t>
            </a:r>
            <a:r>
              <a:rPr lang="it-IT" sz="2000" baseline="30000" dirty="0">
                <a:solidFill>
                  <a:srgbClr val="604A7B"/>
                </a:solidFill>
                <a:latin typeface="Bookman Old Style"/>
                <a:cs typeface="Bookman Old Style"/>
              </a:rPr>
              <a:t>5</a:t>
            </a:r>
            <a:r>
              <a:rPr lang="it-IT" sz="2000" dirty="0">
                <a:solidFill>
                  <a:srgbClr val="604A7B"/>
                </a:solidFill>
                <a:latin typeface="Bookman Old Style"/>
                <a:cs typeface="Bookman Old Style"/>
              </a:rPr>
              <a:t>, </a:t>
            </a:r>
            <a:r>
              <a:rPr lang="it-IT" sz="2000" dirty="0" err="1">
                <a:solidFill>
                  <a:srgbClr val="604A7B"/>
                </a:solidFill>
                <a:latin typeface="Bookman Old Style"/>
                <a:cs typeface="Bookman Old Style"/>
              </a:rPr>
              <a:t>Strazzulla</a:t>
            </a:r>
            <a:r>
              <a:rPr lang="it-IT" sz="2000" dirty="0">
                <a:solidFill>
                  <a:srgbClr val="604A7B"/>
                </a:solidFill>
                <a:latin typeface="Bookman Old Style"/>
                <a:cs typeface="Bookman Old Style"/>
              </a:rPr>
              <a:t> G.</a:t>
            </a:r>
            <a:r>
              <a:rPr lang="it-IT" sz="2000" baseline="30000" dirty="0">
                <a:solidFill>
                  <a:srgbClr val="604A7B"/>
                </a:solidFill>
                <a:latin typeface="Bookman Old Style"/>
                <a:cs typeface="Bookman Old Style"/>
              </a:rPr>
              <a:t>3</a:t>
            </a:r>
            <a:r>
              <a:rPr lang="it-IT" sz="2000" dirty="0">
                <a:solidFill>
                  <a:srgbClr val="604A7B"/>
                </a:solidFill>
                <a:latin typeface="Bookman Old Style"/>
                <a:cs typeface="Bookman Old Style"/>
              </a:rPr>
              <a:t>, Piccioni G.</a:t>
            </a:r>
            <a:r>
              <a:rPr lang="it-IT" sz="2000" baseline="30000" dirty="0">
                <a:solidFill>
                  <a:srgbClr val="604A7B"/>
                </a:solidFill>
                <a:latin typeface="Bookman Old Style"/>
                <a:cs typeface="Bookman Old Style"/>
              </a:rPr>
              <a:t>1</a:t>
            </a:r>
            <a:r>
              <a:rPr lang="it-IT" sz="2000" dirty="0">
                <a:solidFill>
                  <a:srgbClr val="604A7B"/>
                </a:solidFill>
                <a:latin typeface="Bookman Old Style"/>
                <a:cs typeface="Bookman Old Style"/>
              </a:rPr>
              <a:t>, Tosi F.</a:t>
            </a:r>
            <a:r>
              <a:rPr lang="it-IT" sz="2000" baseline="30000" dirty="0">
                <a:solidFill>
                  <a:srgbClr val="604A7B"/>
                </a:solidFill>
                <a:latin typeface="Bookman Old Style"/>
                <a:cs typeface="Bookman Old Style"/>
              </a:rPr>
              <a:t>1</a:t>
            </a:r>
          </a:p>
          <a:p>
            <a:endParaRPr lang="it-IT" baseline="30000" dirty="0">
              <a:solidFill>
                <a:srgbClr val="604A7B"/>
              </a:solidFill>
              <a:latin typeface="Bookman Old Style"/>
              <a:cs typeface="Bookman Old Style"/>
            </a:endParaRPr>
          </a:p>
          <a:p>
            <a:r>
              <a:rPr lang="it-IT" sz="1600" baseline="30000" dirty="0">
                <a:solidFill>
                  <a:srgbClr val="604A7B"/>
                </a:solidFill>
                <a:latin typeface="Bookman Old Style"/>
                <a:cs typeface="Bookman Old Style"/>
              </a:rPr>
              <a:t>1</a:t>
            </a:r>
            <a:r>
              <a:rPr lang="it-IT" sz="1600" dirty="0">
                <a:solidFill>
                  <a:srgbClr val="604A7B"/>
                </a:solidFill>
                <a:latin typeface="Bookman Old Style"/>
                <a:cs typeface="Bookman Old Style"/>
              </a:rPr>
              <a:t>IAPS-INAF, Rome, </a:t>
            </a:r>
            <a:r>
              <a:rPr lang="it-IT" sz="1600" dirty="0" err="1">
                <a:solidFill>
                  <a:srgbClr val="604A7B"/>
                </a:solidFill>
                <a:latin typeface="Bookman Old Style"/>
                <a:cs typeface="Bookman Old Style"/>
              </a:rPr>
              <a:t>Italy</a:t>
            </a:r>
            <a:endParaRPr lang="it-IT" sz="1600" dirty="0">
              <a:solidFill>
                <a:srgbClr val="604A7B"/>
              </a:solidFill>
              <a:latin typeface="Bookman Old Style"/>
              <a:cs typeface="Bookman Old Style"/>
            </a:endParaRPr>
          </a:p>
          <a:p>
            <a:r>
              <a:rPr lang="it-IT" sz="1600" baseline="30000" dirty="0">
                <a:solidFill>
                  <a:srgbClr val="604A7B"/>
                </a:solidFill>
                <a:latin typeface="Bookman Old Style" panose="02050604050505020204" pitchFamily="18" charset="0"/>
                <a:cs typeface="Bookman Old Style"/>
              </a:rPr>
              <a:t>2</a:t>
            </a:r>
            <a:r>
              <a:rPr lang="en-US" altLang="it-IT" sz="1600" dirty="0">
                <a:solidFill>
                  <a:srgbClr val="604A7B"/>
                </a:solidFill>
                <a:latin typeface="Bookman Old Style" panose="02050604050505020204" pitchFamily="18" charset="0"/>
              </a:rPr>
              <a:t>Astronomical Institute of SAS, Slovakia</a:t>
            </a:r>
          </a:p>
          <a:p>
            <a:r>
              <a:rPr lang="it-IT" sz="1600" baseline="30000" dirty="0">
                <a:solidFill>
                  <a:srgbClr val="604A7B"/>
                </a:solidFill>
                <a:latin typeface="Bookman Old Style"/>
                <a:cs typeface="Bookman Old Style"/>
              </a:rPr>
              <a:t>3</a:t>
            </a:r>
            <a:r>
              <a:rPr lang="it-IT" sz="1600" dirty="0">
                <a:solidFill>
                  <a:srgbClr val="604A7B"/>
                </a:solidFill>
                <a:latin typeface="Bookman Old Style"/>
                <a:cs typeface="Bookman Old Style"/>
              </a:rPr>
              <a:t>Osservatorio Astrofisico di Catania, INAF, C</a:t>
            </a:r>
            <a:r>
              <a:rPr lang="it-IT" sz="1600" dirty="0">
                <a:solidFill>
                  <a:srgbClr val="604A7B"/>
                </a:solidFill>
                <a:latin typeface="Bookman Old Style" panose="02050604050505020204" pitchFamily="18" charset="0"/>
                <a:cs typeface="Bookman Old Style"/>
              </a:rPr>
              <a:t>atania, </a:t>
            </a:r>
            <a:r>
              <a:rPr lang="it-IT" sz="1600" dirty="0" err="1">
                <a:solidFill>
                  <a:srgbClr val="604A7B"/>
                </a:solidFill>
                <a:latin typeface="Bookman Old Style" panose="02050604050505020204" pitchFamily="18" charset="0"/>
                <a:cs typeface="Bookman Old Style"/>
              </a:rPr>
              <a:t>Italy</a:t>
            </a:r>
            <a:endParaRPr lang="it-IT" sz="1600" dirty="0">
              <a:solidFill>
                <a:srgbClr val="604A7B"/>
              </a:solidFill>
              <a:latin typeface="Bookman Old Style" panose="02050604050505020204" pitchFamily="18" charset="0"/>
              <a:cs typeface="Bookman Old Style"/>
            </a:endParaRPr>
          </a:p>
          <a:p>
            <a:r>
              <a:rPr lang="it-IT" sz="1600" baseline="30000" dirty="0">
                <a:solidFill>
                  <a:srgbClr val="604A7B"/>
                </a:solidFill>
                <a:latin typeface="Bookman Old Style"/>
                <a:cs typeface="Bookman Old Style"/>
              </a:rPr>
              <a:t>4 </a:t>
            </a:r>
            <a:r>
              <a:rPr lang="it-IT" sz="1600" dirty="0" err="1">
                <a:solidFill>
                  <a:srgbClr val="604A7B"/>
                </a:solidFill>
                <a:latin typeface="Bookman Old Style"/>
                <a:cs typeface="Bookman Old Style"/>
              </a:rPr>
              <a:t>Aarhus</a:t>
            </a:r>
            <a:r>
              <a:rPr lang="it-IT" sz="1600" dirty="0">
                <a:solidFill>
                  <a:srgbClr val="604A7B"/>
                </a:solidFill>
                <a:latin typeface="Bookman Old Style"/>
                <a:cs typeface="Bookman Old Style"/>
              </a:rPr>
              <a:t> </a:t>
            </a:r>
            <a:r>
              <a:rPr lang="it-IT" sz="1600" dirty="0" err="1">
                <a:solidFill>
                  <a:srgbClr val="604A7B"/>
                </a:solidFill>
                <a:latin typeface="Bookman Old Style"/>
                <a:cs typeface="Bookman Old Style"/>
              </a:rPr>
              <a:t>University</a:t>
            </a:r>
            <a:r>
              <a:rPr lang="it-IT" sz="1600" dirty="0">
                <a:solidFill>
                  <a:srgbClr val="604A7B"/>
                </a:solidFill>
                <a:latin typeface="Bookman Old Style"/>
                <a:cs typeface="Bookman Old Style"/>
              </a:rPr>
              <a:t>, </a:t>
            </a:r>
            <a:r>
              <a:rPr lang="it-IT" sz="1600" dirty="0" err="1">
                <a:solidFill>
                  <a:srgbClr val="604A7B"/>
                </a:solidFill>
                <a:latin typeface="Bookman Old Style"/>
                <a:cs typeface="Bookman Old Style"/>
              </a:rPr>
              <a:t>Denmark</a:t>
            </a:r>
            <a:endParaRPr lang="it-IT" sz="1600" dirty="0">
              <a:solidFill>
                <a:srgbClr val="604A7B"/>
              </a:solidFill>
              <a:latin typeface="Bookman Old Style"/>
              <a:cs typeface="Bookman Old Style"/>
            </a:endParaRPr>
          </a:p>
          <a:p>
            <a:r>
              <a:rPr lang="it-IT" sz="1600" baseline="30000" dirty="0">
                <a:solidFill>
                  <a:srgbClr val="604A7B"/>
                </a:solidFill>
                <a:latin typeface="Bookman Old Style"/>
                <a:cs typeface="Bookman Old Style"/>
              </a:rPr>
              <a:t>5 </a:t>
            </a:r>
            <a:r>
              <a:rPr lang="it-IT" sz="1600" dirty="0">
                <a:solidFill>
                  <a:srgbClr val="604A7B"/>
                </a:solidFill>
                <a:latin typeface="Bookman Old Style"/>
                <a:cs typeface="Bookman Old Style"/>
              </a:rPr>
              <a:t>Queen Mary </a:t>
            </a:r>
            <a:r>
              <a:rPr lang="it-IT" sz="1600" dirty="0" err="1">
                <a:solidFill>
                  <a:srgbClr val="604A7B"/>
                </a:solidFill>
                <a:latin typeface="Bookman Old Style"/>
                <a:cs typeface="Bookman Old Style"/>
              </a:rPr>
              <a:t>University</a:t>
            </a:r>
            <a:r>
              <a:rPr lang="it-IT" sz="1600" dirty="0">
                <a:solidFill>
                  <a:srgbClr val="604A7B"/>
                </a:solidFill>
                <a:latin typeface="Bookman Old Style"/>
                <a:cs typeface="Bookman Old Style"/>
              </a:rPr>
              <a:t> of </a:t>
            </a:r>
            <a:r>
              <a:rPr lang="it-IT" sz="1600" dirty="0" err="1">
                <a:solidFill>
                  <a:srgbClr val="604A7B"/>
                </a:solidFill>
                <a:latin typeface="Bookman Old Style"/>
                <a:cs typeface="Bookman Old Style"/>
              </a:rPr>
              <a:t>London</a:t>
            </a:r>
            <a:endParaRPr lang="it-IT" sz="1600" dirty="0">
              <a:solidFill>
                <a:srgbClr val="604A7B"/>
              </a:solidFill>
              <a:latin typeface="Bookman Old Style"/>
              <a:cs typeface="Bookman Old Style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 dirty="0"/>
          </a:p>
        </p:txBody>
      </p:sp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924800" cy="1470025"/>
          </a:xfrm>
        </p:spPr>
        <p:txBody>
          <a:bodyPr/>
          <a:lstStyle/>
          <a:p>
            <a:r>
              <a:rPr lang="en-GB" sz="4000" dirty="0">
                <a:solidFill>
                  <a:srgbClr val="604A7B"/>
                </a:solidFill>
                <a:latin typeface="Bookman Old Style"/>
                <a:cs typeface="Bookman Old Style"/>
              </a:rPr>
              <a:t>Laboratory measurements to investigate O</a:t>
            </a:r>
            <a:r>
              <a:rPr lang="en-GB" sz="4000" baseline="-25000" dirty="0">
                <a:solidFill>
                  <a:srgbClr val="604A7B"/>
                </a:solidFill>
                <a:latin typeface="Bookman Old Style"/>
                <a:cs typeface="Bookman Old Style"/>
              </a:rPr>
              <a:t>2</a:t>
            </a:r>
            <a:r>
              <a:rPr lang="en-GB" sz="4000" dirty="0">
                <a:solidFill>
                  <a:srgbClr val="604A7B"/>
                </a:solidFill>
                <a:latin typeface="Bookman Old Style"/>
                <a:cs typeface="Bookman Old Style"/>
              </a:rPr>
              <a:t> on Ganymede’s surface</a:t>
            </a:r>
            <a:endParaRPr lang="it-IT" sz="4000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24967CF-2669-2A4F-A6EB-B143AF3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971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24967CF-2669-2A4F-A6EB-B143AF3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6E142F8-33C5-F74B-9E05-7EEA262A9BA5}"/>
              </a:ext>
            </a:extLst>
          </p:cNvPr>
          <p:cNvSpPr txBox="1"/>
          <p:nvPr/>
        </p:nvSpPr>
        <p:spPr>
          <a:xfrm>
            <a:off x="1039571" y="473869"/>
            <a:ext cx="69626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>
                <a:solidFill>
                  <a:srgbClr val="660066"/>
                </a:solidFill>
                <a:latin typeface="Bookman Old Style"/>
                <a:cs typeface="Bookman Old Style"/>
              </a:rPr>
              <a:t>Results</a:t>
            </a:r>
            <a:r>
              <a:rPr lang="it-IT" sz="3200" b="1" dirty="0">
                <a:solidFill>
                  <a:srgbClr val="660066"/>
                </a:solidFill>
                <a:latin typeface="Bookman Old Style"/>
                <a:cs typeface="Bookman Old Style"/>
              </a:rPr>
              <a:t> 4/4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979D1279-22A6-4146-A0B6-83777BC98ED7}"/>
              </a:ext>
            </a:extLst>
          </p:cNvPr>
          <p:cNvGrpSpPr/>
          <p:nvPr/>
        </p:nvGrpSpPr>
        <p:grpSpPr>
          <a:xfrm>
            <a:off x="1215576" y="1167503"/>
            <a:ext cx="6815668" cy="4846855"/>
            <a:chOff x="1215576" y="1167503"/>
            <a:chExt cx="6815668" cy="4846855"/>
          </a:xfrm>
        </p:grpSpPr>
        <p:pic>
          <p:nvPicPr>
            <p:cNvPr id="11" name="Obrázok 5">
              <a:extLst>
                <a:ext uri="{FF2B5EF4-FFF2-40B4-BE49-F238E27FC236}">
                  <a16:creationId xmlns:a16="http://schemas.microsoft.com/office/drawing/2014/main" id="{6BBFE989-F932-0D47-81F8-3FD50648AF77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2" t="7339" r="8667" b="6064"/>
            <a:stretch/>
          </p:blipFill>
          <p:spPr>
            <a:xfrm>
              <a:off x="1215576" y="1167503"/>
              <a:ext cx="6815668" cy="4846855"/>
            </a:xfrm>
            <a:prstGeom prst="rect">
              <a:avLst/>
            </a:prstGeom>
          </p:spPr>
        </p:pic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BE5228D9-F2A7-6246-A311-01B5572040D1}"/>
                </a:ext>
              </a:extLst>
            </p:cNvPr>
            <p:cNvSpPr txBox="1"/>
            <p:nvPr/>
          </p:nvSpPr>
          <p:spPr>
            <a:xfrm>
              <a:off x="4166620" y="2183229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660066"/>
                  </a:solidFill>
                </a:rPr>
                <a:t>*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60B0645A-76DC-4F48-B264-D63FA76D51B1}"/>
                </a:ext>
              </a:extLst>
            </p:cNvPr>
            <p:cNvSpPr txBox="1"/>
            <p:nvPr/>
          </p:nvSpPr>
          <p:spPr>
            <a:xfrm>
              <a:off x="4161595" y="4970125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660066"/>
                  </a:solidFill>
                </a:rPr>
                <a:t>*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76C5C491-4B94-4E40-A9C5-D03CEFB8A145}"/>
                </a:ext>
              </a:extLst>
            </p:cNvPr>
            <p:cNvSpPr txBox="1"/>
            <p:nvPr/>
          </p:nvSpPr>
          <p:spPr>
            <a:xfrm>
              <a:off x="2214493" y="1519996"/>
              <a:ext cx="133289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660066"/>
                  </a:solidFill>
                  <a:latin typeface="Bookman Old Style"/>
                  <a:cs typeface="Bookman Old Style"/>
                </a:rPr>
                <a:t>HARPS-N</a:t>
              </a:r>
            </a:p>
            <a:p>
              <a:r>
                <a:rPr lang="it-IT" sz="1400" dirty="0">
                  <a:solidFill>
                    <a:srgbClr val="FF6600"/>
                  </a:solidFill>
                  <a:latin typeface="Bookman Old Style"/>
                  <a:cs typeface="Bookman Old Style"/>
                </a:rPr>
                <a:t>1.8m-Asiago</a:t>
              </a:r>
              <a:r>
                <a:rPr lang="it-IT" dirty="0">
                  <a:solidFill>
                    <a:srgbClr val="FF6600"/>
                  </a:solidFill>
                </a:rPr>
                <a:t> </a:t>
              </a:r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1B6C403B-FDCA-AE4A-AB99-34897FD69B8D}"/>
                </a:ext>
              </a:extLst>
            </p:cNvPr>
            <p:cNvSpPr/>
            <p:nvPr/>
          </p:nvSpPr>
          <p:spPr>
            <a:xfrm>
              <a:off x="4061668" y="1416996"/>
              <a:ext cx="524763" cy="4020072"/>
            </a:xfrm>
            <a:prstGeom prst="rect">
              <a:avLst/>
            </a:prstGeom>
            <a:noFill/>
            <a:ln w="25400">
              <a:solidFill>
                <a:srgbClr val="66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938271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24967CF-2669-2A4F-A6EB-B143AF3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FA67E63-6050-5146-8948-C46C3F5BB1E6}"/>
              </a:ext>
            </a:extLst>
          </p:cNvPr>
          <p:cNvSpPr txBox="1"/>
          <p:nvPr/>
        </p:nvSpPr>
        <p:spPr>
          <a:xfrm>
            <a:off x="-8363" y="3994983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>
                <a:solidFill>
                  <a:srgbClr val="660066"/>
                </a:solidFill>
                <a:latin typeface="Bookman Old Style"/>
                <a:cs typeface="Bookman Old Style"/>
              </a:rPr>
              <a:t>Comparison</a:t>
            </a:r>
            <a:r>
              <a:rPr lang="it-IT" sz="3200" b="1" dirty="0">
                <a:solidFill>
                  <a:srgbClr val="660066"/>
                </a:solidFill>
                <a:latin typeface="Bookman Old Style"/>
                <a:cs typeface="Bookman Old Style"/>
              </a:rPr>
              <a:t> </a:t>
            </a:r>
            <a:r>
              <a:rPr lang="it-IT" sz="3200" b="1" dirty="0" err="1">
                <a:solidFill>
                  <a:srgbClr val="660066"/>
                </a:solidFill>
                <a:latin typeface="Bookman Old Style"/>
                <a:cs typeface="Bookman Old Style"/>
              </a:rPr>
              <a:t>gb</a:t>
            </a:r>
            <a:r>
              <a:rPr lang="it-IT" sz="3200" b="1" dirty="0">
                <a:solidFill>
                  <a:srgbClr val="660066"/>
                </a:solidFill>
                <a:latin typeface="Bookman Old Style"/>
                <a:cs typeface="Bookman Old Style"/>
              </a:rPr>
              <a:t>-lab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A6BDE43-7A33-894C-8A8E-A93A94C7AFE9}"/>
              </a:ext>
            </a:extLst>
          </p:cNvPr>
          <p:cNvSpPr txBox="1"/>
          <p:nvPr/>
        </p:nvSpPr>
        <p:spPr>
          <a:xfrm>
            <a:off x="691889" y="4579758"/>
            <a:ext cx="30358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Bookman Old Style"/>
                <a:cs typeface="Bookman Old Style"/>
              </a:rPr>
              <a:t>Mixture </a:t>
            </a:r>
            <a:r>
              <a:rPr lang="it-IT" dirty="0">
                <a:solidFill>
                  <a:srgbClr val="C00000"/>
                </a:solidFill>
                <a:latin typeface="Bookman Old Style"/>
                <a:cs typeface="Bookman Old Style"/>
              </a:rPr>
              <a:t>O</a:t>
            </a:r>
            <a:r>
              <a:rPr lang="it-IT" baseline="-25000" dirty="0">
                <a:solidFill>
                  <a:srgbClr val="C00000"/>
                </a:solidFill>
                <a:latin typeface="Bookman Old Style"/>
                <a:cs typeface="Bookman Old Style"/>
              </a:rPr>
              <a:t>2</a:t>
            </a:r>
            <a:r>
              <a:rPr lang="it-IT" dirty="0">
                <a:solidFill>
                  <a:srgbClr val="C00000"/>
                </a:solidFill>
                <a:latin typeface="Bookman Old Style"/>
                <a:cs typeface="Bookman Old Style"/>
              </a:rPr>
              <a:t>:H</a:t>
            </a:r>
            <a:r>
              <a:rPr lang="it-IT" baseline="-25000" dirty="0">
                <a:solidFill>
                  <a:srgbClr val="C00000"/>
                </a:solidFill>
                <a:latin typeface="Bookman Old Style"/>
                <a:cs typeface="Bookman Old Style"/>
              </a:rPr>
              <a:t>2</a:t>
            </a:r>
            <a:r>
              <a:rPr lang="it-IT" dirty="0">
                <a:solidFill>
                  <a:srgbClr val="C00000"/>
                </a:solidFill>
                <a:latin typeface="Bookman Old Style"/>
                <a:cs typeface="Bookman Old Style"/>
              </a:rPr>
              <a:t>O = 10:1 </a:t>
            </a:r>
            <a:r>
              <a:rPr lang="it-IT" dirty="0">
                <a:latin typeface="Bookman Old Style"/>
                <a:cs typeface="Bookman Old Style"/>
              </a:rPr>
              <a:t>seems to reproduce the observed band at 577.3 nm in the Ganymede’s data. 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D637880F-3519-4B99-B52D-8B8716A1C4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05" t="7283" b="10179"/>
          <a:stretch/>
        </p:blipFill>
        <p:spPr>
          <a:xfrm>
            <a:off x="4730489" y="1371600"/>
            <a:ext cx="4032510" cy="259080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D067AA00-796C-4059-8F8B-2D0ADCDE05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96"/>
          <a:stretch/>
        </p:blipFill>
        <p:spPr>
          <a:xfrm>
            <a:off x="4191000" y="3957812"/>
            <a:ext cx="4673644" cy="2979281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34EBD986-7F75-4E6F-9E1C-E1FC86ADF4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734" r="3572" b="1746"/>
          <a:stretch/>
        </p:blipFill>
        <p:spPr>
          <a:xfrm>
            <a:off x="533401" y="1371600"/>
            <a:ext cx="4114799" cy="2726654"/>
          </a:xfrm>
          <a:prstGeom prst="rect">
            <a:avLst/>
          </a:prstGeom>
        </p:spPr>
      </p:pic>
      <p:cxnSp>
        <p:nvCxnSpPr>
          <p:cNvPr id="16" name="Rovná spojovacia šípka 15">
            <a:extLst>
              <a:ext uri="{FF2B5EF4-FFF2-40B4-BE49-F238E27FC236}">
                <a16:creationId xmlns:a16="http://schemas.microsoft.com/office/drawing/2014/main" id="{78E808DC-04CB-40BE-BA1F-637249BAA663}"/>
              </a:ext>
            </a:extLst>
          </p:cNvPr>
          <p:cNvCxnSpPr>
            <a:cxnSpLocks/>
          </p:cNvCxnSpPr>
          <p:nvPr/>
        </p:nvCxnSpPr>
        <p:spPr>
          <a:xfrm>
            <a:off x="3727712" y="4877400"/>
            <a:ext cx="3054088" cy="304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992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24967CF-2669-2A4F-A6EB-B143AF3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00DEB46-1B52-8F41-974B-F5782DD48EEF}"/>
              </a:ext>
            </a:extLst>
          </p:cNvPr>
          <p:cNvSpPr txBox="1"/>
          <p:nvPr/>
        </p:nvSpPr>
        <p:spPr>
          <a:xfrm>
            <a:off x="914400" y="1042913"/>
            <a:ext cx="69626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660066"/>
                </a:solidFill>
                <a:latin typeface="Bookman Old Style"/>
                <a:cs typeface="Bookman Old Style"/>
              </a:rPr>
              <a:t>UV </a:t>
            </a:r>
            <a:r>
              <a:rPr lang="it-IT" sz="3200" b="1" dirty="0" err="1">
                <a:solidFill>
                  <a:srgbClr val="660066"/>
                </a:solidFill>
                <a:latin typeface="Bookman Old Style"/>
                <a:cs typeface="Bookman Old Style"/>
              </a:rPr>
              <a:t>range</a:t>
            </a:r>
            <a:r>
              <a:rPr lang="it-IT" sz="3200" b="1" dirty="0">
                <a:solidFill>
                  <a:srgbClr val="660066"/>
                </a:solidFill>
                <a:latin typeface="Bookman Old Style"/>
                <a:cs typeface="Bookman Old Style"/>
              </a:rPr>
              <a:t> 1/3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DC17CAF-44A9-D343-8D99-CAF4E57B9F5A}"/>
              </a:ext>
            </a:extLst>
          </p:cNvPr>
          <p:cNvSpPr txBox="1"/>
          <p:nvPr/>
        </p:nvSpPr>
        <p:spPr>
          <a:xfrm>
            <a:off x="6610838" y="2430894"/>
            <a:ext cx="22029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Bookman Old Style"/>
                <a:cs typeface="Bookman Old Style"/>
              </a:rPr>
              <a:t>A different proportion of the two species to investigate the influence of CO</a:t>
            </a:r>
            <a:r>
              <a:rPr lang="it-IT" baseline="-25000" dirty="0">
                <a:latin typeface="Bookman Old Style"/>
                <a:cs typeface="Bookman Old Style"/>
              </a:rPr>
              <a:t>2</a:t>
            </a:r>
            <a:r>
              <a:rPr lang="it-IT" dirty="0">
                <a:latin typeface="Bookman Old Style"/>
                <a:cs typeface="Bookman Old Style"/>
              </a:rPr>
              <a:t> in the mixture. </a:t>
            </a:r>
          </a:p>
          <a:p>
            <a:pPr algn="just"/>
            <a:r>
              <a:rPr lang="it-IT" dirty="0">
                <a:latin typeface="Bookman Old Style"/>
                <a:cs typeface="Bookman Old Style"/>
              </a:rPr>
              <a:t>Formation of CO and O</a:t>
            </a:r>
            <a:r>
              <a:rPr lang="it-IT" baseline="-25000" dirty="0">
                <a:latin typeface="Bookman Old Style"/>
                <a:cs typeface="Bookman Old Style"/>
              </a:rPr>
              <a:t>3</a:t>
            </a:r>
            <a:r>
              <a:rPr lang="it-IT" dirty="0">
                <a:latin typeface="Bookman Old Style"/>
                <a:cs typeface="Bookman Old Style"/>
              </a:rPr>
              <a:t> is observed</a:t>
            </a:r>
          </a:p>
          <a:p>
            <a:pPr algn="just"/>
            <a:endParaRPr lang="it-IT" dirty="0">
              <a:latin typeface="Bookman Old Style"/>
              <a:cs typeface="Bookman Old Style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842A9370-878A-4D4D-9A74-57D2316012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66" t="27778" r="38333" b="13756"/>
          <a:stretch/>
        </p:blipFill>
        <p:spPr>
          <a:xfrm>
            <a:off x="337126" y="1890856"/>
            <a:ext cx="6161561" cy="405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27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24967CF-2669-2A4F-A6EB-B143AF3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FFB6A6E-359B-EE4C-A457-98AD2800B99D}"/>
              </a:ext>
            </a:extLst>
          </p:cNvPr>
          <p:cNvSpPr txBox="1"/>
          <p:nvPr/>
        </p:nvSpPr>
        <p:spPr>
          <a:xfrm>
            <a:off x="838200" y="1100993"/>
            <a:ext cx="69626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660066"/>
                </a:solidFill>
                <a:latin typeface="Bookman Old Style"/>
                <a:cs typeface="Bookman Old Style"/>
              </a:rPr>
              <a:t>UV </a:t>
            </a:r>
            <a:r>
              <a:rPr lang="it-IT" sz="3200" b="1" dirty="0" err="1">
                <a:solidFill>
                  <a:srgbClr val="660066"/>
                </a:solidFill>
                <a:latin typeface="Bookman Old Style"/>
                <a:cs typeface="Bookman Old Style"/>
              </a:rPr>
              <a:t>range</a:t>
            </a:r>
            <a:r>
              <a:rPr lang="it-IT" sz="3200" b="1" dirty="0">
                <a:solidFill>
                  <a:srgbClr val="660066"/>
                </a:solidFill>
                <a:latin typeface="Bookman Old Style"/>
                <a:cs typeface="Bookman Old Style"/>
              </a:rPr>
              <a:t> 2/3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D5A4852-84AC-D041-A484-A944054BE708}"/>
              </a:ext>
            </a:extLst>
          </p:cNvPr>
          <p:cNvSpPr txBox="1"/>
          <p:nvPr/>
        </p:nvSpPr>
        <p:spPr>
          <a:xfrm>
            <a:off x="6324600" y="2136338"/>
            <a:ext cx="24139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Bookman Old Style"/>
                <a:cs typeface="Bookman Old Style"/>
              </a:rPr>
              <a:t>Measurements of the O</a:t>
            </a:r>
            <a:r>
              <a:rPr lang="it-IT" baseline="-25000" dirty="0">
                <a:latin typeface="Bookman Old Style"/>
                <a:cs typeface="Bookman Old Style"/>
              </a:rPr>
              <a:t>2</a:t>
            </a:r>
            <a:r>
              <a:rPr lang="it-IT" dirty="0">
                <a:latin typeface="Bookman Old Style"/>
                <a:cs typeface="Bookman Old Style"/>
              </a:rPr>
              <a:t> and its mixtures in the UV (110-330 nm) to extend the dataset.</a:t>
            </a:r>
          </a:p>
          <a:p>
            <a:pPr algn="just"/>
            <a:r>
              <a:rPr lang="it-IT" dirty="0">
                <a:latin typeface="Bookman Old Style"/>
                <a:cs typeface="Bookman Old Style"/>
              </a:rPr>
              <a:t>Formation of CO is observed.</a:t>
            </a:r>
          </a:p>
          <a:p>
            <a:pPr algn="just"/>
            <a:r>
              <a:rPr lang="it-IT" dirty="0">
                <a:latin typeface="Bookman Old Style"/>
                <a:cs typeface="Bookman Old Style"/>
              </a:rPr>
              <a:t> 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8F7960B5-A617-4C9C-B742-8DB604EF36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33" t="23333" r="33333" b="11482"/>
          <a:stretch/>
        </p:blipFill>
        <p:spPr>
          <a:xfrm>
            <a:off x="380999" y="1905000"/>
            <a:ext cx="5685559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84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24967CF-2669-2A4F-A6EB-B143AF3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FFB6A6E-359B-EE4C-A457-98AD2800B99D}"/>
              </a:ext>
            </a:extLst>
          </p:cNvPr>
          <p:cNvSpPr txBox="1"/>
          <p:nvPr/>
        </p:nvSpPr>
        <p:spPr>
          <a:xfrm>
            <a:off x="838200" y="1100993"/>
            <a:ext cx="69626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660066"/>
                </a:solidFill>
                <a:latin typeface="Bookman Old Style"/>
                <a:cs typeface="Bookman Old Style"/>
              </a:rPr>
              <a:t>UV </a:t>
            </a:r>
            <a:r>
              <a:rPr lang="it-IT" sz="3200" b="1" dirty="0" err="1">
                <a:solidFill>
                  <a:srgbClr val="660066"/>
                </a:solidFill>
                <a:latin typeface="Bookman Old Style"/>
                <a:cs typeface="Bookman Old Style"/>
              </a:rPr>
              <a:t>range</a:t>
            </a:r>
            <a:r>
              <a:rPr lang="it-IT" sz="3200" b="1" dirty="0">
                <a:solidFill>
                  <a:srgbClr val="660066"/>
                </a:solidFill>
                <a:latin typeface="Bookman Old Style"/>
                <a:cs typeface="Bookman Old Style"/>
              </a:rPr>
              <a:t> 3/3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D5A4852-84AC-D041-A484-A944054BE708}"/>
              </a:ext>
            </a:extLst>
          </p:cNvPr>
          <p:cNvSpPr txBox="1"/>
          <p:nvPr/>
        </p:nvSpPr>
        <p:spPr>
          <a:xfrm>
            <a:off x="6324600" y="2136338"/>
            <a:ext cx="24139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Bookman Old Style"/>
                <a:cs typeface="Bookman Old Style"/>
              </a:rPr>
              <a:t>Measurements of the O</a:t>
            </a:r>
            <a:r>
              <a:rPr lang="it-IT" baseline="-25000" dirty="0">
                <a:latin typeface="Bookman Old Style"/>
                <a:cs typeface="Bookman Old Style"/>
              </a:rPr>
              <a:t>2</a:t>
            </a:r>
            <a:r>
              <a:rPr lang="it-IT" dirty="0">
                <a:latin typeface="Bookman Old Style"/>
                <a:cs typeface="Bookman Old Style"/>
              </a:rPr>
              <a:t> and its mixtures in the UV (110-330 nm) to extend the dataset. Formation of CO is observed.</a:t>
            </a:r>
          </a:p>
          <a:p>
            <a:pPr algn="just"/>
            <a:endParaRPr lang="it-IT" dirty="0">
              <a:latin typeface="Bookman Old Style"/>
              <a:cs typeface="Bookman Old Style"/>
            </a:endParaRPr>
          </a:p>
          <a:p>
            <a:pPr algn="just"/>
            <a:endParaRPr lang="it-IT" dirty="0">
              <a:latin typeface="Bookman Old Style"/>
              <a:cs typeface="Bookman Old Style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CC7AA78C-8B58-4B6B-ADD6-82B916C9CA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6" t="27778" r="33333" b="12963"/>
          <a:stretch/>
        </p:blipFill>
        <p:spPr>
          <a:xfrm>
            <a:off x="304800" y="1904999"/>
            <a:ext cx="5778012" cy="385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65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24967CF-2669-2A4F-A6EB-B143AF3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CE5EF2-EBB1-C64A-B253-ED6503180439}"/>
              </a:ext>
            </a:extLst>
          </p:cNvPr>
          <p:cNvSpPr txBox="1"/>
          <p:nvPr/>
        </p:nvSpPr>
        <p:spPr>
          <a:xfrm>
            <a:off x="841739" y="1287380"/>
            <a:ext cx="76667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660066"/>
                </a:solidFill>
                <a:latin typeface="Bookman Old Style"/>
                <a:cs typeface="Bookman Old Style"/>
              </a:rPr>
              <a:t>Application and </a:t>
            </a:r>
            <a:r>
              <a:rPr lang="it-IT" sz="3200" b="1" dirty="0" err="1">
                <a:solidFill>
                  <a:srgbClr val="660066"/>
                </a:solidFill>
                <a:latin typeface="Bookman Old Style"/>
                <a:cs typeface="Bookman Old Style"/>
              </a:rPr>
              <a:t>interest</a:t>
            </a:r>
            <a:r>
              <a:rPr lang="it-IT" sz="3200" b="1" dirty="0">
                <a:solidFill>
                  <a:srgbClr val="660066"/>
                </a:solidFill>
                <a:latin typeface="Bookman Old Style"/>
                <a:cs typeface="Bookman Old Style"/>
              </a:rPr>
              <a:t> for JUICE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DBF50C8-FA95-B14F-8018-F628E938F95F}"/>
              </a:ext>
            </a:extLst>
          </p:cNvPr>
          <p:cNvSpPr txBox="1"/>
          <p:nvPr/>
        </p:nvSpPr>
        <p:spPr>
          <a:xfrm>
            <a:off x="587735" y="2326481"/>
            <a:ext cx="801838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i="1" dirty="0" err="1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Although</a:t>
            </a:r>
            <a:r>
              <a:rPr lang="it-IT" b="1" i="1" dirty="0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 </a:t>
            </a:r>
            <a:r>
              <a:rPr lang="it-IT" b="1" i="1" dirty="0" err="1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these</a:t>
            </a:r>
            <a:r>
              <a:rPr lang="it-IT" b="1" i="1" dirty="0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 </a:t>
            </a:r>
            <a:r>
              <a:rPr lang="it-IT" b="1" i="1" dirty="0" err="1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bands</a:t>
            </a:r>
            <a:r>
              <a:rPr lang="it-IT" b="1" i="1" dirty="0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 are </a:t>
            </a:r>
            <a:r>
              <a:rPr lang="it-IT" b="1" i="1" dirty="0" err="1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at</a:t>
            </a:r>
            <a:r>
              <a:rPr lang="it-IT" b="1" i="1" dirty="0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 the </a:t>
            </a:r>
            <a:r>
              <a:rPr lang="it-IT" b="1" i="1" dirty="0" err="1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limit</a:t>
            </a:r>
            <a:r>
              <a:rPr lang="it-IT" b="1" i="1" dirty="0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 of </a:t>
            </a:r>
            <a:r>
              <a:rPr lang="it-IT" b="1" i="1" dirty="0" err="1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noise</a:t>
            </a:r>
            <a:r>
              <a:rPr lang="it-IT" b="1" i="1" dirty="0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 with MAJIS (NESR of 0.031918 </a:t>
            </a:r>
            <a:r>
              <a:rPr lang="it-IT" b="1" i="1" dirty="0" err="1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W</a:t>
            </a:r>
            <a:r>
              <a:rPr lang="it-IT" b="1" i="1" dirty="0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 m</a:t>
            </a:r>
            <a:r>
              <a:rPr lang="it-IT" b="1" i="1" baseline="30000" dirty="0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-2</a:t>
            </a:r>
            <a:r>
              <a:rPr lang="it-IT" b="1" i="1" dirty="0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μm</a:t>
            </a:r>
            <a:r>
              <a:rPr lang="it-IT" b="1" i="1" baseline="30000" dirty="0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-1</a:t>
            </a:r>
            <a:r>
              <a:rPr lang="it-IT" b="1" i="1" dirty="0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sr</a:t>
            </a:r>
            <a:r>
              <a:rPr lang="it-IT" b="1" i="1" baseline="30000" dirty="0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-1</a:t>
            </a:r>
            <a:r>
              <a:rPr lang="it-IT" b="1" i="1" dirty="0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 and 0.019264 </a:t>
            </a:r>
            <a:r>
              <a:rPr lang="it-IT" b="1" i="1" dirty="0" err="1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W</a:t>
            </a:r>
            <a:r>
              <a:rPr lang="it-IT" b="1" i="1" dirty="0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 m</a:t>
            </a:r>
            <a:r>
              <a:rPr lang="it-IT" b="1" i="1" baseline="30000" dirty="0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-2</a:t>
            </a:r>
            <a:r>
              <a:rPr lang="it-IT" b="1" i="1" dirty="0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μm</a:t>
            </a:r>
            <a:r>
              <a:rPr lang="it-IT" b="1" i="1" baseline="30000" dirty="0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-1</a:t>
            </a:r>
            <a:r>
              <a:rPr lang="it-IT" b="1" i="1" dirty="0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sr</a:t>
            </a:r>
            <a:r>
              <a:rPr lang="it-IT" b="1" i="1" baseline="30000" dirty="0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-1</a:t>
            </a:r>
            <a:r>
              <a:rPr lang="it-IT" b="1" i="1" dirty="0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 </a:t>
            </a:r>
            <a:r>
              <a:rPr lang="it-IT" b="1" i="1" dirty="0" err="1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calculated</a:t>
            </a:r>
            <a:r>
              <a:rPr lang="it-IT" b="1" i="1" dirty="0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 </a:t>
            </a:r>
            <a:r>
              <a:rPr lang="it-IT" b="1" i="1" dirty="0" err="1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at</a:t>
            </a:r>
            <a:r>
              <a:rPr lang="it-IT" b="1" i="1" dirty="0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 b= 0.5764 </a:t>
            </a:r>
            <a:r>
              <a:rPr lang="it-IT" b="1" i="1" dirty="0" err="1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μm</a:t>
            </a:r>
            <a:r>
              <a:rPr lang="it-IT" b="1" i="1" dirty="0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 and 0.6274 </a:t>
            </a:r>
            <a:r>
              <a:rPr lang="it-IT" b="1" i="1" dirty="0" err="1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μm</a:t>
            </a:r>
            <a:r>
              <a:rPr lang="it-IT" b="1" i="1" dirty="0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 – from model by Tosi </a:t>
            </a:r>
            <a:r>
              <a:rPr lang="it-IT" b="1" i="1" dirty="0" err="1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F</a:t>
            </a:r>
            <a:r>
              <a:rPr lang="it-IT" b="1" i="1" dirty="0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.), </a:t>
            </a:r>
            <a:r>
              <a:rPr lang="it-IT" b="1" i="1" dirty="0" err="1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they</a:t>
            </a:r>
            <a:r>
              <a:rPr lang="it-IT" b="1" i="1" dirty="0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 can be </a:t>
            </a:r>
            <a:r>
              <a:rPr lang="it-IT" b="1" i="1" dirty="0" err="1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detected</a:t>
            </a:r>
            <a:r>
              <a:rPr lang="it-IT" b="1" i="1" dirty="0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 by </a:t>
            </a:r>
            <a:r>
              <a:rPr lang="it-IT" b="1" i="1" dirty="0" err="1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averaging</a:t>
            </a:r>
            <a:r>
              <a:rPr lang="it-IT" b="1" i="1" dirty="0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 </a:t>
            </a:r>
            <a:r>
              <a:rPr lang="it-IT" b="1" i="1" dirty="0" err="1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tens</a:t>
            </a:r>
            <a:r>
              <a:rPr lang="it-IT" b="1" i="1" dirty="0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 of </a:t>
            </a:r>
            <a:r>
              <a:rPr lang="it-IT" b="1" i="1" dirty="0" err="1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spectra</a:t>
            </a:r>
            <a:r>
              <a:rPr lang="it-IT" b="1" i="1" dirty="0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.</a:t>
            </a:r>
          </a:p>
          <a:p>
            <a:endParaRPr lang="it-IT" dirty="0">
              <a:solidFill>
                <a:schemeClr val="accent4">
                  <a:lumMod val="75000"/>
                </a:schemeClr>
              </a:solidFill>
              <a:latin typeface="Bookman Old Style"/>
              <a:cs typeface="Bookman Old Style"/>
            </a:endParaRPr>
          </a:p>
          <a:p>
            <a:r>
              <a:rPr lang="it-IT" dirty="0">
                <a:latin typeface="Bookman Old Style"/>
                <a:cs typeface="Bookman Old Style"/>
              </a:rPr>
              <a:t>IR </a:t>
            </a:r>
            <a:r>
              <a:rPr lang="it-IT" dirty="0" err="1">
                <a:latin typeface="Bookman Old Style"/>
                <a:cs typeface="Bookman Old Style"/>
              </a:rPr>
              <a:t>spectral</a:t>
            </a:r>
            <a:r>
              <a:rPr lang="it-IT" dirty="0">
                <a:latin typeface="Bookman Old Style"/>
                <a:cs typeface="Bookman Old Style"/>
              </a:rPr>
              <a:t> </a:t>
            </a:r>
            <a:r>
              <a:rPr lang="it-IT" dirty="0" err="1">
                <a:latin typeface="Bookman Old Style"/>
                <a:cs typeface="Bookman Old Style"/>
              </a:rPr>
              <a:t>range</a:t>
            </a:r>
            <a:r>
              <a:rPr lang="it-IT" dirty="0">
                <a:latin typeface="Bookman Old Style"/>
                <a:cs typeface="Bookman Old Style"/>
              </a:rPr>
              <a:t> (4000-600 cm</a:t>
            </a:r>
            <a:r>
              <a:rPr lang="it-IT" baseline="30000" dirty="0">
                <a:latin typeface="Bookman Old Style"/>
                <a:cs typeface="Bookman Old Style"/>
              </a:rPr>
              <a:t>-1</a:t>
            </a:r>
            <a:r>
              <a:rPr lang="it-IT" dirty="0">
                <a:latin typeface="Bookman Old Style"/>
                <a:cs typeface="Bookman Old Style"/>
              </a:rPr>
              <a:t>) </a:t>
            </a:r>
            <a:r>
              <a:rPr lang="it-IT" dirty="0" err="1">
                <a:latin typeface="Bookman Old Style"/>
                <a:cs typeface="Bookman Old Style"/>
              </a:rPr>
              <a:t>is</a:t>
            </a:r>
            <a:r>
              <a:rPr lang="it-IT" dirty="0">
                <a:latin typeface="Bookman Old Style"/>
                <a:cs typeface="Bookman Old Style"/>
              </a:rPr>
              <a:t> </a:t>
            </a:r>
            <a:r>
              <a:rPr lang="it-IT" dirty="0" err="1">
                <a:latin typeface="Bookman Old Style"/>
                <a:cs typeface="Bookman Old Style"/>
              </a:rPr>
              <a:t>also</a:t>
            </a:r>
            <a:r>
              <a:rPr lang="it-IT" dirty="0">
                <a:latin typeface="Bookman Old Style"/>
                <a:cs typeface="Bookman Old Style"/>
              </a:rPr>
              <a:t> </a:t>
            </a:r>
            <a:r>
              <a:rPr lang="it-IT" dirty="0" err="1">
                <a:latin typeface="Bookman Old Style"/>
                <a:cs typeface="Bookman Old Style"/>
              </a:rPr>
              <a:t>available</a:t>
            </a:r>
            <a:r>
              <a:rPr lang="it-IT" dirty="0">
                <a:latin typeface="Bookman Old Style"/>
                <a:cs typeface="Bookman Old Style"/>
              </a:rPr>
              <a:t>, by </a:t>
            </a:r>
            <a:r>
              <a:rPr lang="it-IT" dirty="0" err="1">
                <a:latin typeface="Bookman Old Style"/>
                <a:cs typeface="Bookman Old Style"/>
              </a:rPr>
              <a:t>using</a:t>
            </a:r>
            <a:r>
              <a:rPr lang="it-IT" dirty="0">
                <a:latin typeface="Bookman Old Style"/>
                <a:cs typeface="Bookman Old Style"/>
              </a:rPr>
              <a:t> the </a:t>
            </a:r>
            <a:r>
              <a:rPr lang="it-IT" dirty="0" err="1">
                <a:latin typeface="Bookman Old Style"/>
                <a:cs typeface="Bookman Old Style"/>
              </a:rPr>
              <a:t>facilities</a:t>
            </a:r>
            <a:r>
              <a:rPr lang="it-IT" dirty="0">
                <a:latin typeface="Bookman Old Style"/>
                <a:cs typeface="Bookman Old Style"/>
              </a:rPr>
              <a:t> </a:t>
            </a:r>
            <a:r>
              <a:rPr lang="it-IT" dirty="0" err="1">
                <a:latin typeface="Bookman Old Style"/>
                <a:cs typeface="Bookman Old Style"/>
              </a:rPr>
              <a:t>at</a:t>
            </a:r>
            <a:r>
              <a:rPr lang="it-IT" dirty="0">
                <a:latin typeface="Bookman Old Style"/>
                <a:cs typeface="Bookman Old Style"/>
              </a:rPr>
              <a:t> The Open </a:t>
            </a:r>
            <a:r>
              <a:rPr lang="it-IT" dirty="0" err="1">
                <a:latin typeface="Bookman Old Style"/>
                <a:cs typeface="Bookman Old Style"/>
              </a:rPr>
              <a:t>University</a:t>
            </a:r>
            <a:r>
              <a:rPr lang="it-IT" dirty="0">
                <a:latin typeface="Bookman Old Style"/>
                <a:cs typeface="Bookman Old Style"/>
              </a:rPr>
              <a:t>.</a:t>
            </a:r>
          </a:p>
          <a:p>
            <a:endParaRPr lang="it-IT" dirty="0">
              <a:latin typeface="Bookman Old Style"/>
              <a:cs typeface="Bookman Old Style"/>
            </a:endParaRPr>
          </a:p>
          <a:p>
            <a:pPr algn="just"/>
            <a:r>
              <a:rPr lang="it-IT" dirty="0" err="1">
                <a:latin typeface="Bookman Old Style"/>
                <a:cs typeface="Bookman Old Style"/>
              </a:rPr>
              <a:t>Laboratory</a:t>
            </a:r>
            <a:r>
              <a:rPr lang="it-IT" dirty="0">
                <a:latin typeface="Bookman Old Style"/>
                <a:cs typeface="Bookman Old Style"/>
              </a:rPr>
              <a:t> </a:t>
            </a:r>
            <a:r>
              <a:rPr lang="it-IT" dirty="0" err="1">
                <a:latin typeface="Bookman Old Style"/>
                <a:cs typeface="Bookman Old Style"/>
              </a:rPr>
              <a:t>measurements</a:t>
            </a:r>
            <a:r>
              <a:rPr lang="it-IT" dirty="0">
                <a:latin typeface="Bookman Old Style"/>
                <a:cs typeface="Bookman Old Style"/>
              </a:rPr>
              <a:t> of </a:t>
            </a:r>
            <a:r>
              <a:rPr lang="it-IT" dirty="0" err="1">
                <a:latin typeface="Bookman Old Style"/>
                <a:cs typeface="Bookman Old Style"/>
              </a:rPr>
              <a:t>ices</a:t>
            </a:r>
            <a:r>
              <a:rPr lang="it-IT" dirty="0">
                <a:latin typeface="Bookman Old Style"/>
                <a:cs typeface="Bookman Old Style"/>
              </a:rPr>
              <a:t> and </a:t>
            </a:r>
            <a:r>
              <a:rPr lang="it-IT" dirty="0" err="1">
                <a:latin typeface="Bookman Old Style"/>
                <a:cs typeface="Bookman Old Style"/>
              </a:rPr>
              <a:t>mixtures</a:t>
            </a:r>
            <a:r>
              <a:rPr lang="it-IT" dirty="0">
                <a:latin typeface="Bookman Old Style"/>
                <a:cs typeface="Bookman Old Style"/>
              </a:rPr>
              <a:t> </a:t>
            </a:r>
            <a:r>
              <a:rPr lang="it-IT" dirty="0" err="1">
                <a:latin typeface="Bookman Old Style"/>
                <a:cs typeface="Bookman Old Style"/>
              </a:rPr>
              <a:t>at</a:t>
            </a:r>
            <a:r>
              <a:rPr lang="it-IT" dirty="0">
                <a:latin typeface="Bookman Old Style"/>
                <a:cs typeface="Bookman Old Style"/>
              </a:rPr>
              <a:t> </a:t>
            </a:r>
            <a:r>
              <a:rPr lang="it-IT" dirty="0" err="1">
                <a:latin typeface="Bookman Old Style"/>
                <a:cs typeface="Bookman Old Style"/>
              </a:rPr>
              <a:t>mid</a:t>
            </a:r>
            <a:r>
              <a:rPr lang="it-IT" dirty="0">
                <a:latin typeface="Bookman Old Style"/>
                <a:cs typeface="Bookman Old Style"/>
              </a:rPr>
              <a:t> </a:t>
            </a:r>
            <a:r>
              <a:rPr lang="it-IT" dirty="0" err="1">
                <a:latin typeface="Bookman Old Style"/>
                <a:cs typeface="Bookman Old Style"/>
              </a:rPr>
              <a:t>spectral</a:t>
            </a:r>
            <a:r>
              <a:rPr lang="it-IT" dirty="0">
                <a:latin typeface="Bookman Old Style"/>
                <a:cs typeface="Bookman Old Style"/>
              </a:rPr>
              <a:t> </a:t>
            </a:r>
            <a:r>
              <a:rPr lang="it-IT" dirty="0" err="1">
                <a:latin typeface="Bookman Old Style"/>
                <a:cs typeface="Bookman Old Style"/>
              </a:rPr>
              <a:t>resolution</a:t>
            </a:r>
            <a:r>
              <a:rPr lang="it-IT" dirty="0">
                <a:latin typeface="Bookman Old Style"/>
                <a:cs typeface="Bookman Old Style"/>
              </a:rPr>
              <a:t>. </a:t>
            </a:r>
            <a:r>
              <a:rPr lang="it-IT" dirty="0" err="1">
                <a:latin typeface="Bookman Old Style"/>
                <a:cs typeface="Bookman Old Style"/>
              </a:rPr>
              <a:t>Analogs</a:t>
            </a:r>
            <a:r>
              <a:rPr lang="it-IT" dirty="0">
                <a:latin typeface="Bookman Old Style"/>
                <a:cs typeface="Bookman Old Style"/>
              </a:rPr>
              <a:t> of the </a:t>
            </a:r>
            <a:r>
              <a:rPr lang="it-IT" dirty="0" err="1">
                <a:latin typeface="Bookman Old Style"/>
                <a:cs typeface="Bookman Old Style"/>
              </a:rPr>
              <a:t>Galilean</a:t>
            </a:r>
            <a:r>
              <a:rPr lang="it-IT" dirty="0">
                <a:latin typeface="Bookman Old Style"/>
                <a:cs typeface="Bookman Old Style"/>
              </a:rPr>
              <a:t> </a:t>
            </a:r>
            <a:r>
              <a:rPr lang="it-IT" dirty="0" err="1">
                <a:latin typeface="Bookman Old Style"/>
                <a:cs typeface="Bookman Old Style"/>
              </a:rPr>
              <a:t>satellites</a:t>
            </a:r>
            <a:r>
              <a:rPr lang="it-IT" dirty="0">
                <a:latin typeface="Bookman Old Style"/>
                <a:cs typeface="Bookman Old Style"/>
              </a:rPr>
              <a:t> </a:t>
            </a:r>
            <a:r>
              <a:rPr lang="it-IT" dirty="0" err="1">
                <a:latin typeface="Bookman Old Style"/>
                <a:cs typeface="Bookman Old Style"/>
              </a:rPr>
              <a:t>surfaces</a:t>
            </a:r>
            <a:r>
              <a:rPr lang="it-IT" dirty="0">
                <a:latin typeface="Bookman Old Style"/>
                <a:cs typeface="Bookman Old Style"/>
              </a:rPr>
              <a:t>.</a:t>
            </a:r>
          </a:p>
          <a:p>
            <a:endParaRPr lang="it-IT" dirty="0">
              <a:latin typeface="Bookman Old Style"/>
              <a:cs typeface="Bookman Old Style"/>
            </a:endParaRPr>
          </a:p>
          <a:p>
            <a:r>
              <a:rPr lang="it-IT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Bookman Old Style"/>
                <a:cs typeface="Bookman Old Style"/>
              </a:rPr>
              <a:t>Database for </a:t>
            </a:r>
            <a:r>
              <a:rPr lang="it-IT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Bookman Old Style"/>
                <a:cs typeface="Bookman Old Style"/>
              </a:rPr>
              <a:t>interpreting</a:t>
            </a:r>
            <a:r>
              <a:rPr lang="it-IT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Bookman Old Style"/>
                <a:cs typeface="Bookman Old Style"/>
              </a:rPr>
              <a:t> the JUICE data</a:t>
            </a:r>
          </a:p>
          <a:p>
            <a:endParaRPr lang="it-IT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429760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24967CF-2669-2A4F-A6EB-B143AF3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564FACC-AEA9-2843-9A2A-5080FCFA7A80}"/>
              </a:ext>
            </a:extLst>
          </p:cNvPr>
          <p:cNvSpPr txBox="1"/>
          <p:nvPr/>
        </p:nvSpPr>
        <p:spPr>
          <a:xfrm>
            <a:off x="816812" y="1399299"/>
            <a:ext cx="76667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>
                <a:solidFill>
                  <a:srgbClr val="660066"/>
                </a:solidFill>
                <a:latin typeface="Bookman Old Style"/>
                <a:cs typeface="Bookman Old Style"/>
              </a:rPr>
              <a:t>Summary</a:t>
            </a:r>
            <a:endParaRPr lang="it-IT" sz="3200" b="1" dirty="0">
              <a:solidFill>
                <a:srgbClr val="660066"/>
              </a:solidFill>
              <a:latin typeface="Bookman Old Style"/>
              <a:cs typeface="Bookman Old Style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4BAFABA-B176-FC42-8DAC-D280073FEB84}"/>
              </a:ext>
            </a:extLst>
          </p:cNvPr>
          <p:cNvSpPr txBox="1"/>
          <p:nvPr/>
        </p:nvSpPr>
        <p:spPr>
          <a:xfrm>
            <a:off x="562808" y="2438400"/>
            <a:ext cx="801838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Bookman Old Style"/>
                <a:cs typeface="Bookman Old Style"/>
              </a:rPr>
              <a:t>New </a:t>
            </a:r>
            <a:r>
              <a:rPr lang="it-IT" dirty="0" err="1">
                <a:latin typeface="Bookman Old Style"/>
                <a:cs typeface="Bookman Old Style"/>
              </a:rPr>
              <a:t>laboratory</a:t>
            </a:r>
            <a:r>
              <a:rPr lang="it-IT" dirty="0">
                <a:latin typeface="Bookman Old Style"/>
                <a:cs typeface="Bookman Old Style"/>
              </a:rPr>
              <a:t> </a:t>
            </a:r>
            <a:r>
              <a:rPr lang="it-IT" dirty="0" err="1">
                <a:latin typeface="Bookman Old Style"/>
                <a:cs typeface="Bookman Old Style"/>
              </a:rPr>
              <a:t>measurements</a:t>
            </a:r>
            <a:r>
              <a:rPr lang="it-IT" dirty="0">
                <a:latin typeface="Bookman Old Style"/>
                <a:cs typeface="Bookman Old Style"/>
              </a:rPr>
              <a:t> to investigate the </a:t>
            </a:r>
            <a:r>
              <a:rPr lang="it-IT" dirty="0" err="1">
                <a:latin typeface="Bookman Old Style"/>
                <a:cs typeface="Bookman Old Style"/>
              </a:rPr>
              <a:t>properties</a:t>
            </a:r>
            <a:r>
              <a:rPr lang="it-IT" dirty="0">
                <a:latin typeface="Bookman Old Style"/>
                <a:cs typeface="Bookman Old Style"/>
              </a:rPr>
              <a:t> of pure  O</a:t>
            </a:r>
            <a:r>
              <a:rPr lang="it-IT" baseline="-25000" dirty="0">
                <a:latin typeface="Bookman Old Style"/>
                <a:cs typeface="Bookman Old Style"/>
              </a:rPr>
              <a:t>2</a:t>
            </a:r>
            <a:r>
              <a:rPr lang="it-IT" dirty="0">
                <a:latin typeface="Bookman Old Style"/>
                <a:cs typeface="Bookman Old Style"/>
              </a:rPr>
              <a:t> </a:t>
            </a:r>
            <a:r>
              <a:rPr lang="it-IT" dirty="0" err="1">
                <a:latin typeface="Bookman Old Style"/>
                <a:cs typeface="Bookman Old Style"/>
              </a:rPr>
              <a:t>ice</a:t>
            </a:r>
            <a:r>
              <a:rPr lang="it-IT" dirty="0">
                <a:latin typeface="Bookman Old Style"/>
                <a:cs typeface="Bookman Old Style"/>
              </a:rPr>
              <a:t> and </a:t>
            </a:r>
            <a:r>
              <a:rPr lang="it-IT" dirty="0" err="1">
                <a:latin typeface="Bookman Old Style"/>
                <a:cs typeface="Bookman Old Style"/>
              </a:rPr>
              <a:t>mixtures</a:t>
            </a:r>
            <a:r>
              <a:rPr lang="it-IT" dirty="0">
                <a:latin typeface="Bookman Old Style"/>
                <a:cs typeface="Bookman Old Style"/>
              </a:rPr>
              <a:t> in the </a:t>
            </a:r>
            <a:r>
              <a:rPr lang="it-IT" dirty="0" err="1">
                <a:latin typeface="Bookman Old Style"/>
                <a:cs typeface="Bookman Old Style"/>
              </a:rPr>
              <a:t>visible</a:t>
            </a:r>
            <a:r>
              <a:rPr lang="it-IT" dirty="0">
                <a:latin typeface="Bookman Old Style"/>
                <a:cs typeface="Bookman Old Style"/>
              </a:rPr>
              <a:t> and UV </a:t>
            </a:r>
            <a:r>
              <a:rPr lang="it-IT" dirty="0" err="1">
                <a:latin typeface="Bookman Old Style"/>
                <a:cs typeface="Bookman Old Style"/>
              </a:rPr>
              <a:t>ranges</a:t>
            </a:r>
            <a:r>
              <a:rPr lang="it-IT" dirty="0">
                <a:latin typeface="Bookman Old Style"/>
                <a:cs typeface="Bookman Old Style"/>
              </a:rPr>
              <a:t>. Band </a:t>
            </a:r>
            <a:r>
              <a:rPr lang="it-IT" dirty="0" err="1">
                <a:latin typeface="Bookman Old Style"/>
                <a:cs typeface="Bookman Old Style"/>
              </a:rPr>
              <a:t>shifts</a:t>
            </a:r>
            <a:r>
              <a:rPr lang="it-IT" dirty="0">
                <a:latin typeface="Bookman Old Style"/>
                <a:cs typeface="Bookman Old Style"/>
              </a:rPr>
              <a:t> are </a:t>
            </a:r>
            <a:r>
              <a:rPr lang="it-IT" dirty="0" err="1">
                <a:latin typeface="Bookman Old Style"/>
                <a:cs typeface="Bookman Old Style"/>
              </a:rPr>
              <a:t>observed</a:t>
            </a:r>
            <a:r>
              <a:rPr lang="it-IT" dirty="0">
                <a:latin typeface="Bookman Old Style"/>
                <a:cs typeface="Bookman Old Style"/>
              </a:rPr>
              <a:t> in </a:t>
            </a:r>
            <a:r>
              <a:rPr lang="it-IT" dirty="0" err="1">
                <a:latin typeface="Bookman Old Style"/>
                <a:cs typeface="Bookman Old Style"/>
              </a:rPr>
              <a:t>mixtures</a:t>
            </a:r>
            <a:r>
              <a:rPr lang="it-IT" dirty="0">
                <a:latin typeface="Bookman Old Style"/>
                <a:cs typeface="Bookman Old Style"/>
              </a:rPr>
              <a:t>.</a:t>
            </a:r>
            <a:endParaRPr lang="it-IT" b="1" i="1" dirty="0">
              <a:solidFill>
                <a:schemeClr val="accent4">
                  <a:lumMod val="75000"/>
                </a:schemeClr>
              </a:solidFill>
              <a:latin typeface="Bookman Old Style"/>
              <a:cs typeface="Bookman Old Style"/>
            </a:endParaRPr>
          </a:p>
          <a:p>
            <a:endParaRPr lang="it-IT" dirty="0">
              <a:solidFill>
                <a:schemeClr val="accent4">
                  <a:lumMod val="75000"/>
                </a:schemeClr>
              </a:solidFill>
              <a:latin typeface="Bookman Old Style"/>
              <a:cs typeface="Bookman Old Style"/>
            </a:endParaRPr>
          </a:p>
          <a:p>
            <a:r>
              <a:rPr lang="it-IT" dirty="0" err="1">
                <a:latin typeface="Bookman Old Style"/>
                <a:cs typeface="Bookman Old Style"/>
              </a:rPr>
              <a:t>Comparison</a:t>
            </a:r>
            <a:r>
              <a:rPr lang="it-IT" dirty="0">
                <a:latin typeface="Bookman Old Style"/>
                <a:cs typeface="Bookman Old Style"/>
              </a:rPr>
              <a:t> with </a:t>
            </a:r>
            <a:r>
              <a:rPr lang="it-IT" dirty="0" err="1">
                <a:latin typeface="Bookman Old Style"/>
                <a:cs typeface="Bookman Old Style"/>
              </a:rPr>
              <a:t>ground-based</a:t>
            </a:r>
            <a:r>
              <a:rPr lang="it-IT" dirty="0">
                <a:latin typeface="Bookman Old Style"/>
                <a:cs typeface="Bookman Old Style"/>
              </a:rPr>
              <a:t> </a:t>
            </a:r>
            <a:r>
              <a:rPr lang="it-IT" dirty="0" err="1">
                <a:latin typeface="Bookman Old Style"/>
                <a:cs typeface="Bookman Old Style"/>
              </a:rPr>
              <a:t>observations</a:t>
            </a:r>
            <a:r>
              <a:rPr lang="it-IT" dirty="0">
                <a:latin typeface="Bookman Old Style"/>
                <a:cs typeface="Bookman Old Style"/>
              </a:rPr>
              <a:t> </a:t>
            </a:r>
            <a:r>
              <a:rPr lang="it-IT" dirty="0" err="1">
                <a:latin typeface="Bookman Old Style"/>
                <a:cs typeface="Bookman Old Style"/>
              </a:rPr>
              <a:t>seem</a:t>
            </a:r>
            <a:r>
              <a:rPr lang="it-IT" dirty="0">
                <a:latin typeface="Bookman Old Style"/>
                <a:cs typeface="Bookman Old Style"/>
              </a:rPr>
              <a:t> to </a:t>
            </a:r>
            <a:r>
              <a:rPr lang="it-IT" dirty="0" err="1">
                <a:latin typeface="Bookman Old Style"/>
                <a:cs typeface="Bookman Old Style"/>
              </a:rPr>
              <a:t>favour</a:t>
            </a:r>
            <a:r>
              <a:rPr lang="it-IT" dirty="0">
                <a:latin typeface="Bookman Old Style"/>
                <a:cs typeface="Bookman Old Style"/>
              </a:rPr>
              <a:t> the </a:t>
            </a:r>
            <a:r>
              <a:rPr lang="it-IT" dirty="0" err="1">
                <a:latin typeface="Bookman Old Style"/>
                <a:cs typeface="Bookman Old Style"/>
              </a:rPr>
              <a:t>presence</a:t>
            </a:r>
            <a:r>
              <a:rPr lang="it-IT" dirty="0">
                <a:latin typeface="Bookman Old Style"/>
                <a:cs typeface="Bookman Old Style"/>
              </a:rPr>
              <a:t> of a </a:t>
            </a:r>
            <a:r>
              <a:rPr lang="it-IT" dirty="0" err="1">
                <a:latin typeface="Bookman Old Style"/>
                <a:cs typeface="Bookman Old Style"/>
              </a:rPr>
              <a:t>mixture</a:t>
            </a:r>
            <a:r>
              <a:rPr lang="it-IT" dirty="0">
                <a:latin typeface="Bookman Old Style"/>
                <a:cs typeface="Bookman Old Style"/>
              </a:rPr>
              <a:t> </a:t>
            </a:r>
            <a:r>
              <a:rPr lang="it-IT" dirty="0" err="1">
                <a:latin typeface="Bookman Old Style"/>
                <a:cs typeface="Bookman Old Style"/>
              </a:rPr>
              <a:t>rather</a:t>
            </a:r>
            <a:r>
              <a:rPr lang="it-IT" dirty="0">
                <a:latin typeface="Bookman Old Style"/>
                <a:cs typeface="Bookman Old Style"/>
              </a:rPr>
              <a:t> </a:t>
            </a:r>
            <a:r>
              <a:rPr lang="it-IT" dirty="0" err="1">
                <a:latin typeface="Bookman Old Style"/>
                <a:cs typeface="Bookman Old Style"/>
              </a:rPr>
              <a:t>than</a:t>
            </a:r>
            <a:r>
              <a:rPr lang="it-IT" dirty="0">
                <a:latin typeface="Bookman Old Style"/>
                <a:cs typeface="Bookman Old Style"/>
              </a:rPr>
              <a:t> a pure O</a:t>
            </a:r>
            <a:r>
              <a:rPr lang="it-IT" baseline="-25000" dirty="0">
                <a:latin typeface="Bookman Old Style"/>
                <a:cs typeface="Bookman Old Style"/>
              </a:rPr>
              <a:t>2</a:t>
            </a:r>
            <a:r>
              <a:rPr lang="it-IT" dirty="0">
                <a:latin typeface="Bookman Old Style"/>
                <a:cs typeface="Bookman Old Style"/>
              </a:rPr>
              <a:t> </a:t>
            </a:r>
            <a:r>
              <a:rPr lang="it-IT" dirty="0" err="1">
                <a:latin typeface="Bookman Old Style"/>
                <a:cs typeface="Bookman Old Style"/>
              </a:rPr>
              <a:t>ice</a:t>
            </a:r>
            <a:r>
              <a:rPr lang="it-IT" dirty="0">
                <a:latin typeface="Bookman Old Style"/>
                <a:cs typeface="Bookman Old Style"/>
              </a:rPr>
              <a:t> </a:t>
            </a:r>
            <a:r>
              <a:rPr lang="it-IT" dirty="0" err="1">
                <a:latin typeface="Bookman Old Style"/>
                <a:cs typeface="Bookman Old Style"/>
              </a:rPr>
              <a:t>layer</a:t>
            </a:r>
            <a:endParaRPr lang="it-IT" dirty="0">
              <a:latin typeface="Bookman Old Style"/>
              <a:cs typeface="Bookman Old Style"/>
            </a:endParaRPr>
          </a:p>
          <a:p>
            <a:endParaRPr lang="it-IT" dirty="0">
              <a:latin typeface="Bookman Old Style"/>
              <a:cs typeface="Bookman Old Style"/>
            </a:endParaRPr>
          </a:p>
          <a:p>
            <a:r>
              <a:rPr lang="it-IT" dirty="0" err="1">
                <a:latin typeface="Bookman Old Style"/>
                <a:cs typeface="Bookman Old Style"/>
              </a:rPr>
              <a:t>Build</a:t>
            </a:r>
            <a:r>
              <a:rPr lang="it-IT" dirty="0">
                <a:latin typeface="Bookman Old Style"/>
                <a:cs typeface="Bookman Old Style"/>
              </a:rPr>
              <a:t> up a database for MAJIS data </a:t>
            </a:r>
            <a:r>
              <a:rPr lang="it-IT" dirty="0" err="1">
                <a:latin typeface="Bookman Old Style"/>
                <a:cs typeface="Bookman Old Style"/>
              </a:rPr>
              <a:t>analysis</a:t>
            </a:r>
            <a:endParaRPr lang="it-IT" dirty="0">
              <a:latin typeface="Bookman Old Style"/>
              <a:cs typeface="Bookman Old Style"/>
            </a:endParaRPr>
          </a:p>
          <a:p>
            <a:endParaRPr lang="it-IT" dirty="0">
              <a:latin typeface="Bookman Old Style"/>
              <a:cs typeface="Bookman Old Style"/>
            </a:endParaRPr>
          </a:p>
          <a:p>
            <a:pPr algn="just"/>
            <a:endParaRPr lang="it-IT" b="1" dirty="0">
              <a:solidFill>
                <a:schemeClr val="accent4">
                  <a:lumMod val="60000"/>
                  <a:lumOff val="40000"/>
                </a:schemeClr>
              </a:solidFill>
              <a:latin typeface="Bookman Old Style"/>
              <a:cs typeface="Bookman Old Style"/>
            </a:endParaRPr>
          </a:p>
          <a:p>
            <a:r>
              <a:rPr lang="it-IT" b="1" dirty="0">
                <a:solidFill>
                  <a:srgbClr val="660066"/>
                </a:solidFill>
                <a:latin typeface="Bookman Old Style"/>
                <a:cs typeface="Bookman Old Style"/>
              </a:rPr>
              <a:t>Future </a:t>
            </a:r>
            <a:r>
              <a:rPr lang="it-IT" b="1" dirty="0" err="1">
                <a:solidFill>
                  <a:srgbClr val="660066"/>
                </a:solidFill>
                <a:latin typeface="Bookman Old Style"/>
                <a:cs typeface="Bookman Old Style"/>
              </a:rPr>
              <a:t>measurements</a:t>
            </a:r>
            <a:r>
              <a:rPr lang="it-IT" b="1" dirty="0">
                <a:solidFill>
                  <a:srgbClr val="660066"/>
                </a:solidFill>
                <a:latin typeface="Bookman Old Style"/>
                <a:cs typeface="Bookman Old Style"/>
              </a:rPr>
              <a:t> in the UV-VIS are </a:t>
            </a:r>
            <a:r>
              <a:rPr lang="it-IT" b="1" dirty="0" err="1">
                <a:solidFill>
                  <a:srgbClr val="660066"/>
                </a:solidFill>
                <a:latin typeface="Bookman Old Style"/>
                <a:cs typeface="Bookman Old Style"/>
              </a:rPr>
              <a:t>foreseen</a:t>
            </a:r>
            <a:r>
              <a:rPr lang="it-IT" b="1" dirty="0">
                <a:solidFill>
                  <a:srgbClr val="660066"/>
                </a:solidFill>
                <a:latin typeface="Bookman Old Style"/>
                <a:cs typeface="Bookman Old Style"/>
              </a:rPr>
              <a:t> </a:t>
            </a:r>
            <a:r>
              <a:rPr lang="it-IT" b="1" dirty="0" err="1">
                <a:solidFill>
                  <a:srgbClr val="660066"/>
                </a:solidFill>
                <a:latin typeface="Bookman Old Style"/>
                <a:cs typeface="Bookman Old Style"/>
              </a:rPr>
              <a:t>at</a:t>
            </a:r>
            <a:r>
              <a:rPr lang="it-IT" b="1" dirty="0">
                <a:solidFill>
                  <a:srgbClr val="660066"/>
                </a:solidFill>
                <a:latin typeface="Bookman Old Style"/>
                <a:cs typeface="Bookman Old Style"/>
              </a:rPr>
              <a:t> ISA on </a:t>
            </a:r>
            <a:r>
              <a:rPr lang="it-IT" b="1" dirty="0" err="1">
                <a:solidFill>
                  <a:srgbClr val="660066"/>
                </a:solidFill>
                <a:latin typeface="Bookman Old Style"/>
                <a:cs typeface="Bookman Old Style"/>
              </a:rPr>
              <a:t>other</a:t>
            </a:r>
            <a:r>
              <a:rPr lang="it-IT" b="1" dirty="0">
                <a:solidFill>
                  <a:srgbClr val="660066"/>
                </a:solidFill>
                <a:latin typeface="Bookman Old Style"/>
                <a:cs typeface="Bookman Old Style"/>
              </a:rPr>
              <a:t> </a:t>
            </a:r>
            <a:r>
              <a:rPr lang="it-IT" b="1" dirty="0" err="1">
                <a:solidFill>
                  <a:srgbClr val="660066"/>
                </a:solidFill>
                <a:latin typeface="Bookman Old Style"/>
                <a:cs typeface="Bookman Old Style"/>
              </a:rPr>
              <a:t>mixtures</a:t>
            </a:r>
            <a:r>
              <a:rPr lang="it-IT" b="1" dirty="0">
                <a:solidFill>
                  <a:srgbClr val="660066"/>
                </a:solidFill>
                <a:latin typeface="Bookman Old Style"/>
                <a:cs typeface="Bookman Old Style"/>
              </a:rPr>
              <a:t>.</a:t>
            </a:r>
          </a:p>
          <a:p>
            <a:endParaRPr lang="it-IT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265780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24967CF-2669-2A4F-A6EB-B143AF3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95F9574-4A15-9E43-A824-80C04DE319B5}"/>
              </a:ext>
            </a:extLst>
          </p:cNvPr>
          <p:cNvSpPr txBox="1"/>
          <p:nvPr/>
        </p:nvSpPr>
        <p:spPr>
          <a:xfrm>
            <a:off x="1083807" y="1091624"/>
            <a:ext cx="69626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>
                <a:solidFill>
                  <a:srgbClr val="660066"/>
                </a:solidFill>
                <a:latin typeface="Bookman Old Style"/>
                <a:cs typeface="Bookman Old Style"/>
              </a:rPr>
              <a:t>Scientific</a:t>
            </a:r>
            <a:r>
              <a:rPr lang="it-IT" sz="3200" b="1" dirty="0">
                <a:solidFill>
                  <a:srgbClr val="660066"/>
                </a:solidFill>
                <a:latin typeface="Bookman Old Style"/>
                <a:cs typeface="Bookman Old Style"/>
              </a:rPr>
              <a:t> </a:t>
            </a:r>
            <a:r>
              <a:rPr lang="it-IT" sz="3200" b="1" dirty="0" err="1">
                <a:solidFill>
                  <a:srgbClr val="660066"/>
                </a:solidFill>
                <a:latin typeface="Bookman Old Style"/>
                <a:cs typeface="Bookman Old Style"/>
              </a:rPr>
              <a:t>rationale</a:t>
            </a:r>
            <a:endParaRPr lang="it-IT" sz="3200" b="1" dirty="0">
              <a:solidFill>
                <a:srgbClr val="660066"/>
              </a:solidFill>
              <a:latin typeface="Bookman Old Style"/>
              <a:cs typeface="Bookman Old Style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913B1DF-0846-994B-AB49-89D6142C7829}"/>
              </a:ext>
            </a:extLst>
          </p:cNvPr>
          <p:cNvSpPr txBox="1"/>
          <p:nvPr/>
        </p:nvSpPr>
        <p:spPr>
          <a:xfrm>
            <a:off x="645898" y="2058412"/>
            <a:ext cx="78822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it-IT" sz="1600" dirty="0">
                <a:latin typeface="Bookman Old Style"/>
                <a:cs typeface="Bookman Old Style"/>
              </a:rPr>
              <a:t>O</a:t>
            </a:r>
            <a:r>
              <a:rPr lang="it-IT" sz="1600" baseline="-25000" dirty="0">
                <a:latin typeface="Bookman Old Style"/>
                <a:cs typeface="Bookman Old Style"/>
              </a:rPr>
              <a:t>2</a:t>
            </a:r>
            <a:r>
              <a:rPr lang="it-IT" sz="1600" dirty="0">
                <a:latin typeface="Bookman Old Style"/>
                <a:cs typeface="Bookman Old Style"/>
              </a:rPr>
              <a:t> strong </a:t>
            </a:r>
            <a:r>
              <a:rPr lang="it-IT" sz="1600" dirty="0" err="1">
                <a:latin typeface="Bookman Old Style"/>
                <a:cs typeface="Bookman Old Style"/>
              </a:rPr>
              <a:t>feature</a:t>
            </a:r>
            <a:r>
              <a:rPr lang="it-IT" sz="1600" dirty="0">
                <a:latin typeface="Bookman Old Style"/>
                <a:cs typeface="Bookman Old Style"/>
              </a:rPr>
              <a:t> </a:t>
            </a:r>
            <a:r>
              <a:rPr lang="it-IT" sz="1600" dirty="0" err="1">
                <a:latin typeface="Bookman Old Style"/>
                <a:cs typeface="Bookman Old Style"/>
              </a:rPr>
              <a:t>at</a:t>
            </a:r>
            <a:r>
              <a:rPr lang="it-IT" sz="1600" dirty="0">
                <a:latin typeface="Bookman Old Style"/>
                <a:cs typeface="Bookman Old Style"/>
              </a:rPr>
              <a:t> 577.3 nm and a </a:t>
            </a:r>
            <a:r>
              <a:rPr lang="it-IT" sz="1600" dirty="0" err="1">
                <a:latin typeface="Bookman Old Style"/>
                <a:cs typeface="Bookman Old Style"/>
              </a:rPr>
              <a:t>weaker</a:t>
            </a:r>
            <a:r>
              <a:rPr lang="it-IT" sz="1600" dirty="0">
                <a:latin typeface="Bookman Old Style"/>
                <a:cs typeface="Bookman Old Style"/>
              </a:rPr>
              <a:t> </a:t>
            </a:r>
            <a:r>
              <a:rPr lang="it-IT" sz="1600" dirty="0" err="1">
                <a:latin typeface="Bookman Old Style"/>
                <a:cs typeface="Bookman Old Style"/>
              </a:rPr>
              <a:t>one</a:t>
            </a:r>
            <a:r>
              <a:rPr lang="it-IT" sz="1600" dirty="0">
                <a:latin typeface="Bookman Old Style"/>
                <a:cs typeface="Bookman Old Style"/>
              </a:rPr>
              <a:t> </a:t>
            </a:r>
            <a:r>
              <a:rPr lang="it-IT" sz="1600" dirty="0" err="1">
                <a:latin typeface="Bookman Old Style"/>
                <a:cs typeface="Bookman Old Style"/>
              </a:rPr>
              <a:t>at</a:t>
            </a:r>
            <a:r>
              <a:rPr lang="it-IT" sz="1600" dirty="0">
                <a:latin typeface="Bookman Old Style"/>
                <a:cs typeface="Bookman Old Style"/>
              </a:rPr>
              <a:t> 627.5 nm </a:t>
            </a:r>
            <a:r>
              <a:rPr lang="it-IT" sz="1600" dirty="0" err="1">
                <a:latin typeface="Bookman Old Style"/>
                <a:cs typeface="Bookman Old Style"/>
              </a:rPr>
              <a:t>were</a:t>
            </a:r>
            <a:r>
              <a:rPr lang="it-IT" sz="1600" dirty="0">
                <a:latin typeface="Bookman Old Style"/>
                <a:cs typeface="Bookman Old Style"/>
              </a:rPr>
              <a:t> </a:t>
            </a:r>
            <a:r>
              <a:rPr lang="it-IT" sz="1600" dirty="0" err="1">
                <a:latin typeface="Bookman Old Style"/>
                <a:cs typeface="Bookman Old Style"/>
              </a:rPr>
              <a:t>detected</a:t>
            </a:r>
            <a:r>
              <a:rPr lang="it-IT" sz="1600" dirty="0">
                <a:latin typeface="Bookman Old Style"/>
                <a:cs typeface="Bookman Old Style"/>
              </a:rPr>
              <a:t> in the </a:t>
            </a:r>
            <a:r>
              <a:rPr lang="it-IT" sz="1600" dirty="0" err="1">
                <a:latin typeface="Bookman Old Style"/>
                <a:cs typeface="Bookman Old Style"/>
              </a:rPr>
              <a:t>Ganymede’s</a:t>
            </a:r>
            <a:r>
              <a:rPr lang="it-IT" sz="1600" dirty="0">
                <a:latin typeface="Bookman Old Style"/>
                <a:cs typeface="Bookman Old Style"/>
              </a:rPr>
              <a:t> </a:t>
            </a:r>
            <a:r>
              <a:rPr lang="it-IT" sz="1600" dirty="0" err="1">
                <a:latin typeface="Bookman Old Style"/>
                <a:cs typeface="Bookman Old Style"/>
              </a:rPr>
              <a:t>trailing</a:t>
            </a:r>
            <a:r>
              <a:rPr lang="it-IT" sz="1600" dirty="0">
                <a:latin typeface="Bookman Old Style"/>
                <a:cs typeface="Bookman Old Style"/>
              </a:rPr>
              <a:t> </a:t>
            </a:r>
            <a:r>
              <a:rPr lang="it-IT" sz="1600" dirty="0" err="1">
                <a:latin typeface="Bookman Old Style"/>
                <a:cs typeface="Bookman Old Style"/>
              </a:rPr>
              <a:t>surface</a:t>
            </a:r>
            <a:r>
              <a:rPr lang="it-IT" sz="1600" dirty="0">
                <a:latin typeface="Bookman Old Style"/>
                <a:cs typeface="Bookman Old Style"/>
              </a:rPr>
              <a:t> (Spencer et al. 1995), </a:t>
            </a:r>
            <a:r>
              <a:rPr lang="it-IT" sz="1600" dirty="0" err="1">
                <a:latin typeface="Bookman Old Style"/>
                <a:cs typeface="Bookman Old Style"/>
              </a:rPr>
              <a:t>but</a:t>
            </a:r>
            <a:r>
              <a:rPr lang="it-IT" sz="1600" dirty="0">
                <a:latin typeface="Bookman Old Style"/>
                <a:cs typeface="Bookman Old Style"/>
              </a:rPr>
              <a:t> no </a:t>
            </a:r>
            <a:r>
              <a:rPr lang="it-IT" sz="1600" dirty="0" err="1">
                <a:latin typeface="Bookman Old Style"/>
                <a:cs typeface="Bookman Old Style"/>
              </a:rPr>
              <a:t>evidence</a:t>
            </a:r>
            <a:r>
              <a:rPr lang="it-IT" sz="1600" dirty="0">
                <a:latin typeface="Bookman Old Style"/>
                <a:cs typeface="Bookman Old Style"/>
              </a:rPr>
              <a:t> of the </a:t>
            </a:r>
            <a:r>
              <a:rPr lang="it-IT" sz="1600" dirty="0" err="1">
                <a:latin typeface="Bookman Old Style"/>
                <a:cs typeface="Bookman Old Style"/>
              </a:rPr>
              <a:t>same</a:t>
            </a:r>
            <a:r>
              <a:rPr lang="it-IT" sz="1600" dirty="0">
                <a:latin typeface="Bookman Old Style"/>
                <a:cs typeface="Bookman Old Style"/>
              </a:rPr>
              <a:t> </a:t>
            </a:r>
            <a:r>
              <a:rPr lang="it-IT" sz="1600" dirty="0" err="1">
                <a:latin typeface="Bookman Old Style"/>
                <a:cs typeface="Bookman Old Style"/>
              </a:rPr>
              <a:t>bands</a:t>
            </a:r>
            <a:r>
              <a:rPr lang="it-IT" sz="1600" dirty="0">
                <a:latin typeface="Bookman Old Style"/>
                <a:cs typeface="Bookman Old Style"/>
              </a:rPr>
              <a:t> in </a:t>
            </a:r>
            <a:r>
              <a:rPr lang="it-IT" sz="1600" dirty="0" err="1">
                <a:latin typeface="Bookman Old Style"/>
                <a:cs typeface="Bookman Old Style"/>
              </a:rPr>
              <a:t>its</a:t>
            </a:r>
            <a:r>
              <a:rPr lang="it-IT" sz="1600" dirty="0">
                <a:latin typeface="Bookman Old Style"/>
                <a:cs typeface="Bookman Old Style"/>
              </a:rPr>
              <a:t> </a:t>
            </a:r>
            <a:r>
              <a:rPr lang="it-IT" sz="1600" dirty="0" err="1">
                <a:latin typeface="Bookman Old Style"/>
                <a:cs typeface="Bookman Old Style"/>
              </a:rPr>
              <a:t>leading</a:t>
            </a:r>
            <a:r>
              <a:rPr lang="it-IT" sz="1600" dirty="0">
                <a:latin typeface="Bookman Old Style"/>
                <a:cs typeface="Bookman Old Style"/>
              </a:rPr>
              <a:t> face. </a:t>
            </a:r>
          </a:p>
          <a:p>
            <a:pPr marL="285750" indent="-285750" algn="just">
              <a:buFontTx/>
              <a:buChar char="-"/>
            </a:pPr>
            <a:r>
              <a:rPr lang="en-US" sz="1600" dirty="0">
                <a:latin typeface="Bookman Old Style"/>
                <a:cs typeface="Bookman Old Style"/>
              </a:rPr>
              <a:t>Europa’ and </a:t>
            </a:r>
            <a:r>
              <a:rPr lang="en-US" sz="1600" dirty="0" err="1">
                <a:latin typeface="Bookman Old Style"/>
                <a:cs typeface="Bookman Old Style"/>
              </a:rPr>
              <a:t>Callisto</a:t>
            </a:r>
            <a:r>
              <a:rPr lang="en-US" sz="1600" dirty="0">
                <a:latin typeface="Bookman Old Style"/>
                <a:cs typeface="Bookman Old Style"/>
              </a:rPr>
              <a:t>’ spectra present the same features, less intense than in the case of Ganymede (Spencer and Calvin, 2002).</a:t>
            </a:r>
          </a:p>
          <a:p>
            <a:pPr algn="just"/>
            <a:endParaRPr lang="en-US" sz="1600" dirty="0">
              <a:latin typeface="Bookman Old Style"/>
              <a:cs typeface="Bookman Old Style"/>
            </a:endParaRPr>
          </a:p>
          <a:p>
            <a:pPr marL="285750" indent="-285750" algn="just">
              <a:buFontTx/>
              <a:buChar char="-"/>
            </a:pPr>
            <a:r>
              <a:rPr lang="en-US" sz="1600" dirty="0">
                <a:latin typeface="Bookman Old Style"/>
                <a:cs typeface="Bookman Old Style"/>
              </a:rPr>
              <a:t>Ground-based observations of the Galilean satellites were performed at TNG (HARPS-N) and at the </a:t>
            </a:r>
            <a:r>
              <a:rPr lang="en-US" sz="1600" dirty="0" err="1">
                <a:latin typeface="Bookman Old Style"/>
                <a:cs typeface="Bookman Old Style"/>
              </a:rPr>
              <a:t>Asiago</a:t>
            </a:r>
            <a:r>
              <a:rPr lang="en-US" sz="1600" dirty="0">
                <a:latin typeface="Bookman Old Style"/>
                <a:cs typeface="Bookman Old Style"/>
              </a:rPr>
              <a:t> telescope (1.8m-telescope).</a:t>
            </a:r>
          </a:p>
          <a:p>
            <a:endParaRPr lang="it-IT" sz="1600" dirty="0">
              <a:latin typeface="Bookman Old Style"/>
              <a:cs typeface="Bookman Old Style"/>
            </a:endParaRPr>
          </a:p>
          <a:p>
            <a:pPr marL="285750" indent="-285750" algn="just">
              <a:buFontTx/>
              <a:buChar char="-"/>
            </a:pPr>
            <a:r>
              <a:rPr lang="it-IT" sz="1600" dirty="0" err="1">
                <a:latin typeface="Bookman Old Style"/>
                <a:cs typeface="Bookman Old Style"/>
              </a:rPr>
              <a:t>Laboratory</a:t>
            </a:r>
            <a:r>
              <a:rPr lang="it-IT" sz="1600" dirty="0">
                <a:latin typeface="Bookman Old Style"/>
                <a:cs typeface="Bookman Old Style"/>
              </a:rPr>
              <a:t> </a:t>
            </a:r>
            <a:r>
              <a:rPr lang="it-IT" sz="1600" dirty="0" err="1">
                <a:latin typeface="Bookman Old Style"/>
                <a:cs typeface="Bookman Old Style"/>
              </a:rPr>
              <a:t>measurements</a:t>
            </a:r>
            <a:r>
              <a:rPr lang="it-IT" sz="1600" dirty="0">
                <a:latin typeface="Bookman Old Style"/>
                <a:cs typeface="Bookman Old Style"/>
              </a:rPr>
              <a:t> </a:t>
            </a:r>
            <a:r>
              <a:rPr lang="it-IT" sz="1600" dirty="0" err="1">
                <a:latin typeface="Bookman Old Style"/>
                <a:cs typeface="Bookman Old Style"/>
              </a:rPr>
              <a:t>confirmed</a:t>
            </a:r>
            <a:r>
              <a:rPr lang="it-IT" sz="1600" dirty="0">
                <a:latin typeface="Bookman Old Style"/>
                <a:cs typeface="Bookman Old Style"/>
              </a:rPr>
              <a:t> the nature of </a:t>
            </a:r>
            <a:r>
              <a:rPr lang="it-IT" sz="1600" dirty="0" err="1">
                <a:latin typeface="Bookman Old Style"/>
                <a:cs typeface="Bookman Old Style"/>
              </a:rPr>
              <a:t>these</a:t>
            </a:r>
            <a:r>
              <a:rPr lang="it-IT" sz="1600" dirty="0">
                <a:latin typeface="Bookman Old Style"/>
                <a:cs typeface="Bookman Old Style"/>
              </a:rPr>
              <a:t> </a:t>
            </a:r>
            <a:r>
              <a:rPr lang="it-IT" sz="1600" dirty="0" err="1">
                <a:latin typeface="Bookman Old Style"/>
                <a:cs typeface="Bookman Old Style"/>
              </a:rPr>
              <a:t>bands</a:t>
            </a:r>
            <a:r>
              <a:rPr lang="it-IT" sz="1600" dirty="0">
                <a:latin typeface="Bookman Old Style"/>
                <a:cs typeface="Bookman Old Style"/>
              </a:rPr>
              <a:t>, </a:t>
            </a:r>
            <a:r>
              <a:rPr lang="it-IT" sz="1600" dirty="0" err="1">
                <a:latin typeface="Bookman Old Style"/>
                <a:cs typeface="Bookman Old Style"/>
              </a:rPr>
              <a:t>possibly</a:t>
            </a:r>
            <a:r>
              <a:rPr lang="it-IT" sz="1600" dirty="0">
                <a:latin typeface="Bookman Old Style"/>
                <a:cs typeface="Bookman Old Style"/>
              </a:rPr>
              <a:t> due to a double </a:t>
            </a:r>
            <a:r>
              <a:rPr lang="it-IT" sz="1600" dirty="0" err="1">
                <a:latin typeface="Bookman Old Style"/>
                <a:cs typeface="Bookman Old Style"/>
              </a:rPr>
              <a:t>electronic</a:t>
            </a:r>
            <a:r>
              <a:rPr lang="it-IT" sz="1600" dirty="0">
                <a:latin typeface="Bookman Old Style"/>
                <a:cs typeface="Bookman Old Style"/>
              </a:rPr>
              <a:t> </a:t>
            </a:r>
            <a:r>
              <a:rPr lang="it-IT" sz="1600" dirty="0" err="1">
                <a:latin typeface="Bookman Old Style"/>
                <a:cs typeface="Bookman Old Style"/>
              </a:rPr>
              <a:t>transition</a:t>
            </a:r>
            <a:r>
              <a:rPr lang="it-IT" sz="1600" dirty="0">
                <a:latin typeface="Bookman Old Style"/>
                <a:cs typeface="Bookman Old Style"/>
              </a:rPr>
              <a:t> in </a:t>
            </a:r>
            <a:r>
              <a:rPr lang="it-IT" sz="1600" dirty="0" err="1">
                <a:latin typeface="Bookman Old Style"/>
                <a:cs typeface="Bookman Old Style"/>
              </a:rPr>
              <a:t>adjacent</a:t>
            </a:r>
            <a:r>
              <a:rPr lang="it-IT" sz="1600" dirty="0">
                <a:latin typeface="Bookman Old Style"/>
                <a:cs typeface="Bookman Old Style"/>
              </a:rPr>
              <a:t> O</a:t>
            </a:r>
            <a:r>
              <a:rPr lang="it-IT" sz="1600" baseline="-25000" dirty="0">
                <a:latin typeface="Bookman Old Style"/>
                <a:cs typeface="Bookman Old Style"/>
              </a:rPr>
              <a:t>2</a:t>
            </a:r>
            <a:r>
              <a:rPr lang="it-IT" sz="1600" dirty="0">
                <a:latin typeface="Bookman Old Style"/>
                <a:cs typeface="Bookman Old Style"/>
              </a:rPr>
              <a:t>.</a:t>
            </a:r>
          </a:p>
          <a:p>
            <a:endParaRPr lang="it-IT" sz="16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2FC0A30-DE6C-7746-BAB3-1A738838FD17}"/>
              </a:ext>
            </a:extLst>
          </p:cNvPr>
          <p:cNvSpPr txBox="1"/>
          <p:nvPr/>
        </p:nvSpPr>
        <p:spPr>
          <a:xfrm>
            <a:off x="1083807" y="5303268"/>
            <a:ext cx="725828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latin typeface="Bookman Old Style"/>
                <a:cs typeface="Bookman Old Style"/>
              </a:rPr>
              <a:t>We</a:t>
            </a:r>
            <a:r>
              <a:rPr lang="it-IT" dirty="0">
                <a:latin typeface="Bookman Old Style"/>
                <a:cs typeface="Bookman Old Style"/>
              </a:rPr>
              <a:t> </a:t>
            </a:r>
            <a:r>
              <a:rPr lang="it-IT" dirty="0" err="1">
                <a:latin typeface="Bookman Old Style"/>
                <a:cs typeface="Bookman Old Style"/>
              </a:rPr>
              <a:t>performed</a:t>
            </a:r>
            <a:r>
              <a:rPr lang="it-IT" dirty="0">
                <a:latin typeface="Bookman Old Style"/>
                <a:cs typeface="Bookman Old Style"/>
              </a:rPr>
              <a:t> new </a:t>
            </a:r>
            <a:r>
              <a:rPr lang="it-IT" dirty="0" err="1">
                <a:latin typeface="Bookman Old Style"/>
                <a:cs typeface="Bookman Old Style"/>
              </a:rPr>
              <a:t>laboratory</a:t>
            </a:r>
            <a:r>
              <a:rPr lang="it-IT" dirty="0">
                <a:latin typeface="Bookman Old Style"/>
                <a:cs typeface="Bookman Old Style"/>
              </a:rPr>
              <a:t> </a:t>
            </a:r>
            <a:r>
              <a:rPr lang="it-IT" dirty="0" err="1">
                <a:latin typeface="Bookman Old Style"/>
                <a:cs typeface="Bookman Old Style"/>
              </a:rPr>
              <a:t>measurements</a:t>
            </a:r>
            <a:r>
              <a:rPr lang="it-IT" dirty="0">
                <a:latin typeface="Bookman Old Style"/>
                <a:cs typeface="Bookman Old Style"/>
              </a:rPr>
              <a:t> to </a:t>
            </a:r>
            <a:r>
              <a:rPr lang="it-IT" dirty="0" err="1">
                <a:latin typeface="Bookman Old Style"/>
                <a:cs typeface="Bookman Old Style"/>
              </a:rPr>
              <a:t>better</a:t>
            </a:r>
            <a:r>
              <a:rPr lang="it-IT" dirty="0">
                <a:latin typeface="Bookman Old Style"/>
                <a:cs typeface="Bookman Old Style"/>
              </a:rPr>
              <a:t> </a:t>
            </a:r>
            <a:r>
              <a:rPr lang="it-IT" dirty="0" err="1">
                <a:latin typeface="Bookman Old Style"/>
                <a:cs typeface="Bookman Old Style"/>
              </a:rPr>
              <a:t>constraint</a:t>
            </a:r>
            <a:r>
              <a:rPr lang="it-IT" dirty="0">
                <a:latin typeface="Bookman Old Style"/>
                <a:cs typeface="Bookman Old Style"/>
              </a:rPr>
              <a:t> the nature of the </a:t>
            </a:r>
            <a:r>
              <a:rPr lang="it-IT" dirty="0" err="1">
                <a:latin typeface="Bookman Old Style"/>
                <a:cs typeface="Bookman Old Style"/>
              </a:rPr>
              <a:t>observed</a:t>
            </a:r>
            <a:r>
              <a:rPr lang="it-IT" dirty="0">
                <a:latin typeface="Bookman Old Style"/>
                <a:cs typeface="Bookman Old Style"/>
              </a:rPr>
              <a:t> </a:t>
            </a:r>
            <a:r>
              <a:rPr lang="it-IT" dirty="0" err="1">
                <a:latin typeface="Bookman Old Style"/>
                <a:cs typeface="Bookman Old Style"/>
              </a:rPr>
              <a:t>bands</a:t>
            </a:r>
            <a:r>
              <a:rPr lang="it-IT" dirty="0">
                <a:latin typeface="Bookman Old Style"/>
                <a:cs typeface="Bookman Old Style"/>
              </a:rPr>
              <a:t>.</a:t>
            </a:r>
          </a:p>
          <a:p>
            <a:pPr algn="ctr"/>
            <a:r>
              <a:rPr lang="it-IT" dirty="0" err="1">
                <a:latin typeface="Bookman Old Style"/>
                <a:cs typeface="Bookman Old Style"/>
              </a:rPr>
              <a:t>This</a:t>
            </a:r>
            <a:r>
              <a:rPr lang="it-IT" dirty="0">
                <a:latin typeface="Bookman Old Style"/>
                <a:cs typeface="Bookman Old Style"/>
              </a:rPr>
              <a:t> </a:t>
            </a:r>
            <a:r>
              <a:rPr lang="it-IT" dirty="0" err="1">
                <a:latin typeface="Bookman Old Style"/>
                <a:cs typeface="Bookman Old Style"/>
              </a:rPr>
              <a:t>study</a:t>
            </a:r>
            <a:r>
              <a:rPr lang="it-IT" dirty="0">
                <a:latin typeface="Bookman Old Style"/>
                <a:cs typeface="Bookman Old Style"/>
              </a:rPr>
              <a:t> </a:t>
            </a:r>
            <a:r>
              <a:rPr lang="it-IT" dirty="0" err="1">
                <a:latin typeface="Bookman Old Style"/>
                <a:cs typeface="Bookman Old Style"/>
              </a:rPr>
              <a:t>is</a:t>
            </a:r>
            <a:r>
              <a:rPr lang="it-IT" dirty="0">
                <a:latin typeface="Bookman Old Style"/>
                <a:cs typeface="Bookman Old Style"/>
              </a:rPr>
              <a:t> in </a:t>
            </a:r>
            <a:r>
              <a:rPr lang="it-IT" dirty="0" err="1">
                <a:latin typeface="Bookman Old Style"/>
                <a:cs typeface="Bookman Old Style"/>
              </a:rPr>
              <a:t>support</a:t>
            </a:r>
            <a:r>
              <a:rPr lang="it-IT" dirty="0">
                <a:latin typeface="Bookman Old Style"/>
                <a:cs typeface="Bookman Old Style"/>
              </a:rPr>
              <a:t> and in </a:t>
            </a:r>
            <a:r>
              <a:rPr lang="it-IT" dirty="0" err="1">
                <a:latin typeface="Bookman Old Style"/>
                <a:cs typeface="Bookman Old Style"/>
              </a:rPr>
              <a:t>preparation</a:t>
            </a:r>
            <a:r>
              <a:rPr lang="it-IT" dirty="0">
                <a:latin typeface="Bookman Old Style"/>
                <a:cs typeface="Bookman Old Style"/>
              </a:rPr>
              <a:t> to the future MAJIS</a:t>
            </a:r>
            <a:r>
              <a:rPr lang="it-IT">
                <a:latin typeface="Bookman Old Style"/>
                <a:cs typeface="Bookman Old Style"/>
              </a:rPr>
              <a:t>/JUICE </a:t>
            </a:r>
            <a:r>
              <a:rPr lang="it-IT" dirty="0" err="1">
                <a:latin typeface="Bookman Old Style"/>
                <a:cs typeface="Bookman Old Style"/>
              </a:rPr>
              <a:t>observations</a:t>
            </a:r>
            <a:r>
              <a:rPr lang="it-IT" dirty="0">
                <a:latin typeface="Bookman Old Style"/>
                <a:cs typeface="Bookman Old Styl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1682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24967CF-2669-2A4F-A6EB-B143AF3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9" name="Immagine 1">
            <a:extLst>
              <a:ext uri="{FF2B5EF4-FFF2-40B4-BE49-F238E27FC236}">
                <a16:creationId xmlns:a16="http://schemas.microsoft.com/office/drawing/2014/main" id="{759CE57B-0A3F-A049-85A6-FC2D4E8CD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686" y="847189"/>
            <a:ext cx="6345314" cy="608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620D110-F811-9F4B-97E7-3BCF4C3104E5}"/>
              </a:ext>
            </a:extLst>
          </p:cNvPr>
          <p:cNvSpPr txBox="1"/>
          <p:nvPr/>
        </p:nvSpPr>
        <p:spPr>
          <a:xfrm>
            <a:off x="194609" y="5329397"/>
            <a:ext cx="3651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Bookman Old Style"/>
                <a:cs typeface="Bookman Old Style"/>
              </a:rPr>
              <a:t>Spencer and Calvin, 2002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46F4E06-FB5C-214C-A87B-27A41BF1190E}"/>
              </a:ext>
            </a:extLst>
          </p:cNvPr>
          <p:cNvSpPr txBox="1"/>
          <p:nvPr/>
        </p:nvSpPr>
        <p:spPr>
          <a:xfrm>
            <a:off x="386327" y="1529477"/>
            <a:ext cx="22748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Bookman Old Style"/>
                <a:cs typeface="Bookman Old Style"/>
              </a:rPr>
              <a:t>Band </a:t>
            </a:r>
            <a:r>
              <a:rPr lang="it-IT" dirty="0" err="1">
                <a:latin typeface="Bookman Old Style"/>
                <a:cs typeface="Bookman Old Style"/>
              </a:rPr>
              <a:t>depth</a:t>
            </a:r>
            <a:r>
              <a:rPr lang="it-IT" dirty="0">
                <a:latin typeface="Bookman Old Style"/>
                <a:cs typeface="Bookman Old Style"/>
              </a:rPr>
              <a:t> </a:t>
            </a:r>
            <a:r>
              <a:rPr lang="it-IT" dirty="0" err="1">
                <a:latin typeface="Bookman Old Style"/>
                <a:cs typeface="Bookman Old Style"/>
              </a:rPr>
              <a:t>is</a:t>
            </a:r>
            <a:r>
              <a:rPr lang="it-IT" dirty="0">
                <a:latin typeface="Bookman Old Style"/>
                <a:cs typeface="Bookman Old Style"/>
              </a:rPr>
              <a:t> on the </a:t>
            </a:r>
            <a:r>
              <a:rPr lang="it-IT" dirty="0" err="1">
                <a:latin typeface="Bookman Old Style"/>
                <a:cs typeface="Bookman Old Style"/>
              </a:rPr>
              <a:t>order</a:t>
            </a:r>
            <a:r>
              <a:rPr lang="it-IT" dirty="0">
                <a:latin typeface="Bookman Old Style"/>
                <a:cs typeface="Bookman Old Style"/>
              </a:rPr>
              <a:t> of 1.8% for </a:t>
            </a:r>
            <a:r>
              <a:rPr lang="it-IT" dirty="0" err="1">
                <a:latin typeface="Bookman Old Style"/>
                <a:cs typeface="Bookman Old Style"/>
              </a:rPr>
              <a:t>Ganymede</a:t>
            </a:r>
            <a:r>
              <a:rPr lang="it-IT" dirty="0">
                <a:latin typeface="Bookman Old Style"/>
                <a:cs typeface="Bookman Old Style"/>
              </a:rPr>
              <a:t>, 0.30% for the </a:t>
            </a:r>
            <a:r>
              <a:rPr lang="it-IT" dirty="0" err="1">
                <a:latin typeface="Bookman Old Style"/>
                <a:cs typeface="Bookman Old Style"/>
              </a:rPr>
              <a:t>average</a:t>
            </a:r>
            <a:r>
              <a:rPr lang="it-IT" dirty="0">
                <a:latin typeface="Bookman Old Style"/>
                <a:cs typeface="Bookman Old Style"/>
              </a:rPr>
              <a:t> Europa </a:t>
            </a:r>
            <a:r>
              <a:rPr lang="it-IT" dirty="0" err="1">
                <a:latin typeface="Bookman Old Style"/>
                <a:cs typeface="Bookman Old Style"/>
              </a:rPr>
              <a:t>spectrum</a:t>
            </a:r>
            <a:r>
              <a:rPr lang="it-IT" dirty="0">
                <a:latin typeface="Bookman Old Style"/>
                <a:cs typeface="Bookman Old Style"/>
              </a:rPr>
              <a:t> and 0.33% in the single Callisto </a:t>
            </a:r>
            <a:r>
              <a:rPr lang="it-IT" dirty="0" err="1">
                <a:latin typeface="Bookman Old Style"/>
                <a:cs typeface="Bookman Old Style"/>
              </a:rPr>
              <a:t>spectrum</a:t>
            </a:r>
            <a:r>
              <a:rPr lang="it-IT" dirty="0">
                <a:latin typeface="Bookman Old Style"/>
                <a:cs typeface="Bookman Old Styl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2218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24967CF-2669-2A4F-A6EB-B143AF3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4098DC3-B800-BF41-876B-00CABA7491A0}"/>
              </a:ext>
            </a:extLst>
          </p:cNvPr>
          <p:cNvSpPr txBox="1"/>
          <p:nvPr/>
        </p:nvSpPr>
        <p:spPr>
          <a:xfrm>
            <a:off x="504831" y="1244024"/>
            <a:ext cx="81144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>
                <a:solidFill>
                  <a:srgbClr val="660066"/>
                </a:solidFill>
                <a:latin typeface="Bookman Old Style"/>
                <a:cs typeface="Bookman Old Style"/>
              </a:rPr>
              <a:t>Ganymede</a:t>
            </a:r>
            <a:r>
              <a:rPr lang="it-IT" sz="3200" b="1" dirty="0">
                <a:solidFill>
                  <a:srgbClr val="660066"/>
                </a:solidFill>
                <a:latin typeface="Bookman Old Style"/>
                <a:cs typeface="Bookman Old Style"/>
              </a:rPr>
              <a:t> </a:t>
            </a:r>
            <a:r>
              <a:rPr lang="it-IT" sz="3200" b="1" dirty="0" err="1">
                <a:solidFill>
                  <a:srgbClr val="660066"/>
                </a:solidFill>
                <a:latin typeface="Bookman Old Style"/>
                <a:cs typeface="Bookman Old Style"/>
              </a:rPr>
              <a:t>spectrum</a:t>
            </a:r>
            <a:r>
              <a:rPr lang="it-IT" sz="3200" b="1" dirty="0">
                <a:solidFill>
                  <a:srgbClr val="660066"/>
                </a:solidFill>
                <a:latin typeface="Bookman Old Style"/>
                <a:cs typeface="Bookman Old Style"/>
              </a:rPr>
              <a:t> with HARPS-N</a:t>
            </a:r>
          </a:p>
        </p:txBody>
      </p:sp>
      <p:pic>
        <p:nvPicPr>
          <p:cNvPr id="10" name="Immagine 9" descr="ganymede_corretto_20180529.png">
            <a:extLst>
              <a:ext uri="{FF2B5EF4-FFF2-40B4-BE49-F238E27FC236}">
                <a16:creationId xmlns:a16="http://schemas.microsoft.com/office/drawing/2014/main" id="{2369AEE0-E5C0-5444-8CED-5AE799994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" t="13805" r="15662" b="8381"/>
          <a:stretch/>
        </p:blipFill>
        <p:spPr>
          <a:xfrm>
            <a:off x="425273" y="1858674"/>
            <a:ext cx="6375659" cy="4618326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EE7AA33-E4E9-E44C-A22E-D7A2FEAB273A}"/>
              </a:ext>
            </a:extLst>
          </p:cNvPr>
          <p:cNvSpPr txBox="1"/>
          <p:nvPr/>
        </p:nvSpPr>
        <p:spPr>
          <a:xfrm>
            <a:off x="7115790" y="2089592"/>
            <a:ext cx="17212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Bookman Old Style"/>
                <a:cs typeface="Bookman Old Style"/>
              </a:rPr>
              <a:t>Ganymede</a:t>
            </a:r>
            <a:r>
              <a:rPr lang="it-IT" dirty="0">
                <a:latin typeface="Bookman Old Style"/>
                <a:cs typeface="Bookman Old Style"/>
              </a:rPr>
              <a:t> </a:t>
            </a:r>
            <a:r>
              <a:rPr lang="it-IT" dirty="0" err="1">
                <a:latin typeface="Bookman Old Style"/>
                <a:cs typeface="Bookman Old Style"/>
              </a:rPr>
              <a:t>observed</a:t>
            </a:r>
            <a:r>
              <a:rPr lang="it-IT" dirty="0">
                <a:latin typeface="Bookman Old Style"/>
                <a:cs typeface="Bookman Old Style"/>
              </a:rPr>
              <a:t> with TNG/HARPS on 5 </a:t>
            </a:r>
            <a:r>
              <a:rPr lang="it-IT" dirty="0" err="1">
                <a:latin typeface="Bookman Old Style"/>
                <a:cs typeface="Bookman Old Style"/>
              </a:rPr>
              <a:t>January</a:t>
            </a:r>
            <a:r>
              <a:rPr lang="it-IT" dirty="0">
                <a:latin typeface="Bookman Old Style"/>
                <a:cs typeface="Bookman Old Style"/>
              </a:rPr>
              <a:t> 2014 </a:t>
            </a:r>
            <a:r>
              <a:rPr lang="it-IT" dirty="0" err="1">
                <a:latin typeface="Bookman Old Style"/>
                <a:cs typeface="Bookman Old Style"/>
              </a:rPr>
              <a:t>during</a:t>
            </a:r>
            <a:r>
              <a:rPr lang="it-IT" dirty="0">
                <a:latin typeface="Bookman Old Style"/>
                <a:cs typeface="Bookman Old Style"/>
              </a:rPr>
              <a:t> </a:t>
            </a:r>
            <a:r>
              <a:rPr lang="it-IT" dirty="0" err="1">
                <a:latin typeface="Bookman Old Style"/>
                <a:cs typeface="Bookman Old Style"/>
              </a:rPr>
              <a:t>its</a:t>
            </a:r>
            <a:r>
              <a:rPr lang="it-IT" dirty="0">
                <a:latin typeface="Bookman Old Style"/>
                <a:cs typeface="Bookman Old Style"/>
              </a:rPr>
              <a:t> </a:t>
            </a:r>
            <a:r>
              <a:rPr lang="it-IT" dirty="0" err="1">
                <a:latin typeface="Bookman Old Style"/>
                <a:cs typeface="Bookman Old Style"/>
              </a:rPr>
              <a:t>transit</a:t>
            </a:r>
            <a:r>
              <a:rPr lang="it-IT" dirty="0">
                <a:latin typeface="Bookman Old Style"/>
                <a:cs typeface="Bookman Old Style"/>
              </a:rPr>
              <a:t> on </a:t>
            </a:r>
            <a:r>
              <a:rPr lang="it-IT" dirty="0" err="1">
                <a:latin typeface="Bookman Old Style"/>
                <a:cs typeface="Bookman Old Style"/>
              </a:rPr>
              <a:t>Jupiter</a:t>
            </a:r>
            <a:endParaRPr lang="it-IT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664511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24967CF-2669-2A4F-A6EB-B143AF3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DFA541C-F0F1-AB40-B946-FD7450C10549}"/>
              </a:ext>
            </a:extLst>
          </p:cNvPr>
          <p:cNvSpPr txBox="1"/>
          <p:nvPr/>
        </p:nvSpPr>
        <p:spPr>
          <a:xfrm>
            <a:off x="609600" y="1100039"/>
            <a:ext cx="76523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>
                <a:solidFill>
                  <a:srgbClr val="660066"/>
                </a:solidFill>
                <a:latin typeface="Bookman Old Style"/>
                <a:cs typeface="Bookman Old Style"/>
              </a:rPr>
              <a:t>Ganymede</a:t>
            </a:r>
            <a:r>
              <a:rPr lang="it-IT" sz="3200" b="1" dirty="0">
                <a:solidFill>
                  <a:srgbClr val="660066"/>
                </a:solidFill>
                <a:latin typeface="Bookman Old Style"/>
                <a:cs typeface="Bookman Old Style"/>
              </a:rPr>
              <a:t> </a:t>
            </a:r>
            <a:r>
              <a:rPr lang="it-IT" sz="3200" b="1" dirty="0" err="1">
                <a:solidFill>
                  <a:srgbClr val="660066"/>
                </a:solidFill>
                <a:latin typeface="Bookman Old Style"/>
                <a:cs typeface="Bookman Old Style"/>
              </a:rPr>
              <a:t>spectrum</a:t>
            </a:r>
            <a:r>
              <a:rPr lang="it-IT" sz="3200" b="1" dirty="0">
                <a:solidFill>
                  <a:srgbClr val="660066"/>
                </a:solidFill>
                <a:latin typeface="Bookman Old Style"/>
                <a:cs typeface="Bookman Old Style"/>
              </a:rPr>
              <a:t> </a:t>
            </a:r>
            <a:r>
              <a:rPr lang="it-IT" sz="3200" b="1" dirty="0" err="1">
                <a:solidFill>
                  <a:srgbClr val="660066"/>
                </a:solidFill>
                <a:latin typeface="Bookman Old Style"/>
                <a:cs typeface="Bookman Old Style"/>
              </a:rPr>
              <a:t>at</a:t>
            </a:r>
            <a:r>
              <a:rPr lang="it-IT" sz="3200" b="1" dirty="0">
                <a:solidFill>
                  <a:srgbClr val="660066"/>
                </a:solidFill>
                <a:latin typeface="Bookman Old Style"/>
                <a:cs typeface="Bookman Old Style"/>
              </a:rPr>
              <a:t> Asiago </a:t>
            </a: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D6223455-BCA3-1245-A4A8-134AE796F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569190"/>
              </p:ext>
            </p:extLst>
          </p:nvPr>
        </p:nvGraphicFramePr>
        <p:xfrm>
          <a:off x="4494415" y="3200400"/>
          <a:ext cx="4595706" cy="3017682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531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2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1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019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Bookman Old Style"/>
                          <a:cs typeface="Bookman Old Style"/>
                        </a:rPr>
                        <a:t>Date</a:t>
                      </a:r>
                    </a:p>
                  </a:txBody>
                  <a:tcPr marL="91431" marR="91431" marT="45729" marB="45729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Bookman Old Style"/>
                          <a:cs typeface="Bookman Old Style"/>
                        </a:rPr>
                        <a:t>Object</a:t>
                      </a:r>
                    </a:p>
                  </a:txBody>
                  <a:tcPr marL="91431" marR="91431" marT="45729" marB="45729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Bookman Old Style"/>
                          <a:cs typeface="Bookman Old Style"/>
                        </a:rPr>
                        <a:t>#</a:t>
                      </a:r>
                      <a:r>
                        <a:rPr lang="it-IT" sz="1600" baseline="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lang="it-IT" sz="1600" baseline="0" dirty="0" err="1">
                          <a:latin typeface="Bookman Old Style"/>
                          <a:cs typeface="Bookman Old Style"/>
                        </a:rPr>
                        <a:t>spectra</a:t>
                      </a:r>
                      <a:endParaRPr lang="it-IT" sz="1600" dirty="0">
                        <a:latin typeface="Bookman Old Style"/>
                        <a:cs typeface="Bookman Old Style"/>
                      </a:endParaRPr>
                    </a:p>
                  </a:txBody>
                  <a:tcPr marL="91431" marR="91431" marT="45729" marB="45729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644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Bookman Old Style"/>
                          <a:cs typeface="Bookman Old Style"/>
                        </a:rPr>
                        <a:t>30-Oct-2014</a:t>
                      </a:r>
                    </a:p>
                  </a:txBody>
                  <a:tcPr marL="91431" marR="91431" marT="45729" marB="45729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8064A2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Bookman Old Style"/>
                          <a:cs typeface="Bookman Old Style"/>
                        </a:rPr>
                        <a:t>Io - LF</a:t>
                      </a:r>
                    </a:p>
                  </a:txBody>
                  <a:tcPr marL="91431" marR="91431" marT="45729" marB="45729">
                    <a:lnT w="12700" cap="flat" cmpd="sng" algn="ctr">
                      <a:solidFill>
                        <a:srgbClr val="8064A2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Bookman Old Style"/>
                          <a:cs typeface="Bookman Old Style"/>
                        </a:rPr>
                        <a:t>98</a:t>
                      </a:r>
                    </a:p>
                  </a:txBody>
                  <a:tcPr marL="91431" marR="91431" marT="45729" marB="45729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644"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Bookman Old Style"/>
                        <a:cs typeface="Bookman Old Style"/>
                      </a:endParaRPr>
                    </a:p>
                  </a:txBody>
                  <a:tcPr marL="91431" marR="91431" marT="45729" marB="45729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>
                          <a:latin typeface="Bookman Old Style"/>
                          <a:cs typeface="Bookman Old Style"/>
                        </a:rPr>
                        <a:t>Ganymede</a:t>
                      </a:r>
                      <a:r>
                        <a:rPr lang="it-IT" sz="1600" dirty="0">
                          <a:latin typeface="Bookman Old Style"/>
                          <a:cs typeface="Bookman Old Style"/>
                        </a:rPr>
                        <a:t> - LF</a:t>
                      </a:r>
                    </a:p>
                  </a:txBody>
                  <a:tcPr marL="91431" marR="91431" marT="45729" marB="45729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Bookman Old Style"/>
                          <a:cs typeface="Bookman Old Style"/>
                        </a:rPr>
                        <a:t>100</a:t>
                      </a:r>
                    </a:p>
                  </a:txBody>
                  <a:tcPr marL="91431" marR="91431" marT="45729" marB="45729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603"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Bookman Old Style"/>
                        <a:cs typeface="Bookman Old Style"/>
                      </a:endParaRPr>
                    </a:p>
                  </a:txBody>
                  <a:tcPr marL="91431" marR="91431" marT="45729" marB="45729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Bookman Old Style"/>
                          <a:cs typeface="Bookman Old Style"/>
                        </a:rPr>
                        <a:t>Callisto - LF</a:t>
                      </a:r>
                    </a:p>
                  </a:txBody>
                  <a:tcPr marL="91431" marR="91431" marT="45729" marB="45729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Bookman Old Style"/>
                          <a:cs typeface="Bookman Old Style"/>
                        </a:rPr>
                        <a:t>87</a:t>
                      </a:r>
                    </a:p>
                  </a:txBody>
                  <a:tcPr marL="91431" marR="91431" marT="45729" marB="45729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644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Bookman Old Style"/>
                          <a:cs typeface="Bookman Old Style"/>
                        </a:rPr>
                        <a:t>02-Nov-2014</a:t>
                      </a:r>
                    </a:p>
                  </a:txBody>
                  <a:tcPr marL="91431" marR="91431" marT="45729" marB="45729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Bookman Old Style"/>
                          <a:cs typeface="Bookman Old Style"/>
                        </a:rPr>
                        <a:t>Europa - LF</a:t>
                      </a:r>
                    </a:p>
                  </a:txBody>
                  <a:tcPr marL="91431" marR="91431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Bookman Old Style"/>
                          <a:cs typeface="Bookman Old Style"/>
                        </a:rPr>
                        <a:t>99</a:t>
                      </a:r>
                    </a:p>
                  </a:txBody>
                  <a:tcPr marL="91431" marR="91431" marT="45729" marB="45729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644"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Bookman Old Style"/>
                        <a:cs typeface="Bookman Old Style"/>
                      </a:endParaRPr>
                    </a:p>
                  </a:txBody>
                  <a:tcPr marL="91431" marR="91431" marT="45729" marB="45729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Bookman Old Style"/>
                          <a:cs typeface="Bookman Old Style"/>
                        </a:rPr>
                        <a:t>Callisto - LF</a:t>
                      </a:r>
                    </a:p>
                  </a:txBody>
                  <a:tcPr marL="91431" marR="91431" marT="45729" marB="4572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Bookman Old Style"/>
                          <a:cs typeface="Bookman Old Style"/>
                        </a:rPr>
                        <a:t>95</a:t>
                      </a:r>
                    </a:p>
                  </a:txBody>
                  <a:tcPr marL="91431" marR="91431" marT="45729" marB="45729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644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Bookman Old Style"/>
                          <a:cs typeface="Bookman Old Style"/>
                        </a:rPr>
                        <a:t>12-Dec-2014</a:t>
                      </a:r>
                    </a:p>
                  </a:txBody>
                  <a:tcPr marL="91431" marR="91431" marT="45729" marB="45729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Bookman Old Style"/>
                          <a:cs typeface="Bookman Old Style"/>
                        </a:rPr>
                        <a:t>Callisto - LF</a:t>
                      </a:r>
                    </a:p>
                  </a:txBody>
                  <a:tcPr marL="91431" marR="91431" marT="45729" marB="45729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Bookman Old Style"/>
                          <a:cs typeface="Bookman Old Style"/>
                        </a:rPr>
                        <a:t>86</a:t>
                      </a:r>
                    </a:p>
                  </a:txBody>
                  <a:tcPr marL="91431" marR="91431" marT="45729" marB="45729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644"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Bookman Old Style"/>
                        <a:cs typeface="Bookman Old Style"/>
                      </a:endParaRPr>
                    </a:p>
                  </a:txBody>
                  <a:tcPr marL="91431" marR="91431" marT="45729" marB="45729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Bookman Old Style"/>
                          <a:cs typeface="Bookman Old Style"/>
                        </a:rPr>
                        <a:t>Europa - LF</a:t>
                      </a:r>
                    </a:p>
                  </a:txBody>
                  <a:tcPr marL="91431" marR="91431" marT="45729" marB="45729"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Bookman Old Style"/>
                          <a:cs typeface="Bookman Old Style"/>
                        </a:rPr>
                        <a:t>34</a:t>
                      </a:r>
                    </a:p>
                  </a:txBody>
                  <a:tcPr marL="91431" marR="91431" marT="45729" marB="45729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644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Bookman Old Style"/>
                          <a:cs typeface="Bookman Old Style"/>
                        </a:rPr>
                        <a:t>12-Jan-2015</a:t>
                      </a:r>
                    </a:p>
                  </a:txBody>
                  <a:tcPr marL="91431" marR="91431" marT="45729" marB="45729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Bookman Old Style"/>
                          <a:cs typeface="Bookman Old Style"/>
                        </a:rPr>
                        <a:t>Callisto - LF</a:t>
                      </a:r>
                    </a:p>
                  </a:txBody>
                  <a:tcPr marL="91431" marR="91431" marT="45729" marB="45729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Bookman Old Style"/>
                          <a:cs typeface="Bookman Old Style"/>
                        </a:rPr>
                        <a:t>40</a:t>
                      </a:r>
                    </a:p>
                  </a:txBody>
                  <a:tcPr marL="91431" marR="91431" marT="45729" marB="45729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1" name="Immagine 1" descr="ima_galileiani.png">
            <a:extLst>
              <a:ext uri="{FF2B5EF4-FFF2-40B4-BE49-F238E27FC236}">
                <a16:creationId xmlns:a16="http://schemas.microsoft.com/office/drawing/2014/main" id="{6D89BBD0-4078-E349-8AA7-1EC818F98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04" y="2039286"/>
            <a:ext cx="4315989" cy="314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162F7AF-FF1D-2948-9455-699C0DD14366}"/>
              </a:ext>
            </a:extLst>
          </p:cNvPr>
          <p:cNvSpPr txBox="1"/>
          <p:nvPr/>
        </p:nvSpPr>
        <p:spPr>
          <a:xfrm>
            <a:off x="2552960" y="2912841"/>
            <a:ext cx="1130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660066"/>
                </a:solidFill>
                <a:latin typeface="Bookman Old Style"/>
                <a:cs typeface="Bookman Old Style"/>
              </a:rPr>
              <a:t>578 nm</a:t>
            </a:r>
          </a:p>
        </p:txBody>
      </p:sp>
    </p:spTree>
    <p:extLst>
      <p:ext uri="{BB962C8B-B14F-4D97-AF65-F5344CB8AC3E}">
        <p14:creationId xmlns:p14="http://schemas.microsoft.com/office/powerpoint/2010/main" val="3943446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24967CF-2669-2A4F-A6EB-B143AF3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9039ABB-BA57-CC48-9646-972BAB85C731}"/>
              </a:ext>
            </a:extLst>
          </p:cNvPr>
          <p:cNvSpPr txBox="1"/>
          <p:nvPr/>
        </p:nvSpPr>
        <p:spPr>
          <a:xfrm>
            <a:off x="-257087" y="1167824"/>
            <a:ext cx="69626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>
                <a:solidFill>
                  <a:srgbClr val="660066"/>
                </a:solidFill>
                <a:latin typeface="Bookman Old Style"/>
                <a:cs typeface="Bookman Old Style"/>
              </a:rPr>
              <a:t>Facility</a:t>
            </a:r>
            <a:r>
              <a:rPr lang="it-IT" sz="3200" dirty="0">
                <a:solidFill>
                  <a:srgbClr val="660066"/>
                </a:solidFill>
                <a:latin typeface="Bookman Old Style"/>
                <a:cs typeface="Bookman Old Style"/>
              </a:rPr>
              <a:t> </a:t>
            </a:r>
            <a:r>
              <a:rPr lang="it-IT" sz="3200" dirty="0" err="1">
                <a:solidFill>
                  <a:srgbClr val="660066"/>
                </a:solidFill>
                <a:latin typeface="Bookman Old Style"/>
                <a:cs typeface="Bookman Old Style"/>
              </a:rPr>
              <a:t>at</a:t>
            </a:r>
            <a:r>
              <a:rPr lang="it-IT" sz="3200" dirty="0">
                <a:solidFill>
                  <a:srgbClr val="660066"/>
                </a:solidFill>
                <a:latin typeface="Bookman Old Style"/>
                <a:cs typeface="Bookman Old Style"/>
              </a:rPr>
              <a:t> ISA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621C82B-0D45-7C49-89A0-CEBB7DF0DFFB}"/>
              </a:ext>
            </a:extLst>
          </p:cNvPr>
          <p:cNvSpPr txBox="1"/>
          <p:nvPr/>
        </p:nvSpPr>
        <p:spPr>
          <a:xfrm>
            <a:off x="5782373" y="1250339"/>
            <a:ext cx="32769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latin typeface="Bookman Old Style"/>
                <a:cs typeface="Bookman Old Style"/>
              </a:rPr>
              <a:t>The AU-UV </a:t>
            </a:r>
            <a:r>
              <a:rPr lang="it-IT" sz="1600" dirty="0" err="1">
                <a:latin typeface="Bookman Old Style"/>
                <a:cs typeface="Bookman Old Style"/>
              </a:rPr>
              <a:t>beam</a:t>
            </a:r>
            <a:r>
              <a:rPr lang="it-IT" sz="1600" dirty="0">
                <a:latin typeface="Bookman Old Style"/>
                <a:cs typeface="Bookman Old Style"/>
              </a:rPr>
              <a:t> line </a:t>
            </a:r>
            <a:r>
              <a:rPr lang="it-IT" sz="1600" dirty="0" err="1">
                <a:latin typeface="Bookman Old Style"/>
                <a:cs typeface="Bookman Old Style"/>
              </a:rPr>
              <a:t>is</a:t>
            </a:r>
            <a:r>
              <a:rPr lang="it-IT" sz="1600" dirty="0">
                <a:latin typeface="Bookman Old Style"/>
                <a:cs typeface="Bookman Old Style"/>
              </a:rPr>
              <a:t> the first </a:t>
            </a:r>
            <a:r>
              <a:rPr lang="it-IT" sz="1600" dirty="0" err="1">
                <a:latin typeface="Bookman Old Style"/>
                <a:cs typeface="Bookman Old Style"/>
              </a:rPr>
              <a:t>beam</a:t>
            </a:r>
            <a:r>
              <a:rPr lang="it-IT" sz="1600" dirty="0">
                <a:latin typeface="Bookman Old Style"/>
                <a:cs typeface="Bookman Old Style"/>
              </a:rPr>
              <a:t> to </a:t>
            </a:r>
            <a:r>
              <a:rPr lang="it-IT" sz="1600" dirty="0" err="1">
                <a:latin typeface="Bookman Old Style"/>
                <a:cs typeface="Bookman Old Style"/>
              </a:rPr>
              <a:t>become</a:t>
            </a:r>
            <a:r>
              <a:rPr lang="it-IT" sz="1600" dirty="0">
                <a:latin typeface="Bookman Old Style"/>
                <a:cs typeface="Bookman Old Style"/>
              </a:rPr>
              <a:t> </a:t>
            </a:r>
            <a:r>
              <a:rPr lang="it-IT" sz="1600" dirty="0" err="1">
                <a:latin typeface="Bookman Old Style"/>
                <a:cs typeface="Bookman Old Style"/>
              </a:rPr>
              <a:t>operational</a:t>
            </a:r>
            <a:r>
              <a:rPr lang="it-IT" sz="1600" dirty="0">
                <a:latin typeface="Bookman Old Style"/>
                <a:cs typeface="Bookman Old Style"/>
              </a:rPr>
              <a:t> on the new 3rd generation light source ASTRID2 (</a:t>
            </a:r>
            <a:r>
              <a:rPr lang="it-IT" sz="1600" b="1" dirty="0" err="1">
                <a:latin typeface="Bookman Old Style"/>
                <a:cs typeface="Bookman Old Style"/>
              </a:rPr>
              <a:t>A</a:t>
            </a:r>
            <a:r>
              <a:rPr lang="it-IT" sz="1600" dirty="0" err="1">
                <a:latin typeface="Bookman Old Style"/>
                <a:cs typeface="Bookman Old Style"/>
              </a:rPr>
              <a:t>arhus</a:t>
            </a:r>
            <a:r>
              <a:rPr lang="it-IT" sz="1600" dirty="0">
                <a:latin typeface="Bookman Old Style"/>
                <a:cs typeface="Bookman Old Style"/>
              </a:rPr>
              <a:t> </a:t>
            </a:r>
            <a:r>
              <a:rPr lang="it-IT" sz="1600" b="1" dirty="0" err="1">
                <a:latin typeface="Bookman Old Style"/>
                <a:cs typeface="Bookman Old Style"/>
              </a:rPr>
              <a:t>ST</a:t>
            </a:r>
            <a:r>
              <a:rPr lang="it-IT" sz="1600" dirty="0" err="1">
                <a:latin typeface="Bookman Old Style"/>
                <a:cs typeface="Bookman Old Style"/>
              </a:rPr>
              <a:t>orage</a:t>
            </a:r>
            <a:r>
              <a:rPr lang="it-IT" sz="1600" dirty="0">
                <a:latin typeface="Bookman Old Style"/>
                <a:cs typeface="Bookman Old Style"/>
              </a:rPr>
              <a:t> </a:t>
            </a:r>
            <a:r>
              <a:rPr lang="it-IT" sz="1600" b="1" dirty="0" err="1">
                <a:latin typeface="Bookman Old Style"/>
                <a:cs typeface="Bookman Old Style"/>
              </a:rPr>
              <a:t>RI</a:t>
            </a:r>
            <a:r>
              <a:rPr lang="it-IT" sz="1600" dirty="0" err="1">
                <a:latin typeface="Bookman Old Style"/>
                <a:cs typeface="Bookman Old Style"/>
              </a:rPr>
              <a:t>ng</a:t>
            </a:r>
            <a:r>
              <a:rPr lang="it-IT" sz="1600" dirty="0">
                <a:latin typeface="Bookman Old Style"/>
                <a:cs typeface="Bookman Old Style"/>
              </a:rPr>
              <a:t> in </a:t>
            </a:r>
            <a:r>
              <a:rPr lang="it-IT" sz="1600" b="1" dirty="0" err="1">
                <a:latin typeface="Bookman Old Style"/>
                <a:cs typeface="Bookman Old Style"/>
              </a:rPr>
              <a:t>D</a:t>
            </a:r>
            <a:r>
              <a:rPr lang="it-IT" sz="1600" dirty="0" err="1">
                <a:latin typeface="Bookman Old Style"/>
                <a:cs typeface="Bookman Old Style"/>
              </a:rPr>
              <a:t>emmark</a:t>
            </a:r>
            <a:r>
              <a:rPr lang="it-IT" sz="1600" dirty="0">
                <a:latin typeface="Bookman Old Style"/>
                <a:cs typeface="Bookman Old Style"/>
              </a:rPr>
              <a:t>) </a:t>
            </a:r>
            <a:r>
              <a:rPr lang="it-IT" sz="1600" dirty="0" err="1">
                <a:latin typeface="Bookman Old Style"/>
                <a:cs typeface="Bookman Old Style"/>
              </a:rPr>
              <a:t>at</a:t>
            </a:r>
            <a:r>
              <a:rPr lang="it-IT" sz="1600" dirty="0">
                <a:latin typeface="Bookman Old Style"/>
                <a:cs typeface="Bookman Old Style"/>
              </a:rPr>
              <a:t> ISA. </a:t>
            </a:r>
            <a:r>
              <a:rPr lang="it-IT" sz="1600" dirty="0" err="1">
                <a:latin typeface="Bookman Old Style"/>
                <a:cs typeface="Bookman Old Style"/>
              </a:rPr>
              <a:t>It</a:t>
            </a:r>
            <a:r>
              <a:rPr lang="it-IT" sz="1600" dirty="0">
                <a:latin typeface="Bookman Old Style"/>
                <a:cs typeface="Bookman Old Style"/>
              </a:rPr>
              <a:t> can accomodate a large </a:t>
            </a:r>
            <a:r>
              <a:rPr lang="it-IT" sz="1600" dirty="0" err="1">
                <a:latin typeface="Bookman Old Style"/>
                <a:cs typeface="Bookman Old Style"/>
              </a:rPr>
              <a:t>variety</a:t>
            </a:r>
            <a:r>
              <a:rPr lang="it-IT" sz="1600" dirty="0">
                <a:latin typeface="Bookman Old Style"/>
                <a:cs typeface="Bookman Old Style"/>
              </a:rPr>
              <a:t> of </a:t>
            </a:r>
            <a:r>
              <a:rPr lang="it-IT" sz="1600" dirty="0" err="1">
                <a:latin typeface="Bookman Old Style"/>
                <a:cs typeface="Bookman Old Style"/>
              </a:rPr>
              <a:t>endstation</a:t>
            </a:r>
            <a:r>
              <a:rPr lang="it-IT" sz="1600" dirty="0">
                <a:latin typeface="Bookman Old Style"/>
                <a:cs typeface="Bookman Old Style"/>
              </a:rPr>
              <a:t> </a:t>
            </a:r>
            <a:r>
              <a:rPr lang="it-IT" sz="1600" dirty="0" err="1">
                <a:latin typeface="Bookman Old Style"/>
                <a:cs typeface="Bookman Old Style"/>
              </a:rPr>
              <a:t>experimental</a:t>
            </a:r>
            <a:r>
              <a:rPr lang="it-IT" sz="1600" dirty="0">
                <a:latin typeface="Bookman Old Style"/>
                <a:cs typeface="Bookman Old Style"/>
              </a:rPr>
              <a:t> </a:t>
            </a:r>
            <a:r>
              <a:rPr lang="it-IT" sz="1600" dirty="0" err="1">
                <a:latin typeface="Bookman Old Style"/>
                <a:cs typeface="Bookman Old Style"/>
              </a:rPr>
              <a:t>setups</a:t>
            </a:r>
            <a:r>
              <a:rPr lang="it-IT" sz="1600" dirty="0">
                <a:latin typeface="Bookman Old Style"/>
                <a:cs typeface="Bookman Old Style"/>
              </a:rPr>
              <a:t>. </a:t>
            </a:r>
          </a:p>
          <a:p>
            <a:pPr algn="just"/>
            <a:r>
              <a:rPr lang="it-IT" sz="1600" dirty="0">
                <a:latin typeface="Bookman Old Style"/>
                <a:cs typeface="Bookman Old Style"/>
              </a:rPr>
              <a:t>The </a:t>
            </a:r>
            <a:r>
              <a:rPr lang="it-IT" sz="1600" dirty="0" err="1">
                <a:latin typeface="Bookman Old Style"/>
                <a:cs typeface="Bookman Old Style"/>
              </a:rPr>
              <a:t>one</a:t>
            </a:r>
            <a:r>
              <a:rPr lang="it-IT" sz="1600" dirty="0">
                <a:latin typeface="Bookman Old Style"/>
                <a:cs typeface="Bookman Old Style"/>
              </a:rPr>
              <a:t> </a:t>
            </a:r>
            <a:r>
              <a:rPr lang="it-IT" sz="1600" dirty="0" err="1">
                <a:latin typeface="Bookman Old Style"/>
                <a:cs typeface="Bookman Old Style"/>
              </a:rPr>
              <a:t>used</a:t>
            </a:r>
            <a:r>
              <a:rPr lang="it-IT" sz="1600" dirty="0">
                <a:latin typeface="Bookman Old Style"/>
                <a:cs typeface="Bookman Old Style"/>
              </a:rPr>
              <a:t> in the </a:t>
            </a:r>
            <a:r>
              <a:rPr lang="it-IT" sz="1600" dirty="0" err="1">
                <a:latin typeface="Bookman Old Style"/>
                <a:cs typeface="Bookman Old Style"/>
              </a:rPr>
              <a:t>present</a:t>
            </a:r>
            <a:r>
              <a:rPr lang="it-IT" sz="1600" dirty="0">
                <a:latin typeface="Bookman Old Style"/>
                <a:cs typeface="Bookman Old Style"/>
              </a:rPr>
              <a:t> </a:t>
            </a:r>
            <a:r>
              <a:rPr lang="it-IT" sz="1600" dirty="0" err="1">
                <a:latin typeface="Bookman Old Style"/>
                <a:cs typeface="Bookman Old Style"/>
              </a:rPr>
              <a:t>investigation</a:t>
            </a:r>
            <a:r>
              <a:rPr lang="it-IT" sz="1600" dirty="0">
                <a:latin typeface="Bookman Old Style"/>
                <a:cs typeface="Bookman Old Style"/>
              </a:rPr>
              <a:t> </a:t>
            </a:r>
            <a:r>
              <a:rPr lang="it-IT" sz="1600" dirty="0" err="1">
                <a:latin typeface="Bookman Old Style"/>
                <a:cs typeface="Bookman Old Style"/>
              </a:rPr>
              <a:t>is</a:t>
            </a:r>
            <a:r>
              <a:rPr lang="it-IT" sz="1600" dirty="0">
                <a:latin typeface="Bookman Old Style"/>
                <a:cs typeface="Bookman Old Style"/>
              </a:rPr>
              <a:t> </a:t>
            </a:r>
            <a:r>
              <a:rPr lang="it-IT" sz="1600" dirty="0" err="1">
                <a:latin typeface="Bookman Old Style"/>
                <a:cs typeface="Bookman Old Style"/>
              </a:rPr>
              <a:t>provided</a:t>
            </a:r>
            <a:r>
              <a:rPr lang="it-IT" sz="1600" dirty="0">
                <a:latin typeface="Bookman Old Style"/>
                <a:cs typeface="Bookman Old Style"/>
              </a:rPr>
              <a:t> by The Open </a:t>
            </a:r>
            <a:r>
              <a:rPr lang="it-IT" sz="1600" dirty="0" err="1">
                <a:latin typeface="Bookman Old Style"/>
                <a:cs typeface="Bookman Old Style"/>
              </a:rPr>
              <a:t>University</a:t>
            </a:r>
            <a:r>
              <a:rPr lang="it-IT" sz="1600" dirty="0">
                <a:latin typeface="Bookman Old Style"/>
                <a:cs typeface="Bookman Old Style"/>
              </a:rPr>
              <a:t>.</a:t>
            </a:r>
          </a:p>
          <a:p>
            <a:pPr algn="just"/>
            <a:r>
              <a:rPr lang="it-IT" sz="1600" dirty="0">
                <a:latin typeface="Bookman Old Style"/>
                <a:cs typeface="Bookman Old Style"/>
              </a:rPr>
              <a:t> </a:t>
            </a:r>
          </a:p>
          <a:p>
            <a:r>
              <a:rPr lang="it-IT" sz="1600" dirty="0" err="1">
                <a:latin typeface="Bookman Old Style"/>
                <a:cs typeface="Bookman Old Style"/>
              </a:rPr>
              <a:t>Technique</a:t>
            </a:r>
            <a:r>
              <a:rPr lang="it-IT" sz="1600" dirty="0">
                <a:latin typeface="Bookman Old Style"/>
                <a:cs typeface="Bookman Old Style"/>
              </a:rPr>
              <a:t>: </a:t>
            </a:r>
            <a:r>
              <a:rPr lang="it-IT" sz="1600" dirty="0" err="1">
                <a:latin typeface="Bookman Old Style"/>
                <a:cs typeface="Bookman Old Style"/>
              </a:rPr>
              <a:t>low</a:t>
            </a:r>
            <a:r>
              <a:rPr lang="it-IT" sz="1600" dirty="0">
                <a:latin typeface="Bookman Old Style"/>
                <a:cs typeface="Bookman Old Style"/>
              </a:rPr>
              <a:t> </a:t>
            </a:r>
            <a:r>
              <a:rPr lang="it-IT" sz="1600" dirty="0" err="1">
                <a:latin typeface="Bookman Old Style"/>
                <a:cs typeface="Bookman Old Style"/>
              </a:rPr>
              <a:t>energy</a:t>
            </a:r>
            <a:r>
              <a:rPr lang="it-IT" sz="1600" dirty="0">
                <a:latin typeface="Bookman Old Style"/>
                <a:cs typeface="Bookman Old Style"/>
              </a:rPr>
              <a:t> electron </a:t>
            </a:r>
            <a:r>
              <a:rPr lang="it-IT" sz="1600" dirty="0" err="1">
                <a:latin typeface="Bookman Old Style"/>
                <a:cs typeface="Bookman Old Style"/>
              </a:rPr>
              <a:t>bombardment</a:t>
            </a:r>
            <a:r>
              <a:rPr lang="it-IT" sz="1600" dirty="0">
                <a:latin typeface="Bookman Old Style"/>
                <a:cs typeface="Bookman Old Style"/>
              </a:rPr>
              <a:t> and </a:t>
            </a:r>
            <a:r>
              <a:rPr lang="it-IT" sz="1600" dirty="0" err="1">
                <a:latin typeface="Bookman Old Style"/>
                <a:cs typeface="Bookman Old Style"/>
              </a:rPr>
              <a:t>annealing</a:t>
            </a:r>
            <a:r>
              <a:rPr lang="it-IT" sz="1600" dirty="0">
                <a:latin typeface="Bookman Old Style"/>
                <a:cs typeface="Bookman Old Style"/>
              </a:rPr>
              <a:t> </a:t>
            </a:r>
            <a:r>
              <a:rPr lang="it-IT" sz="1600" dirty="0" err="1">
                <a:latin typeface="Bookman Old Style"/>
                <a:cs typeface="Bookman Old Style"/>
              </a:rPr>
              <a:t>effects</a:t>
            </a:r>
            <a:r>
              <a:rPr lang="it-IT" sz="1600" dirty="0">
                <a:latin typeface="Bookman Old Style"/>
                <a:cs typeface="Bookman Old Style"/>
              </a:rPr>
              <a:t> on </a:t>
            </a:r>
            <a:r>
              <a:rPr lang="it-IT" sz="1600" dirty="0" err="1">
                <a:latin typeface="Bookman Old Style"/>
                <a:cs typeface="Bookman Old Style"/>
              </a:rPr>
              <a:t>samples</a:t>
            </a:r>
            <a:r>
              <a:rPr lang="it-IT" sz="1600" dirty="0">
                <a:latin typeface="Bookman Old Style"/>
                <a:cs typeface="Bookman Old Style"/>
              </a:rPr>
              <a:t> in </a:t>
            </a:r>
            <a:r>
              <a:rPr lang="it-IT" sz="1600" dirty="0" err="1">
                <a:latin typeface="Bookman Old Style"/>
                <a:cs typeface="Bookman Old Style"/>
              </a:rPr>
              <a:t>vacuum</a:t>
            </a:r>
            <a:endParaRPr lang="it-IT" sz="1600" dirty="0">
              <a:latin typeface="Bookman Old Style"/>
              <a:cs typeface="Bookman Old Style"/>
            </a:endParaRPr>
          </a:p>
          <a:p>
            <a:pPr marL="285750" indent="-285750">
              <a:buFontTx/>
              <a:buChar char="-"/>
            </a:pPr>
            <a:endParaRPr lang="it-IT" sz="1600" dirty="0">
              <a:latin typeface="Bookman Old Style"/>
              <a:cs typeface="Bookman Old Style"/>
            </a:endParaRPr>
          </a:p>
          <a:p>
            <a:r>
              <a:rPr lang="it-IT" sz="1600" i="1" dirty="0">
                <a:latin typeface="Bookman Old Style"/>
                <a:cs typeface="Bookman Old Style"/>
              </a:rPr>
              <a:t>Data </a:t>
            </a:r>
            <a:r>
              <a:rPr lang="it-IT" sz="1600" i="1" dirty="0" err="1">
                <a:latin typeface="Bookman Old Style"/>
                <a:cs typeface="Bookman Old Style"/>
              </a:rPr>
              <a:t>were</a:t>
            </a:r>
            <a:r>
              <a:rPr lang="it-IT" sz="1600" i="1" dirty="0">
                <a:latin typeface="Bookman Old Style"/>
                <a:cs typeface="Bookman Old Style"/>
              </a:rPr>
              <a:t> </a:t>
            </a:r>
            <a:r>
              <a:rPr lang="it-IT" sz="1600" i="1" dirty="0" err="1">
                <a:latin typeface="Bookman Old Style"/>
                <a:cs typeface="Bookman Old Style"/>
              </a:rPr>
              <a:t>acquired</a:t>
            </a:r>
            <a:r>
              <a:rPr lang="it-IT" sz="1600" i="1" dirty="0">
                <a:latin typeface="Bookman Old Style"/>
                <a:cs typeface="Bookman Old Style"/>
              </a:rPr>
              <a:t> </a:t>
            </a:r>
            <a:r>
              <a:rPr lang="it-IT" sz="1600" i="1" dirty="0" err="1">
                <a:latin typeface="Bookman Old Style"/>
                <a:cs typeface="Bookman Old Style"/>
              </a:rPr>
              <a:t>during</a:t>
            </a:r>
            <a:r>
              <a:rPr lang="it-IT" sz="1600" i="1" dirty="0">
                <a:latin typeface="Bookman Old Style"/>
                <a:cs typeface="Bookman Old Style"/>
              </a:rPr>
              <a:t> </a:t>
            </a:r>
            <a:r>
              <a:rPr lang="it-IT" sz="1600" i="1" dirty="0" err="1">
                <a:latin typeface="Bookman Old Style"/>
                <a:cs typeface="Bookman Old Style"/>
              </a:rPr>
              <a:t>two</a:t>
            </a:r>
            <a:r>
              <a:rPr lang="it-IT" sz="1600" i="1" dirty="0">
                <a:latin typeface="Bookman Old Style"/>
                <a:cs typeface="Bookman Old Style"/>
              </a:rPr>
              <a:t> </a:t>
            </a:r>
            <a:r>
              <a:rPr lang="it-IT" sz="1600" i="1" dirty="0" err="1">
                <a:latin typeface="Bookman Old Style"/>
                <a:cs typeface="Bookman Old Style"/>
              </a:rPr>
              <a:t>runs</a:t>
            </a:r>
            <a:r>
              <a:rPr lang="it-IT" sz="1600" i="1" dirty="0">
                <a:latin typeface="Bookman Old Style"/>
                <a:cs typeface="Bookman Old Style"/>
              </a:rPr>
              <a:t> in the </a:t>
            </a:r>
            <a:r>
              <a:rPr lang="it-IT" sz="1600" i="1" dirty="0" err="1">
                <a:latin typeface="Bookman Old Style"/>
                <a:cs typeface="Bookman Old Style"/>
              </a:rPr>
              <a:t>framework</a:t>
            </a:r>
            <a:r>
              <a:rPr lang="it-IT" sz="1600" i="1" dirty="0">
                <a:latin typeface="Bookman Old Style"/>
                <a:cs typeface="Bookman Old Style"/>
              </a:rPr>
              <a:t> of the ISA </a:t>
            </a:r>
            <a:r>
              <a:rPr lang="it-IT" sz="1600" i="1" dirty="0" err="1">
                <a:latin typeface="Bookman Old Style"/>
                <a:cs typeface="Bookman Old Style"/>
              </a:rPr>
              <a:t>programs</a:t>
            </a:r>
            <a:r>
              <a:rPr lang="it-IT" sz="1600" i="1" dirty="0">
                <a:latin typeface="Bookman Old Style"/>
                <a:cs typeface="Bookman Old Style"/>
              </a:rPr>
              <a:t> 2018 and 2019.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B2832B3-33CB-5A4D-BE89-2E265A0CDC20}"/>
              </a:ext>
            </a:extLst>
          </p:cNvPr>
          <p:cNvSpPr txBox="1"/>
          <p:nvPr/>
        </p:nvSpPr>
        <p:spPr>
          <a:xfrm>
            <a:off x="95686" y="5107294"/>
            <a:ext cx="5619314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b="1" i="1" dirty="0" err="1">
                <a:latin typeface="Bookman Old Style"/>
                <a:cs typeface="Bookman Old Style"/>
              </a:rPr>
              <a:t>We</a:t>
            </a:r>
            <a:r>
              <a:rPr lang="it-IT" b="1" i="1" dirty="0">
                <a:latin typeface="Bookman Old Style"/>
                <a:cs typeface="Bookman Old Style"/>
              </a:rPr>
              <a:t> </a:t>
            </a:r>
            <a:r>
              <a:rPr lang="it-IT" b="1" i="1" dirty="0" err="1">
                <a:latin typeface="Bookman Old Style"/>
                <a:cs typeface="Bookman Old Style"/>
              </a:rPr>
              <a:t>prepared</a:t>
            </a:r>
            <a:r>
              <a:rPr lang="it-IT" b="1" i="1" dirty="0">
                <a:latin typeface="Bookman Old Style"/>
                <a:cs typeface="Bookman Old Style"/>
              </a:rPr>
              <a:t> O</a:t>
            </a:r>
            <a:r>
              <a:rPr lang="it-IT" b="1" i="1" baseline="-25000" dirty="0">
                <a:latin typeface="Bookman Old Style"/>
                <a:cs typeface="Bookman Old Style"/>
              </a:rPr>
              <a:t>2</a:t>
            </a:r>
            <a:r>
              <a:rPr lang="it-IT" b="1" i="1" dirty="0">
                <a:latin typeface="Bookman Old Style"/>
                <a:cs typeface="Bookman Old Style"/>
              </a:rPr>
              <a:t>, O</a:t>
            </a:r>
            <a:r>
              <a:rPr lang="it-IT" b="1" i="1" baseline="-25000" dirty="0">
                <a:latin typeface="Bookman Old Style"/>
                <a:cs typeface="Bookman Old Style"/>
              </a:rPr>
              <a:t>2</a:t>
            </a:r>
            <a:r>
              <a:rPr lang="it-IT" b="1" i="1" dirty="0">
                <a:latin typeface="Bookman Old Style"/>
                <a:cs typeface="Bookman Old Style"/>
              </a:rPr>
              <a:t>:H</a:t>
            </a:r>
            <a:r>
              <a:rPr lang="it-IT" b="1" i="1" baseline="-25000" dirty="0">
                <a:latin typeface="Bookman Old Style"/>
                <a:cs typeface="Bookman Old Style"/>
              </a:rPr>
              <a:t>2</a:t>
            </a:r>
            <a:r>
              <a:rPr lang="it-IT" b="1" i="1" dirty="0">
                <a:latin typeface="Bookman Old Style"/>
                <a:cs typeface="Bookman Old Style"/>
              </a:rPr>
              <a:t>O, O</a:t>
            </a:r>
            <a:r>
              <a:rPr lang="it-IT" b="1" i="1" baseline="-25000" dirty="0">
                <a:latin typeface="Bookman Old Style"/>
                <a:cs typeface="Bookman Old Style"/>
              </a:rPr>
              <a:t>2</a:t>
            </a:r>
            <a:r>
              <a:rPr lang="it-IT" b="1" i="1" dirty="0">
                <a:latin typeface="Bookman Old Style"/>
                <a:cs typeface="Bookman Old Style"/>
              </a:rPr>
              <a:t>:CO</a:t>
            </a:r>
            <a:r>
              <a:rPr lang="it-IT" b="1" i="1" baseline="-25000" dirty="0">
                <a:latin typeface="Bookman Old Style"/>
                <a:cs typeface="Bookman Old Style"/>
              </a:rPr>
              <a:t>2</a:t>
            </a:r>
            <a:r>
              <a:rPr lang="it-IT" b="1" i="1" dirty="0">
                <a:latin typeface="Bookman Old Style"/>
                <a:cs typeface="Bookman Old Style"/>
              </a:rPr>
              <a:t>, O</a:t>
            </a:r>
            <a:r>
              <a:rPr lang="it-IT" b="1" i="1" baseline="-25000" dirty="0">
                <a:latin typeface="Bookman Old Style"/>
                <a:cs typeface="Bookman Old Style"/>
              </a:rPr>
              <a:t>2</a:t>
            </a:r>
            <a:r>
              <a:rPr lang="it-IT" b="1" i="1" dirty="0">
                <a:latin typeface="Bookman Old Style"/>
                <a:cs typeface="Bookman Old Style"/>
              </a:rPr>
              <a:t>:NH</a:t>
            </a:r>
            <a:r>
              <a:rPr lang="it-IT" b="1" i="1" baseline="-25000" dirty="0">
                <a:latin typeface="Bookman Old Style"/>
                <a:cs typeface="Bookman Old Style"/>
              </a:rPr>
              <a:t>3</a:t>
            </a:r>
            <a:r>
              <a:rPr lang="it-IT" b="1" i="1" dirty="0">
                <a:latin typeface="Bookman Old Style"/>
                <a:cs typeface="Bookman Old Style"/>
              </a:rPr>
              <a:t>, O</a:t>
            </a:r>
            <a:r>
              <a:rPr lang="it-IT" b="1" i="1" baseline="-25000" dirty="0">
                <a:latin typeface="Bookman Old Style"/>
                <a:cs typeface="Bookman Old Style"/>
              </a:rPr>
              <a:t>2</a:t>
            </a:r>
            <a:r>
              <a:rPr lang="it-IT" b="1" i="1" dirty="0">
                <a:latin typeface="Bookman Old Style"/>
                <a:cs typeface="Bookman Old Style"/>
              </a:rPr>
              <a:t>:N</a:t>
            </a:r>
            <a:r>
              <a:rPr lang="it-IT" b="1" i="1" baseline="-25000" dirty="0">
                <a:latin typeface="Bookman Old Style"/>
                <a:cs typeface="Bookman Old Style"/>
              </a:rPr>
              <a:t>2  </a:t>
            </a:r>
            <a:r>
              <a:rPr lang="it-IT" b="1" i="1" dirty="0" err="1">
                <a:latin typeface="Bookman Old Style"/>
                <a:cs typeface="Bookman Old Style"/>
              </a:rPr>
              <a:t>slabs</a:t>
            </a:r>
            <a:r>
              <a:rPr lang="it-IT" b="1" i="1" dirty="0">
                <a:latin typeface="Bookman Old Style"/>
                <a:cs typeface="Bookman Old Style"/>
              </a:rPr>
              <a:t> to investigate the </a:t>
            </a:r>
            <a:r>
              <a:rPr lang="it-IT" b="1" i="1" dirty="0" err="1">
                <a:latin typeface="Bookman Old Style"/>
                <a:cs typeface="Bookman Old Style"/>
              </a:rPr>
              <a:t>behaviour</a:t>
            </a:r>
            <a:r>
              <a:rPr lang="it-IT" b="1" i="1" dirty="0">
                <a:latin typeface="Bookman Old Style"/>
                <a:cs typeface="Bookman Old Style"/>
              </a:rPr>
              <a:t> of O</a:t>
            </a:r>
            <a:r>
              <a:rPr lang="it-IT" b="1" i="1" baseline="-25000" dirty="0">
                <a:latin typeface="Bookman Old Style"/>
                <a:cs typeface="Bookman Old Style"/>
              </a:rPr>
              <a:t>2</a:t>
            </a:r>
            <a:r>
              <a:rPr lang="it-IT" b="1" i="1" dirty="0">
                <a:latin typeface="Bookman Old Style"/>
                <a:cs typeface="Bookman Old Style"/>
              </a:rPr>
              <a:t> </a:t>
            </a:r>
            <a:r>
              <a:rPr lang="it-IT" b="1" i="1" dirty="0" err="1">
                <a:latin typeface="Bookman Old Style"/>
                <a:cs typeface="Bookman Old Style"/>
              </a:rPr>
              <a:t>after</a:t>
            </a:r>
            <a:r>
              <a:rPr lang="it-IT" b="1" i="1" dirty="0">
                <a:latin typeface="Bookman Old Style"/>
                <a:cs typeface="Bookman Old Style"/>
              </a:rPr>
              <a:t> </a:t>
            </a:r>
            <a:r>
              <a:rPr lang="it-IT" b="1" i="1" dirty="0" err="1">
                <a:latin typeface="Bookman Old Style"/>
                <a:cs typeface="Bookman Old Style"/>
              </a:rPr>
              <a:t>bombardment</a:t>
            </a:r>
            <a:r>
              <a:rPr lang="it-IT" b="1" i="1" dirty="0">
                <a:latin typeface="Bookman Old Style"/>
                <a:cs typeface="Bookman Old Style"/>
              </a:rPr>
              <a:t> and </a:t>
            </a:r>
            <a:r>
              <a:rPr lang="it-IT" b="1" i="1" dirty="0" err="1">
                <a:latin typeface="Bookman Old Style"/>
                <a:cs typeface="Bookman Old Style"/>
              </a:rPr>
              <a:t>annealing</a:t>
            </a:r>
            <a:r>
              <a:rPr lang="it-IT" b="1" i="1" dirty="0">
                <a:latin typeface="Bookman Old Style"/>
                <a:cs typeface="Bookman Old Style"/>
              </a:rPr>
              <a:t>. </a:t>
            </a:r>
            <a:r>
              <a:rPr lang="it-IT" b="1" i="1" dirty="0" err="1">
                <a:latin typeface="Bookman Old Style"/>
                <a:cs typeface="Bookman Old Style"/>
              </a:rPr>
              <a:t>We</a:t>
            </a:r>
            <a:r>
              <a:rPr lang="it-IT" b="1" i="1" dirty="0">
                <a:latin typeface="Bookman Old Style"/>
                <a:cs typeface="Bookman Old Style"/>
              </a:rPr>
              <a:t> </a:t>
            </a:r>
            <a:r>
              <a:rPr lang="it-IT" b="1" i="1" dirty="0" err="1">
                <a:latin typeface="Bookman Old Style"/>
                <a:cs typeface="Bookman Old Style"/>
              </a:rPr>
              <a:t>monitored</a:t>
            </a:r>
            <a:r>
              <a:rPr lang="it-IT" b="1" i="1" dirty="0">
                <a:latin typeface="Bookman Old Style"/>
                <a:cs typeface="Bookman Old Style"/>
              </a:rPr>
              <a:t> the O</a:t>
            </a:r>
            <a:r>
              <a:rPr lang="it-IT" b="1" i="1" baseline="-25000" dirty="0">
                <a:latin typeface="Bookman Old Style"/>
                <a:cs typeface="Bookman Old Style"/>
              </a:rPr>
              <a:t>2</a:t>
            </a:r>
            <a:r>
              <a:rPr lang="it-IT" b="1" i="1" dirty="0">
                <a:latin typeface="Bookman Old Style"/>
                <a:cs typeface="Bookman Old Style"/>
              </a:rPr>
              <a:t>-O</a:t>
            </a:r>
            <a:r>
              <a:rPr lang="it-IT" b="1" i="1" baseline="-25000" dirty="0">
                <a:latin typeface="Bookman Old Style"/>
                <a:cs typeface="Bookman Old Style"/>
              </a:rPr>
              <a:t>2</a:t>
            </a:r>
            <a:r>
              <a:rPr lang="it-IT" b="1" i="1" dirty="0">
                <a:latin typeface="Bookman Old Style"/>
                <a:cs typeface="Bookman Old Style"/>
              </a:rPr>
              <a:t> bond </a:t>
            </a:r>
            <a:r>
              <a:rPr lang="it-IT" b="1" i="1" dirty="0" err="1">
                <a:latin typeface="Bookman Old Style"/>
                <a:cs typeface="Bookman Old Style"/>
              </a:rPr>
              <a:t>bands</a:t>
            </a:r>
            <a:r>
              <a:rPr lang="it-IT" b="1" i="1" dirty="0">
                <a:latin typeface="Bookman Old Style"/>
                <a:cs typeface="Bookman Old Style"/>
              </a:rPr>
              <a:t> </a:t>
            </a:r>
            <a:r>
              <a:rPr lang="it-IT" b="1" i="1" dirty="0" err="1">
                <a:latin typeface="Bookman Old Style"/>
                <a:cs typeface="Bookman Old Style"/>
              </a:rPr>
              <a:t>at</a:t>
            </a:r>
            <a:r>
              <a:rPr lang="it-IT" b="1" i="1" dirty="0">
                <a:latin typeface="Bookman Old Style"/>
                <a:cs typeface="Bookman Old Style"/>
              </a:rPr>
              <a:t> 577.3 nm and 627.5 nm.</a:t>
            </a:r>
          </a:p>
        </p:txBody>
      </p:sp>
      <p:pic>
        <p:nvPicPr>
          <p:cNvPr id="12" name="Immagine 3">
            <a:extLst>
              <a:ext uri="{FF2B5EF4-FFF2-40B4-BE49-F238E27FC236}">
                <a16:creationId xmlns:a16="http://schemas.microsoft.com/office/drawing/2014/main" id="{B81EB812-2336-8C41-9058-691A4EC36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73" y="1750706"/>
            <a:ext cx="5474600" cy="307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523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24967CF-2669-2A4F-A6EB-B143AF3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9" name="Obrázok 1">
            <a:extLst>
              <a:ext uri="{FF2B5EF4-FFF2-40B4-BE49-F238E27FC236}">
                <a16:creationId xmlns:a16="http://schemas.microsoft.com/office/drawing/2014/main" id="{9A5F2AF5-914B-A246-9A4E-7CE87AFC66D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" t="6133" r="8470" b="4931"/>
          <a:stretch/>
        </p:blipFill>
        <p:spPr>
          <a:xfrm>
            <a:off x="381000" y="2057400"/>
            <a:ext cx="5799667" cy="41910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3655BDE-F2B1-B242-A4CD-0589407624CD}"/>
              </a:ext>
            </a:extLst>
          </p:cNvPr>
          <p:cNvSpPr txBox="1"/>
          <p:nvPr/>
        </p:nvSpPr>
        <p:spPr>
          <a:xfrm>
            <a:off x="6011335" y="2166460"/>
            <a:ext cx="27305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/>
                <a:cs typeface="Bookman Old Style"/>
              </a:rPr>
              <a:t>The position of the 1-0 band deposited at 20K doesn't change when heating to 30K and 35 K. The position of the 0-0 band is slightly shifted to longer wavelengths when heated. </a:t>
            </a:r>
          </a:p>
          <a:p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D27B5D7-C9EA-D045-823B-BE85B1EAAB7C}"/>
              </a:ext>
            </a:extLst>
          </p:cNvPr>
          <p:cNvSpPr txBox="1"/>
          <p:nvPr/>
        </p:nvSpPr>
        <p:spPr>
          <a:xfrm>
            <a:off x="1090656" y="1240274"/>
            <a:ext cx="69626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>
                <a:solidFill>
                  <a:srgbClr val="660066"/>
                </a:solidFill>
                <a:latin typeface="Bookman Old Style"/>
                <a:cs typeface="Bookman Old Style"/>
              </a:rPr>
              <a:t>Results</a:t>
            </a:r>
            <a:r>
              <a:rPr lang="it-IT" sz="3200" b="1" dirty="0">
                <a:solidFill>
                  <a:srgbClr val="660066"/>
                </a:solidFill>
                <a:latin typeface="Bookman Old Style"/>
                <a:cs typeface="Bookman Old Style"/>
              </a:rPr>
              <a:t> 1/3</a:t>
            </a:r>
          </a:p>
        </p:txBody>
      </p:sp>
    </p:spTree>
    <p:extLst>
      <p:ext uri="{BB962C8B-B14F-4D97-AF65-F5344CB8AC3E}">
        <p14:creationId xmlns:p14="http://schemas.microsoft.com/office/powerpoint/2010/main" val="390669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24967CF-2669-2A4F-A6EB-B143AF3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291CF46-A11A-D046-AB37-C1C0C2CF7B76}"/>
              </a:ext>
            </a:extLst>
          </p:cNvPr>
          <p:cNvSpPr txBox="1"/>
          <p:nvPr/>
        </p:nvSpPr>
        <p:spPr>
          <a:xfrm>
            <a:off x="-533400" y="1193681"/>
            <a:ext cx="69626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>
                <a:solidFill>
                  <a:srgbClr val="660066"/>
                </a:solidFill>
                <a:latin typeface="Bookman Old Style"/>
                <a:cs typeface="Bookman Old Style"/>
              </a:rPr>
              <a:t>Results</a:t>
            </a:r>
            <a:r>
              <a:rPr lang="it-IT" sz="3200" b="1" dirty="0">
                <a:solidFill>
                  <a:srgbClr val="660066"/>
                </a:solidFill>
                <a:latin typeface="Bookman Old Style"/>
                <a:cs typeface="Bookman Old Style"/>
              </a:rPr>
              <a:t> 2/3</a:t>
            </a:r>
          </a:p>
        </p:txBody>
      </p:sp>
      <p:pic>
        <p:nvPicPr>
          <p:cNvPr id="10" name="Obrázok 4">
            <a:extLst>
              <a:ext uri="{FF2B5EF4-FFF2-40B4-BE49-F238E27FC236}">
                <a16:creationId xmlns:a16="http://schemas.microsoft.com/office/drawing/2014/main" id="{8D75FD06-1112-1B44-97C2-6909E757AF57}"/>
              </a:ext>
            </a:extLst>
          </p:cNvPr>
          <p:cNvPicPr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" t="7049" r="8719" b="5805"/>
          <a:stretch/>
        </p:blipFill>
        <p:spPr>
          <a:xfrm>
            <a:off x="477714" y="1836293"/>
            <a:ext cx="5672668" cy="4169833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4B4D6BB-B49D-034A-800A-181F7C90D762}"/>
              </a:ext>
            </a:extLst>
          </p:cNvPr>
          <p:cNvSpPr txBox="1"/>
          <p:nvPr/>
        </p:nvSpPr>
        <p:spPr>
          <a:xfrm>
            <a:off x="5884985" y="1253490"/>
            <a:ext cx="325901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Bookman Old Style"/>
                <a:cs typeface="Bookman Old Style"/>
              </a:rPr>
              <a:t>The shift of band positions between pure oxygen and the mixture with H</a:t>
            </a:r>
            <a:r>
              <a:rPr lang="en-US" baseline="-25000" dirty="0">
                <a:latin typeface="Bookman Old Style"/>
                <a:cs typeface="Bookman Old Style"/>
              </a:rPr>
              <a:t>2</a:t>
            </a:r>
            <a:r>
              <a:rPr lang="en-US" dirty="0">
                <a:latin typeface="Bookman Old Style"/>
                <a:cs typeface="Bookman Old Style"/>
              </a:rPr>
              <a:t>O deposited at 26 K was detected by Vidal et al. (1997). The same shift is observed in the other mixtures with CO</a:t>
            </a:r>
            <a:r>
              <a:rPr lang="en-US" baseline="-25000" dirty="0">
                <a:latin typeface="Bookman Old Style"/>
                <a:cs typeface="Bookman Old Style"/>
              </a:rPr>
              <a:t>2</a:t>
            </a:r>
            <a:r>
              <a:rPr lang="en-US" dirty="0">
                <a:latin typeface="Bookman Old Style"/>
                <a:cs typeface="Bookman Old Style"/>
              </a:rPr>
              <a:t>, N</a:t>
            </a:r>
            <a:r>
              <a:rPr lang="en-US" baseline="-25000" dirty="0">
                <a:latin typeface="Bookman Old Style"/>
                <a:cs typeface="Bookman Old Style"/>
              </a:rPr>
              <a:t>2</a:t>
            </a:r>
            <a:r>
              <a:rPr lang="en-US" dirty="0">
                <a:latin typeface="Bookman Old Style"/>
                <a:cs typeface="Bookman Old Style"/>
              </a:rPr>
              <a:t> and NH</a:t>
            </a:r>
            <a:r>
              <a:rPr lang="en-US" baseline="-25000" dirty="0">
                <a:latin typeface="Bookman Old Style"/>
                <a:cs typeface="Bookman Old Style"/>
              </a:rPr>
              <a:t>3</a:t>
            </a:r>
            <a:r>
              <a:rPr lang="en-US" dirty="0">
                <a:latin typeface="Bookman Old Style"/>
                <a:cs typeface="Bookman Old Style"/>
              </a:rPr>
              <a:t>. The shift of band positions may be related to a different environment causing different photon excitations during optical absorption (</a:t>
            </a:r>
            <a:r>
              <a:rPr lang="en-GB" dirty="0">
                <a:latin typeface="Bookman Old Style"/>
                <a:cs typeface="Bookman Old Style"/>
              </a:rPr>
              <a:t>N. J. Sack and R. A. </a:t>
            </a:r>
            <a:r>
              <a:rPr lang="en-GB" dirty="0" err="1">
                <a:latin typeface="Bookman Old Style"/>
                <a:cs typeface="Bookman Old Style"/>
              </a:rPr>
              <a:t>Baragiola</a:t>
            </a:r>
            <a:r>
              <a:rPr lang="en-GB" dirty="0">
                <a:latin typeface="Bookman Old Style"/>
                <a:cs typeface="Bookman Old Style"/>
              </a:rPr>
              <a:t>, 1993, </a:t>
            </a:r>
            <a:r>
              <a:rPr lang="en-GB" i="1" dirty="0">
                <a:latin typeface="Bookman Old Style"/>
                <a:cs typeface="Bookman Old Style"/>
              </a:rPr>
              <a:t>Phys. Rev. B </a:t>
            </a:r>
            <a:r>
              <a:rPr lang="en-GB" dirty="0">
                <a:latin typeface="Bookman Old Style"/>
                <a:cs typeface="Bookman Old Style"/>
              </a:rPr>
              <a:t>48, 9973; in Vidal et al. 1997). </a:t>
            </a:r>
            <a:endParaRPr lang="it-IT" dirty="0">
              <a:latin typeface="Bookman Old Style"/>
              <a:cs typeface="Bookman Old Style"/>
            </a:endParaRPr>
          </a:p>
          <a:p>
            <a:pPr algn="just"/>
            <a:endParaRPr lang="it-IT" dirty="0">
              <a:latin typeface="Bookman Old Style"/>
              <a:cs typeface="Bookman Old Style"/>
            </a:endParaRPr>
          </a:p>
          <a:p>
            <a:pPr algn="just"/>
            <a:endParaRPr lang="it-IT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730232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24967CF-2669-2A4F-A6EB-B143AF3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7855E4F-8AED-114D-AF1D-38C06AAA3128}"/>
              </a:ext>
            </a:extLst>
          </p:cNvPr>
          <p:cNvSpPr txBox="1"/>
          <p:nvPr/>
        </p:nvSpPr>
        <p:spPr>
          <a:xfrm>
            <a:off x="152400" y="1060585"/>
            <a:ext cx="69626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>
                <a:solidFill>
                  <a:srgbClr val="660066"/>
                </a:solidFill>
                <a:latin typeface="Bookman Old Style"/>
                <a:cs typeface="Bookman Old Style"/>
              </a:rPr>
              <a:t>Results</a:t>
            </a:r>
            <a:r>
              <a:rPr lang="it-IT" sz="3200" b="1" dirty="0">
                <a:solidFill>
                  <a:srgbClr val="660066"/>
                </a:solidFill>
                <a:latin typeface="Bookman Old Style"/>
                <a:cs typeface="Bookman Old Style"/>
              </a:rPr>
              <a:t> 3/3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CACE7383-E0E9-4BA7-9910-55C1F9738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9197"/>
            <a:ext cx="5907374" cy="412442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4814916-26A7-0549-AE26-5BCD5A5F9FCD}"/>
              </a:ext>
            </a:extLst>
          </p:cNvPr>
          <p:cNvSpPr txBox="1"/>
          <p:nvPr/>
        </p:nvSpPr>
        <p:spPr>
          <a:xfrm>
            <a:off x="5562600" y="1981200"/>
            <a:ext cx="3187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Bookman Old Style"/>
                <a:cs typeface="Bookman Old Style"/>
              </a:rPr>
              <a:t>The shift is visible when the ratio of water to oxygen is 1:2, but it is no longer visible in case of water amount 10 times less than oxygen (0.1). The shape of both bands is still affected. </a:t>
            </a:r>
          </a:p>
          <a:p>
            <a:pPr algn="just"/>
            <a:endParaRPr lang="en-US" dirty="0">
              <a:latin typeface="Bookman Old Style"/>
              <a:cs typeface="Bookman Old Style"/>
            </a:endParaRPr>
          </a:p>
          <a:p>
            <a:pPr algn="just"/>
            <a:r>
              <a:rPr lang="en-US" dirty="0">
                <a:latin typeface="Bookman Old Style"/>
                <a:cs typeface="Bookman Old Style"/>
              </a:rPr>
              <a:t>Mixtures of CO</a:t>
            </a:r>
            <a:r>
              <a:rPr lang="en-US" baseline="-25000" dirty="0">
                <a:latin typeface="Bookman Old Style"/>
                <a:cs typeface="Bookman Old Style"/>
              </a:rPr>
              <a:t>2</a:t>
            </a:r>
            <a:r>
              <a:rPr lang="en-US" dirty="0">
                <a:latin typeface="Bookman Old Style"/>
                <a:cs typeface="Bookman Old Style"/>
              </a:rPr>
              <a:t>:O</a:t>
            </a:r>
            <a:r>
              <a:rPr lang="en-US" baseline="-25000" dirty="0">
                <a:latin typeface="Bookman Old Style"/>
                <a:cs typeface="Bookman Old Style"/>
              </a:rPr>
              <a:t>2</a:t>
            </a:r>
            <a:r>
              <a:rPr lang="en-US" dirty="0">
                <a:latin typeface="Bookman Old Style"/>
                <a:cs typeface="Bookman Old Style"/>
              </a:rPr>
              <a:t> and N</a:t>
            </a:r>
            <a:r>
              <a:rPr lang="en-US" baseline="-25000" dirty="0">
                <a:latin typeface="Bookman Old Style"/>
                <a:cs typeface="Bookman Old Style"/>
              </a:rPr>
              <a:t>2</a:t>
            </a:r>
            <a:r>
              <a:rPr lang="en-US" dirty="0">
                <a:latin typeface="Bookman Old Style"/>
                <a:cs typeface="Bookman Old Style"/>
              </a:rPr>
              <a:t>:O</a:t>
            </a:r>
            <a:r>
              <a:rPr lang="en-US" baseline="-25000" dirty="0">
                <a:latin typeface="Bookman Old Style"/>
                <a:cs typeface="Bookman Old Style"/>
              </a:rPr>
              <a:t>2</a:t>
            </a:r>
            <a:r>
              <a:rPr lang="en-US" dirty="0">
                <a:latin typeface="Bookman Old Style"/>
                <a:cs typeface="Bookman Old Style"/>
              </a:rPr>
              <a:t> in different proportions as well as H</a:t>
            </a:r>
            <a:r>
              <a:rPr lang="en-US" baseline="-25000" dirty="0">
                <a:latin typeface="Bookman Old Style"/>
                <a:cs typeface="Bookman Old Style"/>
              </a:rPr>
              <a:t>2</a:t>
            </a:r>
            <a:r>
              <a:rPr lang="en-US" dirty="0">
                <a:latin typeface="Bookman Old Style"/>
                <a:cs typeface="Bookman Old Style"/>
              </a:rPr>
              <a:t>O:O</a:t>
            </a:r>
            <a:r>
              <a:rPr lang="en-US" baseline="-25000" dirty="0">
                <a:latin typeface="Bookman Old Style"/>
                <a:cs typeface="Bookman Old Style"/>
              </a:rPr>
              <a:t>2</a:t>
            </a:r>
            <a:r>
              <a:rPr lang="en-US" dirty="0">
                <a:latin typeface="Bookman Old Style"/>
                <a:cs typeface="Bookman Old Style"/>
              </a:rPr>
              <a:t>:N</a:t>
            </a:r>
            <a:r>
              <a:rPr lang="en-US" baseline="-25000" dirty="0">
                <a:latin typeface="Bookman Old Style"/>
                <a:cs typeface="Bookman Old Style"/>
              </a:rPr>
              <a:t>2</a:t>
            </a:r>
            <a:r>
              <a:rPr lang="en-US" dirty="0">
                <a:latin typeface="Bookman Old Style"/>
                <a:cs typeface="Bookman Old Style"/>
              </a:rPr>
              <a:t> (1:1:1) have been also investigated.</a:t>
            </a:r>
            <a:endParaRPr lang="it-IT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653656435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4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21418</TotalTime>
  <Words>1085</Words>
  <Application>Microsoft Macintosh PowerPoint</Application>
  <PresentationFormat>Presentazione su schermo (4:3)</PresentationFormat>
  <Paragraphs>143</Paragraphs>
  <Slides>16</Slides>
  <Notes>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Bookman Old Style</vt:lpstr>
      <vt:lpstr>Calibri</vt:lpstr>
      <vt:lpstr>4_Office Theme</vt:lpstr>
      <vt:lpstr>Laboratory measurements to investigate O2 on Ganymede’s surface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MAJIS Template</dc:title>
  <dc:creator>MAJIS team</dc:creator>
  <cp:lastModifiedBy>Alessandra.Migliorini</cp:lastModifiedBy>
  <cp:revision>778</cp:revision>
  <cp:lastPrinted>1601-01-01T00:00:00Z</cp:lastPrinted>
  <dcterms:created xsi:type="dcterms:W3CDTF">1601-01-01T00:00:00Z</dcterms:created>
  <dcterms:modified xsi:type="dcterms:W3CDTF">2019-10-10T07:09:03Z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MSIP_Label_1afecdc9-0c4a-4ea0-a954-2e70b3455b23_Enabled">
    <vt:lpwstr>True</vt:lpwstr>
  </property>
  <property fmtid="{D5CDD505-2E9C-101B-9397-08002B2CF9AE}" pid="4" name="MSIP_Label_1afecdc9-0c4a-4ea0-a954-2e70b3455b23_SiteId">
    <vt:lpwstr>31ae1cef-2393-4eb1-8962-4e4bbfccd663</vt:lpwstr>
  </property>
  <property fmtid="{D5CDD505-2E9C-101B-9397-08002B2CF9AE}" pid="5" name="MSIP_Label_1afecdc9-0c4a-4ea0-a954-2e70b3455b23_Ref">
    <vt:lpwstr>https://api.informationprotection.azure.com/api/31ae1cef-2393-4eb1-8962-4e4bbfccd663</vt:lpwstr>
  </property>
  <property fmtid="{D5CDD505-2E9C-101B-9397-08002B2CF9AE}" pid="6" name="MSIP_Label_1afecdc9-0c4a-4ea0-a954-2e70b3455b23_SetBy">
    <vt:lpwstr>TommasiL@sas.itn</vt:lpwstr>
  </property>
  <property fmtid="{D5CDD505-2E9C-101B-9397-08002B2CF9AE}" pid="7" name="MSIP_Label_1afecdc9-0c4a-4ea0-a954-2e70b3455b23_SetDate">
    <vt:lpwstr>2017-10-09T09:54:15.5231892+02:00</vt:lpwstr>
  </property>
  <property fmtid="{D5CDD505-2E9C-101B-9397-08002B2CF9AE}" pid="8" name="MSIP_Label_1afecdc9-0c4a-4ea0-a954-2e70b3455b23_Name">
    <vt:lpwstr>Company Internal</vt:lpwstr>
  </property>
  <property fmtid="{D5CDD505-2E9C-101B-9397-08002B2CF9AE}" pid="9" name="MSIP_Label_1afecdc9-0c4a-4ea0-a954-2e70b3455b23_Application">
    <vt:lpwstr>Microsoft Azure Information Protection</vt:lpwstr>
  </property>
  <property fmtid="{D5CDD505-2E9C-101B-9397-08002B2CF9AE}" pid="10" name="MSIP_Label_1afecdc9-0c4a-4ea0-a954-2e70b3455b23_Extended_MSFT_Method">
    <vt:lpwstr>Manual</vt:lpwstr>
  </property>
  <property fmtid="{D5CDD505-2E9C-101B-9397-08002B2CF9AE}" pid="11" name="Sensitivity">
    <vt:lpwstr>Company Internal</vt:lpwstr>
  </property>
</Properties>
</file>