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9"/>
  </p:notesMasterIdLst>
  <p:handoutMasterIdLst>
    <p:handoutMasterId r:id="rId10"/>
  </p:handoutMasterIdLst>
  <p:sldIdLst>
    <p:sldId id="485" r:id="rId2"/>
    <p:sldId id="486" r:id="rId3"/>
    <p:sldId id="492" r:id="rId4"/>
    <p:sldId id="488" r:id="rId5"/>
    <p:sldId id="489" r:id="rId6"/>
    <p:sldId id="490" r:id="rId7"/>
    <p:sldId id="491" r:id="rId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CC"/>
    <a:srgbClr val="E78C1A"/>
    <a:srgbClr val="1428FF"/>
    <a:srgbClr val="0099FF"/>
    <a:srgbClr val="00CCFF"/>
    <a:srgbClr val="FF66FF"/>
    <a:srgbClr val="FFB642"/>
    <a:srgbClr val="54F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9112" autoAdjust="0"/>
  </p:normalViewPr>
  <p:slideViewPr>
    <p:cSldViewPr>
      <p:cViewPr varScale="1">
        <p:scale>
          <a:sx n="56" d="100"/>
          <a:sy n="56" d="100"/>
        </p:scale>
        <p:origin x="17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62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A31F7B-12C2-4296-BA70-ADDAE49773C3}" type="datetimeFigureOut">
              <a:rPr lang="it-IT"/>
              <a:pPr>
                <a:defRPr/>
              </a:pPr>
              <a:t>09/10/2019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684881-2320-4125-B253-5B91FFB38127}" type="slidenum">
              <a:rPr lang="it-IT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48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095B12-F8ED-4FD8-8973-7B89D628033B}" type="slidenum">
              <a:rPr lang="it-IT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93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76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4858900C-8F40-CD45-8FDD-986864F2B031}"/>
              </a:ext>
            </a:extLst>
          </p:cNvPr>
          <p:cNvSpPr/>
          <p:nvPr userDrawn="1"/>
        </p:nvSpPr>
        <p:spPr>
          <a:xfrm>
            <a:off x="5181600" y="6356350"/>
            <a:ext cx="3124200" cy="380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  <a:ln>
            <a:noFill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it-IT" sz="44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051" y="634659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635FC382-2745-4F5E-87AB-F5609AE1DABF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7" name="AutoShape 10"/>
          <p:cNvSpPr>
            <a:spLocks noChangeArrowheads="1"/>
          </p:cNvSpPr>
          <p:nvPr userDrawn="1"/>
        </p:nvSpPr>
        <p:spPr bwMode="auto">
          <a:xfrm>
            <a:off x="0" y="838200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48" y="6303669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02947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08000"/>
          </a:xfrm>
          <a:prstGeom prst="rect">
            <a:avLst/>
          </a:prstGeom>
          <a:gradFill flip="none" rotWithShape="1">
            <a:gsLst>
              <a:gs pos="1000">
                <a:srgbClr val="558ED5"/>
              </a:gs>
              <a:gs pos="100000">
                <a:srgbClr val="FFFFFF"/>
              </a:gs>
            </a:gsLst>
            <a:lin ang="111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838199"/>
            <a:ext cx="9144000" cy="29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6988"/>
            <a:ext cx="8229600" cy="48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895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799" y="6340973"/>
            <a:ext cx="5334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F55BEFF-8737-45A4-A544-4A6CB8E50DD1}" type="slidenum">
              <a:rPr lang="en-GB"/>
              <a:pPr/>
              <a:t>‹N°›</a:t>
            </a:fld>
            <a:endParaRPr lang="en-GB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1752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magin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9144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199"/>
            <a:ext cx="9906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96" y="6309596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97330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0"/>
            <a:ext cx="762000" cy="76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883AEFD4-08CE-7E46-9B8E-1A551371B1A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05400" y="-106218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1600" b="1" kern="1200" smtClean="0">
          <a:solidFill>
            <a:schemeClr val="lt1"/>
          </a:solidFill>
          <a:latin typeface="+mn-lt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419436" y="1905000"/>
            <a:ext cx="8458200" cy="1470025"/>
          </a:xfrm>
        </p:spPr>
        <p:txBody>
          <a:bodyPr/>
          <a:lstStyle/>
          <a:p>
            <a:r>
              <a:rPr lang="it-IT" dirty="0" smtClean="0"/>
              <a:t>Potential Observations of Jovian Rings with MAJIS </a:t>
            </a:r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=""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A0162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219200"/>
            <a:ext cx="8397432" cy="561604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oneTexte 7"/>
          <p:cNvSpPr txBox="1"/>
          <p:nvPr/>
        </p:nvSpPr>
        <p:spPr>
          <a:xfrm>
            <a:off x="697726" y="6221912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See STM#2 for ring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4867" y="762000"/>
            <a:ext cx="2063385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cientific goals</a:t>
            </a:r>
            <a:endParaRPr lang="fr-FR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PIA0162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219200"/>
            <a:ext cx="8397432" cy="561604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oneTexte 7"/>
          <p:cNvSpPr txBox="1"/>
          <p:nvPr/>
        </p:nvSpPr>
        <p:spPr>
          <a:xfrm>
            <a:off x="697726" y="6221912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See STM#4 for rings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532" y="4458440"/>
            <a:ext cx="6497548" cy="23221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Composition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en-US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jovian</a:t>
            </a:r>
            <a:r>
              <a:rPr lang="en-US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rings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Look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for compositional variations between macroscopic bodies and dust component</a:t>
            </a:r>
            <a:endParaRPr lang="fr-FR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Monitor </a:t>
            </a: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phase curves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of rings</a:t>
            </a:r>
            <a:endParaRPr lang="fr-FR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Study 3-D structure and particle size distribution of the system</a:t>
            </a:r>
            <a:endParaRPr lang="fr-FR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Composition of irregular satellite Amalthea</a:t>
            </a:r>
            <a:endParaRPr lang="fr-FR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4868" y="762000"/>
            <a:ext cx="2063385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Scientific goals</a:t>
            </a:r>
            <a:endParaRPr lang="fr-FR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871540" y="762000"/>
            <a:ext cx="6114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Ring observations by MAJIS: </a:t>
            </a: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very challenging!</a:t>
            </a:r>
            <a:endParaRPr 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599" y="1295400"/>
            <a:ext cx="8664851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Low phase: I/F(main rings as viewed edge-on) ~ 10</a:t>
            </a:r>
            <a:r>
              <a:rPr lang="en-US" baseline="30000" dirty="0">
                <a:ea typeface="Calibri" panose="020F0502020204030204" pitchFamily="34" charset="0"/>
                <a:cs typeface="Arial" panose="020B0604020202020204" pitchFamily="34" charset="0"/>
              </a:rPr>
              <a:t>-7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-10</a:t>
            </a:r>
            <a:r>
              <a:rPr lang="en-US" baseline="30000" dirty="0">
                <a:ea typeface="Calibri" panose="020F0502020204030204" pitchFamily="34" charset="0"/>
                <a:cs typeface="Arial" panose="020B0604020202020204" pitchFamily="34" charset="0"/>
              </a:rPr>
              <a:t>-6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=&gt; </a:t>
            </a: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&lt;1e</a:t>
            </a:r>
            <a:r>
              <a:rPr lang="en-US" b="1" baseline="30000" dirty="0"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ea typeface="Calibri" panose="020F0502020204030204" pitchFamily="34" charset="0"/>
                <a:cs typeface="Arial" panose="020B0604020202020204" pitchFamily="34" charset="0"/>
              </a:rPr>
              <a:t>px</a:t>
            </a: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/s</a:t>
            </a:r>
            <a:endParaRPr lang="fr-FR" sz="16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High phase: I/F(main rings) ~ 2.10</a:t>
            </a:r>
            <a:r>
              <a:rPr lang="en-US" baseline="30000" dirty="0">
                <a:ea typeface="Calibri" panose="020F0502020204030204" pitchFamily="34" charset="0"/>
                <a:cs typeface="Arial" panose="020B0604020202020204" pitchFamily="34" charset="0"/>
              </a:rPr>
              <a:t>-5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=&gt; </a:t>
            </a: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~10-20 e</a:t>
            </a:r>
            <a:r>
              <a:rPr lang="en-US" b="1" baseline="30000" dirty="0"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ea typeface="Calibri" panose="020F0502020204030204" pitchFamily="34" charset="0"/>
                <a:cs typeface="Arial" panose="020B0604020202020204" pitchFamily="34" charset="0"/>
              </a:rPr>
              <a:t>px</a:t>
            </a: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/s </a:t>
            </a:r>
            <a:endParaRPr lang="fr-FR" sz="16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Surface brightness of optically thin rings brightens as </a:t>
            </a:r>
            <a:r>
              <a:rPr lang="en-US" i="1" dirty="0">
                <a:ea typeface="Calibri" panose="020F0502020204030204" pitchFamily="34" charset="0"/>
                <a:cs typeface="Arial" panose="020B0604020202020204" pitchFamily="34" charset="0"/>
              </a:rPr>
              <a:t>1/</a:t>
            </a:r>
            <a:r>
              <a:rPr lang="en-US" i="1" dirty="0" err="1">
                <a:ea typeface="Calibri" panose="020F0502020204030204" pitchFamily="34" charset="0"/>
                <a:cs typeface="Arial" panose="020B0604020202020204" pitchFamily="34" charset="0"/>
              </a:rPr>
              <a:t>sin|B</a:t>
            </a:r>
            <a:r>
              <a:rPr lang="en-US" i="1" dirty="0">
                <a:ea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i="1" dirty="0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elevation angle), since the particles appear to be packed more closely as seen from the observer’s perspective.</a:t>
            </a:r>
            <a:endParaRPr lang="fr-FR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513" y="3124200"/>
            <a:ext cx="8284430" cy="23221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Operational constraints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fr-FR" dirty="0" smtClean="0">
                <a:ea typeface="Calibri" panose="020F0502020204030204" pitchFamily="34" charset="0"/>
                <a:cs typeface="Arial" panose="020B0604020202020204" pitchFamily="34" charset="0"/>
              </a:rPr>
              <a:t>100 </a:t>
            </a:r>
            <a:r>
              <a:rPr lang="fr-FR" dirty="0">
                <a:ea typeface="Calibri" panose="020F0502020204030204" pitchFamily="34" charset="0"/>
                <a:cs typeface="Arial" panose="020B0604020202020204" pitchFamily="34" charset="0"/>
              </a:rPr>
              <a:t>kHz </a:t>
            </a: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readout</a:t>
            </a:r>
            <a:r>
              <a:rPr lang="fr-FR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ea typeface="Calibri" panose="020F0502020204030204" pitchFamily="34" charset="0"/>
                <a:cs typeface="Arial" panose="020B0604020202020204" pitchFamily="34" charset="0"/>
              </a:rPr>
              <a:t>mode </a:t>
            </a:r>
            <a:r>
              <a:rPr lang="fr-FR" dirty="0" smtClean="0"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lowest</a:t>
            </a:r>
            <a:r>
              <a:rPr lang="fr-FR" dirty="0" smtClean="0">
                <a:ea typeface="Calibri" panose="020F0502020204030204" pitchFamily="34" charset="0"/>
                <a:cs typeface="Arial" panose="020B0604020202020204" pitchFamily="34" charset="0"/>
              </a:rPr>
              <a:t> RON)</a:t>
            </a:r>
            <a:endParaRPr lang="fr-FR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Acquisition at far distance  (&gt;8.10</a:t>
            </a:r>
            <a:r>
              <a:rPr lang="en-US" baseline="30000" dirty="0"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km at closest approach) to mitigate the spikes issue (&lt;1 e- impacts/s) </a:t>
            </a: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impacting the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resolution (IFOV=120 km before binning)</a:t>
            </a:r>
            <a:endParaRPr lang="fr-FR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Baseline: spatial binning x4 providing IFOV = 480 km, swath </a:t>
            </a: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mtClean="0">
                <a:ea typeface="Calibri" panose="020F0502020204030204" pitchFamily="34" charset="0"/>
                <a:cs typeface="Arial" panose="020B0604020202020204" pitchFamily="34" charset="0"/>
              </a:rPr>
              <a:t>100 pixels,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spectral binning (x4), Integration time (per line): ~10 </a:t>
            </a: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endParaRPr lang="fr-FR" sz="16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830" y="5606215"/>
            <a:ext cx="372730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"/>
            </a:pPr>
            <a:r>
              <a:rPr lang="en-US" sz="2000" dirty="0">
                <a:solidFill>
                  <a:srgbClr val="0099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Expected </a:t>
            </a:r>
            <a:r>
              <a:rPr lang="en-US" sz="2000" dirty="0" smtClean="0">
                <a:solidFill>
                  <a:srgbClr val="0099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SNR </a:t>
            </a:r>
            <a:r>
              <a:rPr lang="en-US" sz="2000" dirty="0">
                <a:solidFill>
                  <a:srgbClr val="0099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~</a:t>
            </a:r>
            <a:r>
              <a:rPr lang="en-US" sz="2000" dirty="0" smtClean="0">
                <a:solidFill>
                  <a:srgbClr val="0099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10 (at best)</a:t>
            </a:r>
            <a:endParaRPr lang="fr-FR" dirty="0">
              <a:solidFill>
                <a:srgbClr val="0099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402948" y="779253"/>
            <a:ext cx="69028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MAJIS observations listed for </a:t>
            </a:r>
            <a:r>
              <a:rPr lang="en-US" sz="2000" b="1" dirty="0" smtClean="0">
                <a:solidFill>
                  <a:schemeClr val="bg1"/>
                </a:solidFill>
              </a:rPr>
              <a:t>WG2 and level 0 analysis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752600"/>
            <a:ext cx="9296400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A- Radial mosaic of the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jovian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rings at high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phase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B- Radial and azimuthal structure of the main rings region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at low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elevation (~&lt;0.5deg), high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phase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C- Main ring observation at low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phase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D- Monitor phase curves of main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rings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E- Composition of inner satellite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Amalthea (few pixels)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ea typeface="Calibri" panose="020F0502020204030204" pitchFamily="34" charset="0"/>
                <a:cs typeface="Arial" panose="020B0604020202020204" pitchFamily="34" charset="0"/>
              </a:rPr>
              <a:t>F- Star </a:t>
            </a:r>
            <a:r>
              <a:rPr lang="fr-FR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occultations</a:t>
            </a:r>
            <a:endParaRPr lang="fr-FR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42874"/>
              </p:ext>
            </p:extLst>
          </p:nvPr>
        </p:nvGraphicFramePr>
        <p:xfrm>
          <a:off x="304800" y="1295846"/>
          <a:ext cx="7924799" cy="4854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0870"/>
                <a:gridCol w="2085294"/>
                <a:gridCol w="1726937"/>
                <a:gridCol w="1534107"/>
                <a:gridCol w="1397591"/>
              </a:tblGrid>
              <a:tr h="462368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S/C pointing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2305" algn="ctr"/>
                        </a:tabLst>
                      </a:pPr>
                      <a:r>
                        <a:rPr lang="en-US" sz="1600">
                          <a:effectLst/>
                        </a:rPr>
                        <a:t>Number of observations	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Single cube DV (Mb)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Volume (Mb)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</a:tr>
              <a:tr h="61649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Objective A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Ring plane/ Horizontal orientation of slit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30.5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</a:tr>
              <a:tr h="61649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Objective B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Ring plane/ Horizontal orientation of slit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20.3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</a:tr>
              <a:tr h="77061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Objective C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Ring extremity/ Horizontal orientation of slit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</a:tr>
              <a:tr h="821987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Objective D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Ring extremity/ Horizontal orientation of slit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Nx2.55 </a:t>
                      </a:r>
                      <a:r>
                        <a:rPr lang="en-US" sz="1200">
                          <a:effectLst/>
                        </a:rPr>
                        <a:t>(N =number of phase angles)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</a:tr>
              <a:tr h="462368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Objective 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Amalthea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 Mb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 Mb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</a:tr>
              <a:tr h="1078858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Objective F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Inertial </a:t>
                      </a:r>
                      <a:r>
                        <a:rPr lang="en-US" sz="1600" dirty="0" smtClean="0">
                          <a:effectLst/>
                        </a:rPr>
                        <a:t>pointing of </a:t>
                      </a:r>
                      <a:r>
                        <a:rPr lang="en-US" sz="1600" dirty="0">
                          <a:effectLst/>
                        </a:rPr>
                        <a:t>the star from </a:t>
                      </a:r>
                      <a:r>
                        <a:rPr lang="en-US" sz="1600" dirty="0" err="1">
                          <a:effectLst/>
                        </a:rPr>
                        <a:t>Callisto</a:t>
                      </a:r>
                      <a:r>
                        <a:rPr lang="en-US" sz="1600" dirty="0">
                          <a:effectLst/>
                        </a:rPr>
                        <a:t> distance/ Star maintain in  the slit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4040" algn="ctr"/>
                        </a:tabLst>
                      </a:pPr>
                      <a:r>
                        <a:rPr lang="en-US" sz="1600">
                          <a:effectLst/>
                        </a:rPr>
                        <a:t>M	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0.041xL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Mx</a:t>
                      </a:r>
                      <a:r>
                        <a:rPr lang="en-US" sz="1600" dirty="0">
                          <a:effectLst/>
                        </a:rPr>
                        <a:t>(0.041xL)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57" marR="50257" marT="0" marB="0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3493547" y="779253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Estimate of DV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087931" y="779253"/>
            <a:ext cx="3389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Observation opportunities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447800"/>
            <a:ext cx="85886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Low DV </a:t>
            </a:r>
            <a:r>
              <a:rPr lang="en-US" sz="2000" dirty="0" smtClean="0"/>
              <a:t>request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Opportunities studied by Nicolas and Claire (star occultation excluded) for level 0, case 4 segmentation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/>
              <a:t>On-going iteration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Occultation </a:t>
            </a:r>
            <a:r>
              <a:rPr lang="en-US" sz="2000" dirty="0"/>
              <a:t>observations need to be consolidated in the future (star atlas, signal, Tint, S/C inertial capabilities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Occultations</a:t>
            </a:r>
            <a:r>
              <a:rPr lang="en-US" sz="2000" dirty="0" smtClean="0"/>
              <a:t> are challenging as star to be kept in the slit:</a:t>
            </a:r>
          </a:p>
          <a:p>
            <a:r>
              <a:rPr lang="en-US" sz="2000" dirty="0" smtClean="0"/>
              <a:t>MAJIS </a:t>
            </a:r>
            <a:r>
              <a:rPr lang="en-US" sz="2000" dirty="0" err="1" smtClean="0"/>
              <a:t>Rq</a:t>
            </a:r>
            <a:r>
              <a:rPr lang="en-US" sz="2000" dirty="0" smtClean="0"/>
              <a:t>: 15,5 </a:t>
            </a:r>
            <a:r>
              <a:rPr lang="en-US" sz="2000" dirty="0" err="1" smtClean="0"/>
              <a:t>arcsec</a:t>
            </a:r>
            <a:r>
              <a:rPr lang="en-US" sz="2000" dirty="0" smtClean="0"/>
              <a:t> vs 16,6 </a:t>
            </a:r>
            <a:r>
              <a:rPr lang="en-US" sz="2000" dirty="0" err="1" smtClean="0"/>
              <a:t>arcsec</a:t>
            </a:r>
            <a:r>
              <a:rPr lang="en-US" sz="2000" dirty="0" smtClean="0"/>
              <a:t> (SC last pointing error budget for 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11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21117</TotalTime>
  <Words>504</Words>
  <Application>Microsoft Office PowerPoint</Application>
  <PresentationFormat>Affichage à l'écran (4:3)</PresentationFormat>
  <Paragraphs>90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Times New Roman</vt:lpstr>
      <vt:lpstr>Wingdings</vt:lpstr>
      <vt:lpstr>4_Office Theme</vt:lpstr>
      <vt:lpstr>Potential Observations of Jovian Rings with MAJIS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MAJIS Template</dc:title>
  <dc:creator>MAJIS team</dc:creator>
  <cp:lastModifiedBy>François</cp:lastModifiedBy>
  <cp:revision>775</cp:revision>
  <cp:lastPrinted>1601-01-01T00:00:00Z</cp:lastPrinted>
  <dcterms:created xsi:type="dcterms:W3CDTF">1601-01-01T00:00:00Z</dcterms:created>
  <dcterms:modified xsi:type="dcterms:W3CDTF">2019-10-09T06:48:40Z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MSIP_Label_1afecdc9-0c4a-4ea0-a954-2e70b3455b23_Enabled">
    <vt:lpwstr>True</vt:lpwstr>
  </property>
  <property fmtid="{D5CDD505-2E9C-101B-9397-08002B2CF9AE}" pid="4" name="MSIP_Label_1afecdc9-0c4a-4ea0-a954-2e70b3455b23_SiteId">
    <vt:lpwstr>31ae1cef-2393-4eb1-8962-4e4bbfccd663</vt:lpwstr>
  </property>
  <property fmtid="{D5CDD505-2E9C-101B-9397-08002B2CF9AE}" pid="5" name="MSIP_Label_1afecdc9-0c4a-4ea0-a954-2e70b3455b23_Ref">
    <vt:lpwstr>https://api.informationprotection.azure.com/api/31ae1cef-2393-4eb1-8962-4e4bbfccd663</vt:lpwstr>
  </property>
  <property fmtid="{D5CDD505-2E9C-101B-9397-08002B2CF9AE}" pid="6" name="MSIP_Label_1afecdc9-0c4a-4ea0-a954-2e70b3455b23_SetBy">
    <vt:lpwstr>TommasiL@sas.itn</vt:lpwstr>
  </property>
  <property fmtid="{D5CDD505-2E9C-101B-9397-08002B2CF9AE}" pid="7" name="MSIP_Label_1afecdc9-0c4a-4ea0-a954-2e70b3455b23_SetDate">
    <vt:lpwstr>2017-10-09T09:54:15.5231892+02:00</vt:lpwstr>
  </property>
  <property fmtid="{D5CDD505-2E9C-101B-9397-08002B2CF9AE}" pid="8" name="MSIP_Label_1afecdc9-0c4a-4ea0-a954-2e70b3455b23_Name">
    <vt:lpwstr>Company Internal</vt:lpwstr>
  </property>
  <property fmtid="{D5CDD505-2E9C-101B-9397-08002B2CF9AE}" pid="9" name="MSIP_Label_1afecdc9-0c4a-4ea0-a954-2e70b3455b23_Application">
    <vt:lpwstr>Microsoft Azure Information Protection</vt:lpwstr>
  </property>
  <property fmtid="{D5CDD505-2E9C-101B-9397-08002B2CF9AE}" pid="10" name="MSIP_Label_1afecdc9-0c4a-4ea0-a954-2e70b3455b23_Extended_MSFT_Method">
    <vt:lpwstr>Manual</vt:lpwstr>
  </property>
  <property fmtid="{D5CDD505-2E9C-101B-9397-08002B2CF9AE}" pid="11" name="Sensitivity">
    <vt:lpwstr>Company Internal</vt:lpwstr>
  </property>
</Properties>
</file>