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4"/>
  </p:notesMasterIdLst>
  <p:handoutMasterIdLst>
    <p:handoutMasterId r:id="rId15"/>
  </p:handoutMasterIdLst>
  <p:sldIdLst>
    <p:sldId id="485" r:id="rId2"/>
    <p:sldId id="486" r:id="rId3"/>
    <p:sldId id="496" r:id="rId4"/>
    <p:sldId id="491" r:id="rId5"/>
    <p:sldId id="487" r:id="rId6"/>
    <p:sldId id="488" r:id="rId7"/>
    <p:sldId id="489" r:id="rId8"/>
    <p:sldId id="490" r:id="rId9"/>
    <p:sldId id="492" r:id="rId10"/>
    <p:sldId id="493" r:id="rId11"/>
    <p:sldId id="494" r:id="rId12"/>
    <p:sldId id="495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E78C1A"/>
    <a:srgbClr val="1428FF"/>
    <a:srgbClr val="0099FF"/>
    <a:srgbClr val="00CC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9112" autoAdjust="0"/>
  </p:normalViewPr>
  <p:slideViewPr>
    <p:cSldViewPr>
      <p:cViewPr varScale="1">
        <p:scale>
          <a:sx n="56" d="100"/>
          <a:sy n="56" d="100"/>
        </p:scale>
        <p:origin x="17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09/10/2019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MAJIS Ground segment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20" name="Groupe 19"/>
          <p:cNvGrpSpPr/>
          <p:nvPr/>
        </p:nvGrpSpPr>
        <p:grpSpPr>
          <a:xfrm>
            <a:off x="150620" y="3436218"/>
            <a:ext cx="8666809" cy="2431182"/>
            <a:chOff x="172391" y="2002970"/>
            <a:chExt cx="11331350" cy="3178629"/>
          </a:xfrm>
        </p:grpSpPr>
        <p:sp>
          <p:nvSpPr>
            <p:cNvPr id="8" name="ZoneTexte 7"/>
            <p:cNvSpPr txBox="1"/>
            <p:nvPr/>
          </p:nvSpPr>
          <p:spPr>
            <a:xfrm>
              <a:off x="172391" y="2442468"/>
              <a:ext cx="1106129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JUICE SPICE KERNEL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57483" y="2355384"/>
              <a:ext cx="2413820" cy="1327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OBSERVATIONAL CASES </a:t>
              </a:r>
            </a:p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(levels 0+, LTP, MTP, STP, cruise)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330799" y="2193042"/>
              <a:ext cx="2502311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RADIOMETRIC SIMULATOR </a:t>
              </a:r>
              <a:r>
                <a:rPr lang="en-US" sz="1200" b="1" dirty="0" smtClean="0"/>
                <a:t>(Signal, SNR)</a:t>
              </a:r>
              <a:endParaRPr lang="en-US" sz="1200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367663" y="3126205"/>
              <a:ext cx="2465446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RESOURCES SIMULATOR </a:t>
              </a:r>
            </a:p>
            <a:p>
              <a:pPr algn="ctr"/>
              <a:r>
                <a:rPr lang="en-US" sz="1200" b="1" dirty="0" smtClean="0"/>
                <a:t>(DV, Power)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84954" y="2333464"/>
              <a:ext cx="1792781" cy="15693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GEOMETRY FINDER (per segment, per object, per ROI,…)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Flèche droite 12"/>
            <p:cNvSpPr/>
            <p:nvPr/>
          </p:nvSpPr>
          <p:spPr>
            <a:xfrm>
              <a:off x="1278520" y="2809877"/>
              <a:ext cx="406433" cy="22829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4" name="Flèche droite 13"/>
            <p:cNvSpPr/>
            <p:nvPr/>
          </p:nvSpPr>
          <p:spPr>
            <a:xfrm>
              <a:off x="9979697" y="2776534"/>
              <a:ext cx="540962" cy="22829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564904" y="2691316"/>
              <a:ext cx="938837" cy="362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TC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23471" y="2002970"/>
              <a:ext cx="2856226" cy="317862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7" name="Double flèche horizontale 16"/>
            <p:cNvSpPr/>
            <p:nvPr/>
          </p:nvSpPr>
          <p:spPr>
            <a:xfrm>
              <a:off x="6371303" y="2826109"/>
              <a:ext cx="752168" cy="222156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367663" y="4095001"/>
              <a:ext cx="2465446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Coordination/conflict with other instruments (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MAPPS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)</a:t>
              </a:r>
              <a:endParaRPr lang="en-US" sz="1200" b="1" dirty="0" smtClean="0"/>
            </a:p>
          </p:txBody>
        </p:sp>
        <p:sp>
          <p:nvSpPr>
            <p:cNvPr id="19" name="Double flèche horizontale 18"/>
            <p:cNvSpPr/>
            <p:nvPr/>
          </p:nvSpPr>
          <p:spPr>
            <a:xfrm>
              <a:off x="3487638" y="2833369"/>
              <a:ext cx="467037" cy="222156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59229" y="1196876"/>
            <a:ext cx="74976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existing tools developed by IAPS and IAS </a:t>
            </a:r>
            <a:r>
              <a:rPr lang="en-US" dirty="0"/>
              <a:t>=&gt; WG2, </a:t>
            </a:r>
            <a:r>
              <a:rPr lang="en-US" dirty="0" smtClean="0"/>
              <a:t>WG4</a:t>
            </a:r>
          </a:p>
          <a:p>
            <a:r>
              <a:rPr lang="en-US" b="1" dirty="0" smtClean="0"/>
              <a:t>However: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needs to sustain these activities for more than a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SPICE Kernels shall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needs to take into account the MAJIS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Evaluation of SNR shall be included to select the best opportunities</a:t>
            </a:r>
            <a:endParaRPr lang="en-US" dirty="0"/>
          </a:p>
          <a:p>
            <a:pPr marL="285750" indent="-285750" algn="ctr">
              <a:buFont typeface="Symbol"/>
              <a:buChar char="Þ"/>
            </a:pPr>
            <a:r>
              <a:rPr lang="en-US" sz="2000" b="1" dirty="0" smtClean="0"/>
              <a:t>Objective: To develop a E2E MAJIS Operation Simulator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286000" y="5140704"/>
            <a:ext cx="2931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Every MAJIS team member is more than welcome to participate to this activity !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02576" y="753291"/>
            <a:ext cx="1960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WP </a:t>
            </a:r>
            <a:r>
              <a:rPr lang="en-US" sz="2400" dirty="0" smtClean="0">
                <a:solidFill>
                  <a:schemeClr val="bg1"/>
                </a:solidFill>
              </a:rPr>
              <a:t>Planning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7" y="1121682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52800" y="753291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Implementation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910590" y="1981200"/>
            <a:ext cx="5113020" cy="304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352800" y="5715000"/>
            <a:ext cx="19812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298124" y="4721423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IAS management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(M. </a:t>
            </a:r>
            <a:r>
              <a:rPr lang="fr-FR" sz="1400" b="1" dirty="0" err="1" smtClean="0">
                <a:solidFill>
                  <a:srgbClr val="FF0000"/>
                </a:solidFill>
              </a:rPr>
              <a:t>Dexet</a:t>
            </a:r>
            <a:r>
              <a:rPr lang="fr-FR" sz="14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47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70763" y="753291"/>
            <a:ext cx="3077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Take </a:t>
            </a:r>
            <a:r>
              <a:rPr lang="en-US" sz="2400" dirty="0" smtClean="0">
                <a:solidFill>
                  <a:schemeClr val="bg1"/>
                </a:solidFill>
              </a:rPr>
              <a:t>Home Message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Do not hesitate to participate to the MAJIS SGS !</a:t>
            </a:r>
          </a:p>
        </p:txBody>
      </p:sp>
    </p:spTree>
    <p:extLst>
      <p:ext uri="{BB962C8B-B14F-4D97-AF65-F5344CB8AC3E}">
        <p14:creationId xmlns:p14="http://schemas.microsoft.com/office/powerpoint/2010/main" val="7424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4800" y="12192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 (sub-system and instrument levels);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</a:t>
            </a:r>
            <a:r>
              <a:rPr lang="en-US" dirty="0"/>
              <a:t>of observation opportunities;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Preparation </a:t>
            </a:r>
            <a:r>
              <a:rPr lang="en-US" dirty="0"/>
              <a:t>of instrument’s timelines and commanding </a:t>
            </a:r>
            <a:r>
              <a:rPr lang="en-US" dirty="0" smtClean="0"/>
              <a:t>sequences;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Telemetry-to-raw data pipeline;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Raw-to-calibrated data pipeline</a:t>
            </a:r>
            <a:r>
              <a:rPr lang="fr-FR" dirty="0" smtClean="0"/>
              <a:t>;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Monitoring </a:t>
            </a:r>
            <a:r>
              <a:rPr lang="en-US" dirty="0"/>
              <a:t>of instrument operations;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Maintenance </a:t>
            </a:r>
            <a:r>
              <a:rPr lang="en-US" dirty="0"/>
              <a:t>and test the instruments On-Board </a:t>
            </a:r>
            <a:r>
              <a:rPr lang="en-US" dirty="0" smtClean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Quick-look data </a:t>
            </a:r>
            <a:r>
              <a:rPr lang="en-US" dirty="0" smtClean="0"/>
              <a:t>analysis</a:t>
            </a:r>
            <a:r>
              <a:rPr lang="fr-FR" dirty="0" smtClean="0"/>
              <a:t>;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delivery to MAJIS team;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Archiving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1200" y="753291"/>
            <a:ext cx="6783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Requirements (</a:t>
            </a:r>
            <a:r>
              <a:rPr lang="en-US" sz="2400" dirty="0" smtClean="0">
                <a:solidFill>
                  <a:schemeClr val="bg1"/>
                </a:solidFill>
              </a:rPr>
              <a:t>JUI-EST-SGS-RS-002</a:t>
            </a:r>
            <a:r>
              <a:rPr lang="fr-FR" sz="2400" dirty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4800" y="12192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 (sub-system and instrument levels);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</a:t>
            </a:r>
            <a:r>
              <a:rPr lang="en-US" dirty="0"/>
              <a:t>of observation opportunities;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Preparation </a:t>
            </a:r>
            <a:r>
              <a:rPr lang="en-US" dirty="0"/>
              <a:t>of instrument’s timelines and commanding </a:t>
            </a:r>
            <a:r>
              <a:rPr lang="en-US" dirty="0" smtClean="0"/>
              <a:t>sequences;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Telemetry-to-raw data pipeline;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Raw-to-calibrated data pipeline</a:t>
            </a:r>
            <a:r>
              <a:rPr lang="fr-FR" dirty="0" smtClean="0"/>
              <a:t>;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Monitoring </a:t>
            </a:r>
            <a:r>
              <a:rPr lang="en-US" dirty="0"/>
              <a:t>of instrument operations;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Maintenance </a:t>
            </a:r>
            <a:r>
              <a:rPr lang="en-US" dirty="0"/>
              <a:t>and test the instruments On-Board </a:t>
            </a:r>
            <a:r>
              <a:rPr lang="en-US" dirty="0" smtClean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Quick-look data </a:t>
            </a:r>
            <a:r>
              <a:rPr lang="en-US" dirty="0" smtClean="0"/>
              <a:t>analysis</a:t>
            </a:r>
            <a:r>
              <a:rPr lang="fr-FR" dirty="0" smtClean="0"/>
              <a:t>;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delivery to MAJIS team;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Archiving</a:t>
            </a:r>
            <a:endParaRPr lang="en-US" dirty="0"/>
          </a:p>
        </p:txBody>
      </p:sp>
      <p:sp>
        <p:nvSpPr>
          <p:cNvPr id="8" name="Flèche droite 7"/>
          <p:cNvSpPr/>
          <p:nvPr/>
        </p:nvSpPr>
        <p:spPr>
          <a:xfrm>
            <a:off x="685800" y="4343400"/>
            <a:ext cx="1008743" cy="3643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694543" y="4081522"/>
            <a:ext cx="4858657" cy="22748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MAJIS SGS </a:t>
            </a:r>
            <a:r>
              <a:rPr lang="en-US" sz="2000" dirty="0" smtClean="0">
                <a:solidFill>
                  <a:srgbClr val="FF0000"/>
                </a:solidFill>
              </a:rPr>
              <a:t>structure in 5 </a:t>
            </a:r>
            <a:r>
              <a:rPr lang="en-US" sz="2000" dirty="0" smtClean="0">
                <a:solidFill>
                  <a:srgbClr val="FF0000"/>
                </a:solidFill>
              </a:rPr>
              <a:t>WPs: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Calibration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Planning</a:t>
            </a:r>
            <a:endParaRPr lang="en-US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Commanding, Monitoring &amp; calibrated data </a:t>
            </a:r>
            <a:r>
              <a:rPr lang="en-US" sz="2000" dirty="0" smtClean="0"/>
              <a:t>generation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/>
              <a:t>Science Activity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/>
              <a:t>Archiving</a:t>
            </a:r>
            <a:endParaRPr lang="en-US" sz="2000" b="0" dirty="0"/>
          </a:p>
        </p:txBody>
      </p:sp>
      <p:sp>
        <p:nvSpPr>
          <p:cNvPr id="11" name="Rectangle 10"/>
          <p:cNvSpPr/>
          <p:nvPr/>
        </p:nvSpPr>
        <p:spPr>
          <a:xfrm>
            <a:off x="3352800" y="753291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Implementation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4800" y="12192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 (sub-system and instrument levels);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</a:t>
            </a:r>
            <a:r>
              <a:rPr lang="en-US" dirty="0"/>
              <a:t>of observation opportunities;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Preparation </a:t>
            </a:r>
            <a:r>
              <a:rPr lang="en-US" dirty="0"/>
              <a:t>of instrument’s timelines and commanding </a:t>
            </a:r>
            <a:r>
              <a:rPr lang="en-US" dirty="0" smtClean="0"/>
              <a:t>sequences;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Telemetry-to-raw data pipeline;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Raw-to-calibrated data pipeline</a:t>
            </a:r>
            <a:r>
              <a:rPr lang="fr-FR" dirty="0" smtClean="0"/>
              <a:t>;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Monitoring </a:t>
            </a:r>
            <a:r>
              <a:rPr lang="en-US" dirty="0"/>
              <a:t>of instrument operations;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Maintenance </a:t>
            </a:r>
            <a:r>
              <a:rPr lang="en-US" dirty="0"/>
              <a:t>and test the instruments On-Board </a:t>
            </a:r>
            <a:r>
              <a:rPr lang="en-US" dirty="0" smtClean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Quick-look data </a:t>
            </a:r>
            <a:r>
              <a:rPr lang="en-US" dirty="0" smtClean="0"/>
              <a:t>analysis</a:t>
            </a:r>
            <a:r>
              <a:rPr lang="fr-FR" dirty="0" smtClean="0"/>
              <a:t>;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delivery to MAJIS team;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Archiving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86657" y="4157722"/>
            <a:ext cx="3048000" cy="21668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JUICE</a:t>
            </a:r>
            <a:r>
              <a:rPr lang="en-US" sz="2000" dirty="0" smtClean="0"/>
              <a:t> SOC/SGS development in 2 steps: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SOC </a:t>
            </a:r>
            <a:r>
              <a:rPr lang="en-US" sz="2000" dirty="0"/>
              <a:t>CORE SYSTEM [ready by launch</a:t>
            </a:r>
            <a:r>
              <a:rPr lang="en-US" sz="2000" dirty="0" smtClean="0"/>
              <a:t>]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Full SGS SYSTEM </a:t>
            </a:r>
            <a:endParaRPr lang="en-US" sz="2000" dirty="0" smtClean="0"/>
          </a:p>
          <a:p>
            <a:pPr algn="l"/>
            <a:r>
              <a:rPr lang="en-US" sz="2000" dirty="0" smtClean="0"/>
              <a:t>[</a:t>
            </a:r>
            <a:r>
              <a:rPr lang="en-US" sz="2000" dirty="0"/>
              <a:t>ready ~ 1 year before JOI]</a:t>
            </a:r>
          </a:p>
          <a:p>
            <a:pPr marL="342900" indent="-342900" algn="l">
              <a:buFontTx/>
              <a:buChar char="-"/>
            </a:pPr>
            <a:endParaRPr lang="en-US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343400" y="4712923"/>
            <a:ext cx="3620183" cy="9833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MAJIS</a:t>
            </a:r>
            <a:r>
              <a:rPr lang="en-US" sz="2000" dirty="0" smtClean="0"/>
              <a:t> SGS development shall follow the same 2-step scheme</a:t>
            </a:r>
            <a:endParaRPr lang="en-US" sz="2000" dirty="0"/>
          </a:p>
        </p:txBody>
      </p:sp>
      <p:sp>
        <p:nvSpPr>
          <p:cNvPr id="12" name="Flèche droite 11"/>
          <p:cNvSpPr/>
          <p:nvPr/>
        </p:nvSpPr>
        <p:spPr>
          <a:xfrm>
            <a:off x="3334657" y="5029200"/>
            <a:ext cx="1008743" cy="3643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352800" y="753291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Implementation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7" y="1121682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52800" y="753291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Implementation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7" y="1121682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8867" y="6550223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IAS, IAPS, LDO, IASB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62743" y="2971800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LESIA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753291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Implementation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7" y="1121682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52800" y="753291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Implementation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62743" y="2971800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LESIA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817947" y="1496291"/>
            <a:ext cx="1946506" cy="12469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8867" y="6550223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IAS, IAPS, LDO, IASB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02576" y="753291"/>
            <a:ext cx="1960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WP </a:t>
            </a:r>
            <a:r>
              <a:rPr lang="en-US" sz="2400" dirty="0" smtClean="0">
                <a:solidFill>
                  <a:schemeClr val="bg1"/>
                </a:solidFill>
              </a:rPr>
              <a:t>Planning</a:t>
            </a:r>
            <a:endParaRPr lang="fr-FR" sz="2400" dirty="0">
              <a:solidFill>
                <a:schemeClr val="bg1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50620" y="3436218"/>
            <a:ext cx="8666809" cy="2431182"/>
            <a:chOff x="172391" y="2002970"/>
            <a:chExt cx="11331350" cy="3178629"/>
          </a:xfrm>
        </p:grpSpPr>
        <p:sp>
          <p:nvSpPr>
            <p:cNvPr id="8" name="ZoneTexte 7"/>
            <p:cNvSpPr txBox="1"/>
            <p:nvPr/>
          </p:nvSpPr>
          <p:spPr>
            <a:xfrm>
              <a:off x="172391" y="2442468"/>
              <a:ext cx="1106129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JUICE SPICE KERNEL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57483" y="2355384"/>
              <a:ext cx="2413820" cy="1327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OBSERVATIONAL CASES </a:t>
              </a:r>
            </a:p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(levels 0+, LTP, MTP, STP, cruise)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330799" y="2193042"/>
              <a:ext cx="2502311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RADIOMETRIC SIMULATOR </a:t>
              </a:r>
              <a:r>
                <a:rPr lang="en-US" sz="1200" b="1" dirty="0" smtClean="0"/>
                <a:t>(Signal, SNR)</a:t>
              </a:r>
              <a:endParaRPr lang="en-US" sz="1200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367663" y="3126205"/>
              <a:ext cx="2465446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RESOURCES SIMULATOR </a:t>
              </a:r>
            </a:p>
            <a:p>
              <a:pPr algn="ctr"/>
              <a:r>
                <a:rPr lang="en-US" sz="1200" b="1" dirty="0" smtClean="0"/>
                <a:t>(DV, Power)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84954" y="2333464"/>
              <a:ext cx="1792781" cy="15693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GEOMETRY FINDER (per segment, per object, per ROI,…)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Flèche droite 12"/>
            <p:cNvSpPr/>
            <p:nvPr/>
          </p:nvSpPr>
          <p:spPr>
            <a:xfrm>
              <a:off x="1278520" y="2809877"/>
              <a:ext cx="406433" cy="22829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4" name="Flèche droite 13"/>
            <p:cNvSpPr/>
            <p:nvPr/>
          </p:nvSpPr>
          <p:spPr>
            <a:xfrm>
              <a:off x="9979697" y="2776534"/>
              <a:ext cx="540962" cy="22829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564904" y="2691316"/>
              <a:ext cx="938837" cy="362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TC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23471" y="2002970"/>
              <a:ext cx="2856226" cy="317862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7" name="Double flèche horizontale 16"/>
            <p:cNvSpPr/>
            <p:nvPr/>
          </p:nvSpPr>
          <p:spPr>
            <a:xfrm>
              <a:off x="6371303" y="2826109"/>
              <a:ext cx="752168" cy="222156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367663" y="4095001"/>
              <a:ext cx="2465446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Coordination/conflict with other instruments (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MAPPS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)</a:t>
              </a:r>
              <a:endParaRPr lang="en-US" sz="1200" b="1" dirty="0" smtClean="0"/>
            </a:p>
          </p:txBody>
        </p:sp>
        <p:sp>
          <p:nvSpPr>
            <p:cNvPr id="19" name="Double flèche horizontale 18"/>
            <p:cNvSpPr/>
            <p:nvPr/>
          </p:nvSpPr>
          <p:spPr>
            <a:xfrm>
              <a:off x="3487638" y="2833369"/>
              <a:ext cx="467037" cy="222156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59229" y="1196876"/>
            <a:ext cx="74976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existing tools developed </a:t>
            </a:r>
            <a:r>
              <a:rPr lang="en-US" dirty="0"/>
              <a:t>by IAPS and </a:t>
            </a:r>
            <a:r>
              <a:rPr lang="en-US" dirty="0" smtClean="0"/>
              <a:t>IAS =&gt; WG2</a:t>
            </a:r>
            <a:r>
              <a:rPr lang="en-US" dirty="0"/>
              <a:t>, </a:t>
            </a:r>
            <a:r>
              <a:rPr lang="en-US" dirty="0" smtClean="0"/>
              <a:t>WG4</a:t>
            </a:r>
          </a:p>
          <a:p>
            <a:r>
              <a:rPr lang="en-US" b="1" dirty="0" smtClean="0"/>
              <a:t>However: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needs to sustain these activities for more than a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SPICE Kernels shall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needs to take into account the MAJIS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Evaluation of SNR shall be included to select the best opportunities</a:t>
            </a:r>
            <a:endParaRPr lang="en-US" dirty="0"/>
          </a:p>
          <a:p>
            <a:pPr marL="285750" indent="-285750" algn="ctr">
              <a:buFont typeface="Symbol"/>
              <a:buChar char="Þ"/>
            </a:pPr>
            <a:r>
              <a:rPr lang="en-US" sz="2000" b="1" dirty="0" smtClean="0"/>
              <a:t>Objective: To develop a E2E MAJIS Operation Simulator</a:t>
            </a:r>
          </a:p>
        </p:txBody>
      </p:sp>
    </p:spTree>
    <p:extLst>
      <p:ext uri="{BB962C8B-B14F-4D97-AF65-F5344CB8AC3E}">
        <p14:creationId xmlns:p14="http://schemas.microsoft.com/office/powerpoint/2010/main" val="8076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20" name="Groupe 19"/>
          <p:cNvGrpSpPr/>
          <p:nvPr/>
        </p:nvGrpSpPr>
        <p:grpSpPr>
          <a:xfrm>
            <a:off x="150620" y="3436218"/>
            <a:ext cx="8666809" cy="2431182"/>
            <a:chOff x="172391" y="2002970"/>
            <a:chExt cx="11331350" cy="3178629"/>
          </a:xfrm>
        </p:grpSpPr>
        <p:sp>
          <p:nvSpPr>
            <p:cNvPr id="8" name="ZoneTexte 7"/>
            <p:cNvSpPr txBox="1"/>
            <p:nvPr/>
          </p:nvSpPr>
          <p:spPr>
            <a:xfrm>
              <a:off x="172391" y="2442468"/>
              <a:ext cx="1106129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JUICE SPICE KERNEL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57483" y="2355384"/>
              <a:ext cx="2413820" cy="1327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OBSERVATIONAL CASES </a:t>
              </a:r>
            </a:p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(levels 0+, LTP, MTP, STP, cruise)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330799" y="2193042"/>
              <a:ext cx="2502311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RADIOMETRIC SIMULATOR </a:t>
              </a:r>
              <a:r>
                <a:rPr lang="en-US" sz="1200" b="1" dirty="0" smtClean="0"/>
                <a:t>(Signal, SNR)</a:t>
              </a:r>
              <a:endParaRPr lang="en-US" sz="1200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367663" y="3126205"/>
              <a:ext cx="2465446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RESOURCES SIMULATOR </a:t>
              </a:r>
            </a:p>
            <a:p>
              <a:pPr algn="ctr"/>
              <a:r>
                <a:rPr lang="en-US" sz="1200" b="1" dirty="0" smtClean="0"/>
                <a:t>(DV, Power)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84954" y="2333464"/>
              <a:ext cx="1792781" cy="15693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MAJIS GEOMETRY FINDER (per segment, per object, per ROI,…)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Flèche droite 12"/>
            <p:cNvSpPr/>
            <p:nvPr/>
          </p:nvSpPr>
          <p:spPr>
            <a:xfrm>
              <a:off x="1278520" y="2809877"/>
              <a:ext cx="406433" cy="22829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4" name="Flèche droite 13"/>
            <p:cNvSpPr/>
            <p:nvPr/>
          </p:nvSpPr>
          <p:spPr>
            <a:xfrm>
              <a:off x="9979697" y="2776534"/>
              <a:ext cx="540962" cy="22829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564904" y="2691316"/>
              <a:ext cx="938837" cy="362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TC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23471" y="2002970"/>
              <a:ext cx="2856226" cy="317862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7" name="Double flèche horizontale 16"/>
            <p:cNvSpPr/>
            <p:nvPr/>
          </p:nvSpPr>
          <p:spPr>
            <a:xfrm>
              <a:off x="6371303" y="2826109"/>
              <a:ext cx="752168" cy="222156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367663" y="4095001"/>
              <a:ext cx="2465446" cy="845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Coordination/conflict with other instruments (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MAPPS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)</a:t>
              </a:r>
              <a:endParaRPr lang="en-US" sz="1200" b="1" dirty="0" smtClean="0"/>
            </a:p>
          </p:txBody>
        </p:sp>
        <p:sp>
          <p:nvSpPr>
            <p:cNvPr id="19" name="Double flèche horizontale 18"/>
            <p:cNvSpPr/>
            <p:nvPr/>
          </p:nvSpPr>
          <p:spPr>
            <a:xfrm>
              <a:off x="3487638" y="2833369"/>
              <a:ext cx="467037" cy="222156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59229" y="1196876"/>
            <a:ext cx="74976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existing tools developed by IAPS and IAS </a:t>
            </a:r>
            <a:r>
              <a:rPr lang="en-US" dirty="0"/>
              <a:t>=&gt; WG2, </a:t>
            </a:r>
            <a:r>
              <a:rPr lang="en-US" dirty="0" smtClean="0"/>
              <a:t>WG4</a:t>
            </a:r>
          </a:p>
          <a:p>
            <a:r>
              <a:rPr lang="en-US" b="1" dirty="0" smtClean="0"/>
              <a:t>However: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needs to sustain these activities for more than a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SPICE Kernels shall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needs to take into account the MAJIS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Evaluation of SNR shall be included to select the best opportunities</a:t>
            </a:r>
            <a:endParaRPr lang="en-US" dirty="0"/>
          </a:p>
          <a:p>
            <a:pPr marL="285750" indent="-285750" algn="ctr">
              <a:buFont typeface="Symbol"/>
              <a:buChar char="Þ"/>
            </a:pPr>
            <a:r>
              <a:rPr lang="en-US" sz="2000" b="1" dirty="0" smtClean="0"/>
              <a:t>Objective: To develop a E2E MAJIS Operation Simulator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152075" y="5359478"/>
            <a:ext cx="189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Call for tender recently issued</a:t>
            </a:r>
            <a:endParaRPr lang="en-US" dirty="0">
              <a:solidFill>
                <a:srgbClr val="0099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2057399" y="4903867"/>
            <a:ext cx="1" cy="430133"/>
          </a:xfrm>
          <a:prstGeom prst="straightConnector1">
            <a:avLst/>
          </a:prstGeom>
          <a:ln>
            <a:solidFill>
              <a:srgbClr val="0099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02576" y="753291"/>
            <a:ext cx="1960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WP </a:t>
            </a:r>
            <a:r>
              <a:rPr lang="en-US" sz="2400" dirty="0" smtClean="0">
                <a:solidFill>
                  <a:schemeClr val="bg1"/>
                </a:solidFill>
              </a:rPr>
              <a:t>Planning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21146</TotalTime>
  <Words>714</Words>
  <Application>Microsoft Office PowerPoint</Application>
  <PresentationFormat>Affichage à l'écran (4:3)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Symbol</vt:lpstr>
      <vt:lpstr>Wingdings</vt:lpstr>
      <vt:lpstr>4_Office Theme</vt:lpstr>
      <vt:lpstr>MAJIS Ground segment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François</cp:lastModifiedBy>
  <cp:revision>775</cp:revision>
  <cp:lastPrinted>1601-01-01T00:00:00Z</cp:lastPrinted>
  <dcterms:created xsi:type="dcterms:W3CDTF">1601-01-01T00:00:00Z</dcterms:created>
  <dcterms:modified xsi:type="dcterms:W3CDTF">2019-10-09T06:35:03Z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