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5" t="8391"/>
          <a:stretch/>
        </p:blipFill>
        <p:spPr bwMode="auto">
          <a:xfrm>
            <a:off x="-36576" y="2"/>
            <a:ext cx="9179434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6" y="2572257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6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GB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6165865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800">
                <a:solidFill>
                  <a:srgbClr val="FFFFFF">
                    <a:lumMod val="85000"/>
                  </a:srgbClr>
                </a:solidFill>
                <a:latin typeface="Verdana" pitchFamily="34" charset="0"/>
              </a:rPr>
              <a:t>ESA UNCLASSIFIED - For Official Use</a:t>
            </a:r>
            <a:endParaRPr lang="en-GB" sz="800" dirty="0">
              <a:solidFill>
                <a:srgbClr val="FFFFFF">
                  <a:lumMod val="85000"/>
                </a:srgbClr>
              </a:solidFill>
              <a:latin typeface="Verdana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653280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9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5788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05200" y="144000"/>
            <a:ext cx="6213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9883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96484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796295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21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969264"/>
            <a:ext cx="3889376" cy="502196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969264"/>
            <a:ext cx="3888000" cy="502196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343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941611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41686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37011"/>
            <a:ext cx="3898900" cy="455421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437010"/>
            <a:ext cx="3898900" cy="455374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05200" y="144000"/>
            <a:ext cx="6213600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19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73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054101"/>
            <a:ext cx="4968875" cy="493712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054102"/>
            <a:ext cx="2846388" cy="49370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5200" y="144000"/>
            <a:ext cx="6213600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934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9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5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2"/>
            <a:ext cx="5932800" cy="619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55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jpe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72335"/>
            <a:ext cx="8748000" cy="529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3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GB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143681"/>
            <a:ext cx="6213032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0"/>
            <a:ext cx="9144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6279900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800">
                <a:solidFill>
                  <a:srgbClr val="000000">
                    <a:lumMod val="75000"/>
                    <a:lumOff val="25000"/>
                  </a:srgbClr>
                </a:solidFill>
                <a:latin typeface="Verdana" pitchFamily="34" charset="0"/>
              </a:rPr>
              <a:t>ESA UNCLASSIFIED - For Official Use</a:t>
            </a:r>
            <a:endParaRPr lang="en-GB" sz="800" dirty="0">
              <a:solidFill>
                <a:srgbClr val="000000">
                  <a:lumMod val="75000"/>
                  <a:lumOff val="25000"/>
                </a:srgbClr>
              </a:solidFill>
              <a:latin typeface="Verdana" pitchFamily="34" charset="0"/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7098689" y="6279900"/>
            <a:ext cx="190212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800" noProof="1">
                <a:solidFill>
                  <a:srgbClr val="4D4F53"/>
                </a:solidFill>
                <a:latin typeface="Verdana" pitchFamily="34" charset="0"/>
              </a:rPr>
              <a:t>SOC </a:t>
            </a:r>
            <a:r>
              <a:rPr lang="en-GB" sz="800" noProof="1">
                <a:solidFill>
                  <a:srgbClr val="4D4F53"/>
                </a:solidFill>
                <a:latin typeface="Verdana" pitchFamily="34" charset="0"/>
              </a:rPr>
              <a:t>team|10/10/2019 </a:t>
            </a:r>
            <a:r>
              <a:rPr lang="en-GB" sz="800" noProof="1">
                <a:solidFill>
                  <a:srgbClr val="4D4F53"/>
                </a:solidFill>
                <a:latin typeface="Verdana" pitchFamily="34" charset="0"/>
              </a:rPr>
              <a:t>| Slide  </a:t>
            </a:r>
            <a:fld id="{F4E45E76-3399-43B9-B71C-1A095BD8340C}" type="slidenum">
              <a:rPr lang="en-GB" sz="800" noProof="1">
                <a:solidFill>
                  <a:srgbClr val="4D4F53"/>
                </a:solidFill>
                <a:latin typeface="Verdana" pitchFamily="34" charset="0"/>
              </a:rPr>
              <a:pPr algn="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noProof="1">
              <a:solidFill>
                <a:srgbClr val="4D4F53"/>
              </a:solidFill>
              <a:latin typeface="Verdana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pic>
        <p:nvPicPr>
          <p:cNvPr id="36" name="Picture 2" descr="C:\Users\Christian Erd\Documents\Projects\Laplace\Outreach\JUICE_mission_logo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24"/>
            <a:ext cx="1108318" cy="6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266700" indent="-266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q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533400" indent="-266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812800" indent="-2857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―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1079500" indent="-2857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1346200" indent="-2857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-25596"/>
            <a:ext cx="7030853" cy="769441"/>
          </a:xfrm>
        </p:spPr>
        <p:txBody>
          <a:bodyPr/>
          <a:lstStyle/>
          <a:p>
            <a:r>
              <a:rPr lang="en-US" dirty="0" smtClean="0"/>
              <a:t>SOME RECENT DEVELOPMENTS POTENTIALLY INTERESTING FOR MAJIS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SOC has been developing so far mostly to address its own functional needs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endParaRPr lang="en-US" sz="2000" dirty="0"/>
          </a:p>
          <a:p>
            <a:r>
              <a:rPr lang="mr-IN" sz="2000" dirty="0" smtClean="0"/>
              <a:t>…</a:t>
            </a:r>
            <a:r>
              <a:rPr lang="en-US" sz="2000" dirty="0" smtClean="0"/>
              <a:t>but we NEED to start a close-collaboration with the ‘MAJIS SOC’ in order to</a:t>
            </a:r>
          </a:p>
          <a:p>
            <a:pPr lvl="2"/>
            <a:r>
              <a:rPr lang="en-US" sz="2000" dirty="0" smtClean="0"/>
              <a:t>Mutualize tools when possible </a:t>
            </a:r>
          </a:p>
          <a:p>
            <a:pPr lvl="2"/>
            <a:r>
              <a:rPr lang="en-US" sz="2000" dirty="0" smtClean="0"/>
              <a:t>Cross-check our computations</a:t>
            </a:r>
          </a:p>
          <a:p>
            <a:pPr lvl="2"/>
            <a:r>
              <a:rPr lang="en-US" sz="2000" dirty="0" smtClean="0"/>
              <a:t>Ensure that our planning concept remains aligned</a:t>
            </a:r>
          </a:p>
          <a:p>
            <a:pPr indent="-285750">
              <a:buFont typeface="Wingdings" charset="2"/>
              <a:buChar char="q"/>
            </a:pPr>
            <a:r>
              <a:rPr lang="en-US" sz="2000" dirty="0" smtClean="0"/>
              <a:t>We are going to release more or less regularly a ‘Newsletter: ‘What’s up with the SOC’ to keep all PI teams aware of recent development/evolution</a:t>
            </a:r>
          </a:p>
          <a:p>
            <a:pPr indent="-285750">
              <a:buFont typeface="Wingdings" charset="2"/>
              <a:buChar char="q"/>
            </a:pPr>
            <a:endParaRPr lang="en-US" sz="2000" dirty="0"/>
          </a:p>
          <a:p>
            <a:pPr indent="-285750">
              <a:buFont typeface="Wingdings" charset="2"/>
              <a:buChar char="q"/>
            </a:pPr>
            <a:r>
              <a:rPr lang="en-US" sz="2000" dirty="0" smtClean="0"/>
              <a:t>TOOL/PLANNING WORKSHOP first half of next year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3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0681"/>
            <a:ext cx="9266106" cy="5843166"/>
          </a:xfrm>
        </p:spPr>
        <p:txBody>
          <a:bodyPr/>
          <a:lstStyle/>
          <a:p>
            <a:r>
              <a:rPr lang="en-US" sz="1800" b="1" dirty="0" smtClean="0"/>
              <a:t>Flyby database </a:t>
            </a:r>
            <a:r>
              <a:rPr lang="en-US" dirty="0" smtClean="0"/>
              <a:t>(‘Event overview tool’, latest version currently deployed for 3.0 only )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New fields indicating: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sz="1800" dirty="0" smtClean="0">
                <a:sym typeface="Wingdings"/>
              </a:rPr>
              <a:t>flight direction (driven by S/C illumination during </a:t>
            </a:r>
            <a:r>
              <a:rPr lang="en-US" sz="1800" dirty="0" err="1" smtClean="0">
                <a:sym typeface="Wingdings"/>
              </a:rPr>
              <a:t>pushbroom</a:t>
            </a:r>
            <a:r>
              <a:rPr lang="en-US" sz="1800" dirty="0" smtClean="0">
                <a:sym typeface="Wingdings"/>
              </a:rPr>
              <a:t>!)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	</a:t>
            </a:r>
            <a:r>
              <a:rPr lang="en-US" sz="1800" dirty="0" smtClean="0">
                <a:sym typeface="Wingdings"/>
              </a:rPr>
              <a:t>ground track velocity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	</a:t>
            </a:r>
            <a:r>
              <a:rPr lang="en-US" sz="1800" dirty="0" smtClean="0">
                <a:sym typeface="Wingdings"/>
              </a:rPr>
              <a:t>moon true anomaly </a:t>
            </a:r>
          </a:p>
          <a:p>
            <a:pPr marL="0" indent="0">
              <a:buNone/>
            </a:pPr>
            <a:endParaRPr lang="en-US" sz="1400" dirty="0">
              <a:sym typeface="Wingdings"/>
            </a:endParaRPr>
          </a:p>
          <a:p>
            <a:pPr marL="0" indent="0">
              <a:buNone/>
            </a:pPr>
            <a:endParaRPr lang="en-US" sz="1400" dirty="0" smtClean="0">
              <a:sym typeface="Wingdings"/>
            </a:endParaRPr>
          </a:p>
          <a:p>
            <a:pPr>
              <a:buFont typeface="Wingdings" charset="2"/>
              <a:buChar char="q"/>
            </a:pPr>
            <a:r>
              <a:rPr lang="en-US" sz="1800" b="1" dirty="0" smtClean="0">
                <a:sym typeface="Wingdings"/>
              </a:rPr>
              <a:t>Stellar occultation database</a:t>
            </a:r>
            <a:r>
              <a:rPr lang="en-US" dirty="0" smtClean="0">
                <a:sym typeface="Wingdings"/>
              </a:rPr>
              <a:t>: MAJIS </a:t>
            </a:r>
            <a:r>
              <a:rPr lang="en-US" dirty="0">
                <a:sym typeface="Wingdings"/>
              </a:rPr>
              <a:t>stars [ANTARES, POLLUX, SPICA, REGULUS</a:t>
            </a:r>
            <a:r>
              <a:rPr lang="en-US" dirty="0" smtClean="0">
                <a:sym typeface="Wingdings"/>
              </a:rPr>
              <a:t>] all opportunities computed for each </a:t>
            </a:r>
            <a:r>
              <a:rPr lang="en-US" dirty="0" err="1" smtClean="0">
                <a:sym typeface="Wingdings"/>
              </a:rPr>
              <a:t>crema</a:t>
            </a:r>
            <a:r>
              <a:rPr lang="en-US" dirty="0" smtClean="0">
                <a:sym typeface="Wingdings"/>
              </a:rPr>
              <a:t> </a:t>
            </a:r>
            <a:r>
              <a:rPr lang="mr-IN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 (still useful ? So you want on-line access ? )</a:t>
            </a:r>
          </a:p>
          <a:p>
            <a:pPr>
              <a:buFont typeface="Wingdings" charset="2"/>
              <a:buChar char="q"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>
              <a:buFont typeface="Wingdings" charset="2"/>
              <a:buChar char="q"/>
            </a:pPr>
            <a:r>
              <a:rPr lang="en-US" sz="1800" b="1" dirty="0">
                <a:sym typeface="Wingdings"/>
              </a:rPr>
              <a:t>O</a:t>
            </a:r>
            <a:r>
              <a:rPr lang="en-US" sz="1800" b="1" dirty="0" smtClean="0">
                <a:sym typeface="Wingdings"/>
              </a:rPr>
              <a:t>perational scenarios </a:t>
            </a:r>
            <a:r>
              <a:rPr lang="en-US" dirty="0" smtClean="0">
                <a:sym typeface="Wingdings"/>
              </a:rPr>
              <a:t>now performed with MAPPS equipped with a new  </a:t>
            </a:r>
            <a:r>
              <a:rPr lang="en-US" b="1" dirty="0" smtClean="0">
                <a:sym typeface="Wingdings"/>
              </a:rPr>
              <a:t>BATTERY POWER MODELING </a:t>
            </a:r>
            <a:r>
              <a:rPr lang="en-US" dirty="0" smtClean="0">
                <a:sym typeface="Wingdings"/>
              </a:rPr>
              <a:t>[SC/and solar arrays orientation] and current Airbus </a:t>
            </a:r>
            <a:r>
              <a:rPr lang="en-US" b="1" dirty="0" smtClean="0">
                <a:sym typeface="Wingdings"/>
              </a:rPr>
              <a:t>AOCS MODEL </a:t>
            </a:r>
            <a:r>
              <a:rPr lang="en-US" dirty="0" smtClean="0">
                <a:sym typeface="Wingdings"/>
              </a:rPr>
              <a:t>ensuring pointing/slew feasibility checks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4900" y="-25596"/>
            <a:ext cx="7672782" cy="769441"/>
          </a:xfrm>
        </p:spPr>
        <p:txBody>
          <a:bodyPr/>
          <a:lstStyle/>
          <a:p>
            <a:r>
              <a:rPr lang="en-US" dirty="0" smtClean="0"/>
              <a:t>SOME RECENT TOOL DEVELOPMENTS POTENTIALLY INTERESTING FOR MAJIS (2/3)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1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749163"/>
            <a:ext cx="9144000" cy="587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Verdana"/>
                <a:sym typeface="Wingdings"/>
              </a:rPr>
              <a:t>SPICE CK for TOUR: </a:t>
            </a:r>
            <a:r>
              <a:rPr lang="en-US" dirty="0">
                <a:solidFill>
                  <a:srgbClr val="000000"/>
                </a:solidFill>
                <a:latin typeface="Verdana"/>
                <a:sym typeface="Wingdings"/>
              </a:rPr>
              <a:t>latest version [to be released soon] </a:t>
            </a:r>
            <a:r>
              <a:rPr lang="mr-IN" dirty="0">
                <a:solidFill>
                  <a:srgbClr val="000000"/>
                </a:solidFill>
                <a:sym typeface="Wingdings"/>
              </a:rPr>
              <a:t>–</a:t>
            </a:r>
            <a:r>
              <a:rPr lang="en-US" dirty="0">
                <a:solidFill>
                  <a:srgbClr val="000000"/>
                </a:solidFill>
                <a:latin typeface="Verdana"/>
                <a:sym typeface="Wingdings"/>
              </a:rPr>
              <a:t> include </a:t>
            </a:r>
            <a:r>
              <a:rPr lang="en-US" dirty="0" err="1" smtClean="0">
                <a:solidFill>
                  <a:srgbClr val="000000"/>
                </a:solidFill>
                <a:latin typeface="Verdana"/>
                <a:sym typeface="Wingdings"/>
              </a:rPr>
              <a:t>pushbroom</a:t>
            </a:r>
            <a:r>
              <a:rPr lang="en-US" dirty="0" smtClean="0">
                <a:solidFill>
                  <a:srgbClr val="000000"/>
                </a:solidFill>
                <a:latin typeface="Verdana"/>
                <a:sym typeface="Wingdings"/>
              </a:rPr>
              <a:t> attitude </a:t>
            </a:r>
            <a:r>
              <a:rPr lang="en-US" dirty="0">
                <a:solidFill>
                  <a:srgbClr val="000000"/>
                </a:solidFill>
                <a:latin typeface="Verdana"/>
                <a:sym typeface="Wingdings"/>
              </a:rPr>
              <a:t>around Moon’s Closest Approach with the proper S/C </a:t>
            </a:r>
            <a:r>
              <a:rPr lang="en-US" dirty="0" smtClean="0">
                <a:solidFill>
                  <a:srgbClr val="000000"/>
                </a:solidFill>
                <a:latin typeface="Verdana"/>
                <a:sym typeface="Wingdings"/>
              </a:rPr>
              <a:t>orientation</a:t>
            </a:r>
            <a:endParaRPr lang="en-US" dirty="0">
              <a:solidFill>
                <a:srgbClr val="000000"/>
              </a:solidFill>
              <a:latin typeface="Verdana"/>
              <a:sym typeface="Wingdings"/>
            </a:endParaRPr>
          </a:p>
          <a:p>
            <a:endParaRPr lang="en-US" dirty="0">
              <a:solidFill>
                <a:srgbClr val="000000"/>
              </a:solidFill>
              <a:latin typeface="Verdana"/>
              <a:sym typeface="Wingdings"/>
            </a:endParaRPr>
          </a:p>
          <a:p>
            <a:pPr>
              <a:buFont typeface="Wingdings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Verdana"/>
                <a:sym typeface="Wingdings"/>
              </a:rPr>
              <a:t>MAJIS/MAPPS </a:t>
            </a:r>
            <a:r>
              <a:rPr lang="en-US" dirty="0">
                <a:solidFill>
                  <a:srgbClr val="000000"/>
                </a:solidFill>
                <a:latin typeface="Verdana"/>
                <a:sym typeface="Wingdings"/>
              </a:rPr>
              <a:t>area created (‘Sandbox’ based on latest Europa flyby + full Jupiter orbit scenario) </a:t>
            </a:r>
          </a:p>
          <a:p>
            <a:r>
              <a:rPr lang="en-US" dirty="0">
                <a:solidFill>
                  <a:srgbClr val="000000"/>
                </a:solidFill>
                <a:latin typeface="Verdana"/>
                <a:sym typeface="Wingdings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Verdana"/>
                <a:sym typeface="Wingdings"/>
              </a:rPr>
              <a:t> you can generate the CKs resulting from our planning and visualize the </a:t>
            </a:r>
            <a:r>
              <a:rPr lang="en-US" sz="1600" dirty="0" err="1">
                <a:solidFill>
                  <a:srgbClr val="000000"/>
                </a:solidFill>
                <a:latin typeface="Verdana"/>
                <a:sym typeface="Wingdings"/>
              </a:rPr>
              <a:t>pointings</a:t>
            </a:r>
            <a:r>
              <a:rPr lang="en-US" sz="1600" dirty="0">
                <a:solidFill>
                  <a:srgbClr val="000000"/>
                </a:solidFill>
                <a:latin typeface="Verdana"/>
                <a:sym typeface="Wingdings"/>
              </a:rPr>
              <a:t> yourself [More on this during Friday’s </a:t>
            </a:r>
            <a:r>
              <a:rPr lang="en-US" sz="1600" dirty="0" err="1">
                <a:solidFill>
                  <a:srgbClr val="000000"/>
                </a:solidFill>
                <a:latin typeface="Verdana"/>
                <a:sym typeface="Wingdings"/>
              </a:rPr>
              <a:t>telecon</a:t>
            </a:r>
            <a:r>
              <a:rPr lang="en-US" sz="1600" dirty="0">
                <a:solidFill>
                  <a:srgbClr val="000000"/>
                </a:solidFill>
                <a:latin typeface="Verdana"/>
                <a:sym typeface="Wingdings"/>
              </a:rPr>
              <a:t>]</a:t>
            </a:r>
          </a:p>
          <a:p>
            <a:r>
              <a:rPr lang="en-US" sz="1600" dirty="0">
                <a:solidFill>
                  <a:srgbClr val="000000"/>
                </a:solidFill>
                <a:latin typeface="Verdana"/>
                <a:sym typeface="Wingdings"/>
              </a:rPr>
              <a:t>	 you can develop your own </a:t>
            </a:r>
            <a:r>
              <a:rPr lang="en-US" sz="1600" dirty="0" err="1">
                <a:solidFill>
                  <a:srgbClr val="000000"/>
                </a:solidFill>
                <a:latin typeface="Verdana"/>
                <a:sym typeface="Wingdings"/>
              </a:rPr>
              <a:t>pointings</a:t>
            </a:r>
            <a:r>
              <a:rPr lang="en-US" sz="1600" dirty="0">
                <a:solidFill>
                  <a:srgbClr val="000000"/>
                </a:solidFill>
                <a:latin typeface="Verdana"/>
                <a:sym typeface="Wingdings"/>
              </a:rPr>
              <a:t> [on-line tool help for complicated </a:t>
            </a:r>
            <a:r>
              <a:rPr lang="en-US" dirty="0">
                <a:solidFill>
                  <a:srgbClr val="000000"/>
                </a:solidFill>
                <a:latin typeface="Verdana"/>
                <a:sym typeface="Wingdings"/>
              </a:rPr>
              <a:t>cases like MOSAICS</a:t>
            </a:r>
            <a:r>
              <a:rPr lang="mr-IN" dirty="0">
                <a:solidFill>
                  <a:srgbClr val="000000"/>
                </a:solidFill>
                <a:sym typeface="Wingdings"/>
              </a:rPr>
              <a:t>…</a:t>
            </a:r>
            <a:r>
              <a:rPr lang="en-US" dirty="0">
                <a:solidFill>
                  <a:srgbClr val="000000"/>
                </a:solidFill>
                <a:latin typeface="Verdana"/>
                <a:sym typeface="Wingdings"/>
              </a:rPr>
              <a:t>]</a:t>
            </a:r>
          </a:p>
          <a:p>
            <a:endParaRPr lang="en-US" dirty="0">
              <a:solidFill>
                <a:srgbClr val="000000"/>
              </a:solidFill>
              <a:latin typeface="Verdana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Verdana"/>
                <a:sym typeface="Wingdings"/>
              </a:rPr>
              <a:t>TIMELINE TOOL : </a:t>
            </a:r>
            <a:r>
              <a:rPr lang="en-US" dirty="0">
                <a:solidFill>
                  <a:srgbClr val="000000"/>
                </a:solidFill>
                <a:latin typeface="Verdana"/>
                <a:sym typeface="Wingdings"/>
              </a:rPr>
              <a:t>new time-series and events available (RINGS</a:t>
            </a:r>
            <a:r>
              <a:rPr lang="mr-IN" dirty="0">
                <a:solidFill>
                  <a:srgbClr val="000000"/>
                </a:solidFill>
                <a:sym typeface="Wingdings"/>
              </a:rPr>
              <a:t>…</a:t>
            </a:r>
            <a:r>
              <a:rPr lang="en-US" dirty="0">
                <a:solidFill>
                  <a:srgbClr val="000000"/>
                </a:solidFill>
                <a:latin typeface="Verdana"/>
                <a:sym typeface="Wingdings"/>
              </a:rPr>
              <a:t>), let us know if you have specific wishes! </a:t>
            </a:r>
            <a:endParaRPr lang="en-US" dirty="0" smtClean="0">
              <a:solidFill>
                <a:srgbClr val="000000"/>
              </a:solidFill>
              <a:latin typeface="Verdana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endParaRPr lang="en-US" dirty="0">
              <a:solidFill>
                <a:srgbClr val="000000"/>
              </a:solidFill>
              <a:latin typeface="Verdana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b="1" dirty="0" smtClean="0"/>
              <a:t>GANYMEDE/CALLISTO ROIs </a:t>
            </a:r>
            <a:r>
              <a:rPr lang="en-US" dirty="0" smtClean="0"/>
              <a:t>: Region of Interest [ROI] observation opportunities available on-line [assuming NADIR with up to 5deg offset] computed using the ROI definition by WG2 [</a:t>
            </a:r>
            <a:r>
              <a:rPr lang="en-US" dirty="0" err="1" smtClean="0"/>
              <a:t>Katrin</a:t>
            </a:r>
            <a:r>
              <a:rPr lang="en-US" dirty="0" smtClean="0"/>
              <a:t> Stefan, T. </a:t>
            </a:r>
            <a:r>
              <a:rPr lang="en-US" dirty="0" err="1" smtClean="0"/>
              <a:t>Roatsch</a:t>
            </a:r>
            <a:r>
              <a:rPr lang="en-US" dirty="0" smtClean="0"/>
              <a:t>] </a:t>
            </a:r>
            <a:r>
              <a:rPr lang="mr-IN" dirty="0" smtClean="0"/>
              <a:t>–</a:t>
            </a:r>
            <a:r>
              <a:rPr lang="en-US" dirty="0" smtClean="0"/>
              <a:t>if you want to do some theoretical coverage checks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r>
              <a:rPr lang="en-US" dirty="0" smtClean="0"/>
              <a:t>(Do you have your own list of ROIs ? )</a:t>
            </a:r>
          </a:p>
          <a:p>
            <a:pPr marL="285750" indent="-285750">
              <a:buFont typeface="Wingdings" charset="2"/>
              <a:buChar char="q"/>
            </a:pPr>
            <a:endParaRPr lang="en-US" dirty="0">
              <a:solidFill>
                <a:srgbClr val="000000"/>
              </a:solidFill>
              <a:latin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04900" y="10205"/>
            <a:ext cx="7672782" cy="76944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/>
              <a:t>SOME RECENT TOOL DEVELOPMENTS POTENTIALLY INTERESTING FOR MAJIS (3</a:t>
            </a:r>
            <a:r>
              <a:rPr lang="en-US" dirty="0" smtClean="0"/>
              <a:t>/3)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8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4489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b="1" dirty="0" smtClean="0"/>
              <a:t>RING CAMPAIGN IMPLEMENTATION (MAJIS/WG2)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>
                <a:sym typeface="Wingdings"/>
              </a:rPr>
              <a:t> RING_HP, RING_LP </a:t>
            </a:r>
            <a:r>
              <a:rPr lang="en-US" dirty="0" smtClean="0">
                <a:sym typeface="Wingdings"/>
              </a:rPr>
              <a:t>and</a:t>
            </a:r>
            <a:r>
              <a:rPr lang="en-US" b="1" dirty="0" smtClean="0">
                <a:sym typeface="Wingdings"/>
              </a:rPr>
              <a:t> RING_PHASCURV </a:t>
            </a:r>
            <a:r>
              <a:rPr lang="en-US" dirty="0" smtClean="0">
                <a:sym typeface="Wingdings"/>
              </a:rPr>
              <a:t>segments have been defined following MAJIS definition (F. </a:t>
            </a:r>
            <a:r>
              <a:rPr lang="en-US" dirty="0" err="1" smtClean="0">
                <a:sym typeface="Wingdings"/>
              </a:rPr>
              <a:t>Poulet</a:t>
            </a:r>
            <a:r>
              <a:rPr lang="en-US" dirty="0" smtClean="0">
                <a:sym typeface="Wingdings"/>
              </a:rPr>
              <a:t>) list of opportunities is available for all </a:t>
            </a:r>
            <a:r>
              <a:rPr lang="en-US" dirty="0" err="1" smtClean="0">
                <a:sym typeface="Wingdings"/>
              </a:rPr>
              <a:t>crema</a:t>
            </a:r>
            <a:r>
              <a:rPr lang="en-US" dirty="0" smtClean="0">
                <a:sym typeface="Wingdings"/>
              </a:rPr>
              <a:t> including geometrical information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b="1" i="1" dirty="0" smtClean="0">
                <a:sym typeface="Wingdings"/>
              </a:rPr>
              <a:t>RULES FOR OPPORTUNITY COMPUTATIONS ARE (SO FAR</a:t>
            </a:r>
            <a:r>
              <a:rPr lang="mr-IN" b="1" i="1" dirty="0" smtClean="0">
                <a:sym typeface="Wingdings"/>
              </a:rPr>
              <a:t>…</a:t>
            </a:r>
            <a:r>
              <a:rPr lang="en-US" b="1" i="1" dirty="0" smtClean="0">
                <a:sym typeface="Wingdings"/>
              </a:rPr>
              <a:t>):</a:t>
            </a:r>
          </a:p>
          <a:p>
            <a:pPr marL="0" indent="0">
              <a:buNone/>
            </a:pPr>
            <a:r>
              <a:rPr lang="en-US" b="1" dirty="0" smtClean="0">
                <a:sym typeface="Wingdings"/>
              </a:rPr>
              <a:t>RING HIGH PHASE: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Primary condition:  eclipse </a:t>
            </a:r>
            <a:r>
              <a:rPr lang="en-US" dirty="0">
                <a:sym typeface="Wingdings"/>
              </a:rPr>
              <a:t>events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Secondary conditions: </a:t>
            </a:r>
            <a:r>
              <a:rPr lang="en-US" dirty="0">
                <a:sym typeface="Wingdings"/>
              </a:rPr>
              <a:t>SC elevation above the ring plane is lower than 0.5 </a:t>
            </a:r>
            <a:r>
              <a:rPr lang="en-US" dirty="0" err="1">
                <a:sym typeface="Wingdings"/>
              </a:rPr>
              <a:t>deg</a:t>
            </a:r>
            <a:r>
              <a:rPr lang="en-US" dirty="0">
                <a:sym typeface="Wingdings"/>
              </a:rPr>
              <a:t> AND distance to Jupiter is larger than 8e5 </a:t>
            </a:r>
            <a:r>
              <a:rPr lang="en-US" dirty="0" smtClean="0">
                <a:sym typeface="Wingdings"/>
              </a:rPr>
              <a:t>km</a:t>
            </a:r>
          </a:p>
          <a:p>
            <a:pPr marL="0" indent="0">
              <a:buNone/>
            </a:pPr>
            <a:r>
              <a:rPr lang="en-US" b="1" dirty="0" smtClean="0">
                <a:sym typeface="Wingdings"/>
              </a:rPr>
              <a:t>RING </a:t>
            </a:r>
            <a:r>
              <a:rPr lang="en-US" b="1" dirty="0">
                <a:sym typeface="Wingdings"/>
              </a:rPr>
              <a:t>L</a:t>
            </a:r>
            <a:r>
              <a:rPr lang="en-US" b="1" dirty="0" smtClean="0">
                <a:sym typeface="Wingdings"/>
              </a:rPr>
              <a:t>OW PHASE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Solar phase at one of the </a:t>
            </a:r>
            <a:r>
              <a:rPr lang="en-US" dirty="0" err="1" smtClean="0">
                <a:sym typeface="Wingdings"/>
              </a:rPr>
              <a:t>ansae</a:t>
            </a:r>
            <a:r>
              <a:rPr lang="en-US" dirty="0" smtClean="0">
                <a:sym typeface="Wingdings"/>
              </a:rPr>
              <a:t> &lt; 10 </a:t>
            </a:r>
            <a:r>
              <a:rPr lang="en-US" dirty="0" err="1" smtClean="0">
                <a:sym typeface="Wingdings"/>
              </a:rPr>
              <a:t>deg</a:t>
            </a:r>
            <a:r>
              <a:rPr lang="en-US" dirty="0" smtClean="0">
                <a:sym typeface="Wingdings"/>
              </a:rPr>
              <a:t>, SC elevation &lt; 0.2 </a:t>
            </a:r>
            <a:r>
              <a:rPr lang="en-US" dirty="0" err="1" smtClean="0">
                <a:sym typeface="Wingdings"/>
              </a:rPr>
              <a:t>deg</a:t>
            </a:r>
            <a:r>
              <a:rPr lang="en-US" dirty="0" smtClean="0">
                <a:sym typeface="Wingdings"/>
              </a:rPr>
              <a:t>, distance to Jupiter &gt; 8e5 km</a:t>
            </a:r>
          </a:p>
          <a:p>
            <a:pPr marL="0" indent="0">
              <a:buNone/>
            </a:pPr>
            <a:r>
              <a:rPr lang="en-US" b="1" dirty="0" smtClean="0">
                <a:sym typeface="Wingdings"/>
              </a:rPr>
              <a:t>RING PHASE CURVE </a:t>
            </a:r>
            <a:r>
              <a:rPr lang="en-US" b="1" dirty="0">
                <a:sym typeface="Wingdings"/>
              </a:rPr>
              <a:t>: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[question: phase bin too narrow ? Suggestions?]</a:t>
            </a:r>
            <a:endParaRPr lang="en-US" b="1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Solar phase at one of </a:t>
            </a:r>
            <a:r>
              <a:rPr lang="en-US" dirty="0" err="1" smtClean="0">
                <a:sym typeface="Wingdings"/>
              </a:rPr>
              <a:t>ansae</a:t>
            </a:r>
            <a:r>
              <a:rPr lang="en-US" dirty="0" smtClean="0">
                <a:sym typeface="Wingdings"/>
              </a:rPr>
              <a:t> in bins [5,10,15</a:t>
            </a:r>
            <a:r>
              <a:rPr lang="mr-IN" dirty="0" smtClean="0">
                <a:sym typeface="Wingdings"/>
              </a:rPr>
              <a:t>…</a:t>
            </a:r>
            <a:r>
              <a:rPr lang="en-US" dirty="0" smtClean="0">
                <a:sym typeface="Wingdings"/>
              </a:rPr>
              <a:t>,170 </a:t>
            </a:r>
            <a:r>
              <a:rPr lang="en-US" dirty="0" err="1" smtClean="0">
                <a:sym typeface="Wingdings"/>
              </a:rPr>
              <a:t>deg</a:t>
            </a:r>
            <a:r>
              <a:rPr lang="en-US" dirty="0" smtClean="0">
                <a:sym typeface="Wingdings"/>
              </a:rPr>
              <a:t>], SC elevation &lt; 0.5 </a:t>
            </a:r>
            <a:r>
              <a:rPr lang="en-US" dirty="0" err="1" smtClean="0">
                <a:sym typeface="Wingdings"/>
              </a:rPr>
              <a:t>deg</a:t>
            </a:r>
            <a:r>
              <a:rPr lang="en-US" dirty="0" smtClean="0">
                <a:sym typeface="Wingdings"/>
              </a:rPr>
              <a:t>, SC distance to Jupiter &gt; 8e5 km</a:t>
            </a:r>
          </a:p>
          <a:p>
            <a:pPr marL="0" indent="0">
              <a:buNone/>
            </a:pPr>
            <a:r>
              <a:rPr lang="en-US" b="1" dirty="0" smtClean="0">
                <a:sym typeface="Wingdings"/>
              </a:rPr>
              <a:t>Coverage analysis (.</a:t>
            </a:r>
            <a:r>
              <a:rPr lang="en-US" b="1" dirty="0" err="1" smtClean="0">
                <a:sym typeface="Wingdings"/>
              </a:rPr>
              <a:t>csv</a:t>
            </a:r>
            <a:r>
              <a:rPr lang="en-US" b="1" dirty="0" smtClean="0">
                <a:sym typeface="Wingdings"/>
              </a:rPr>
              <a:t>) of opportunities includes, for all RING segments: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- Jupiter distance, </a:t>
            </a:r>
            <a:r>
              <a:rPr lang="en-US" dirty="0" err="1" smtClean="0">
                <a:sym typeface="Wingdings"/>
              </a:rPr>
              <a:t>ansae</a:t>
            </a:r>
            <a:r>
              <a:rPr lang="en-US" dirty="0" smtClean="0">
                <a:sym typeface="Wingdings"/>
              </a:rPr>
              <a:t> solar phases, sun and observer elevations, at beginning and end of segment, and min-max values over segment</a:t>
            </a:r>
            <a:endParaRPr lang="en-US" dirty="0">
              <a:sym typeface="Wingding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4900" y="143681"/>
            <a:ext cx="7672782" cy="430887"/>
          </a:xfrm>
        </p:spPr>
        <p:txBody>
          <a:bodyPr/>
          <a:lstStyle/>
          <a:p>
            <a:r>
              <a:rPr lang="en-US" dirty="0" smtClean="0"/>
              <a:t>SEGMENTATION NEWS (1/2)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7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677" y="774696"/>
            <a:ext cx="8908323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q"/>
            </a:pPr>
            <a:r>
              <a:rPr lang="en-US" b="1" dirty="0" smtClean="0"/>
              <a:t>JUPITER MONITORING (MAJIS/WG4/D. </a:t>
            </a:r>
            <a:r>
              <a:rPr lang="en-US" b="1" dirty="0" err="1" smtClean="0"/>
              <a:t>Grassi</a:t>
            </a:r>
            <a:r>
              <a:rPr lang="en-US" b="1" dirty="0" smtClean="0"/>
              <a:t>)</a:t>
            </a:r>
          </a:p>
          <a:p>
            <a:r>
              <a:rPr lang="en-US" dirty="0" smtClean="0">
                <a:sym typeface="Wingdings"/>
              </a:rPr>
              <a:t>+-5 h of each </a:t>
            </a:r>
            <a:r>
              <a:rPr lang="en-US" dirty="0" err="1" smtClean="0">
                <a:sym typeface="Wingdings"/>
              </a:rPr>
              <a:t>perijove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Repetition pattern: </a:t>
            </a:r>
          </a:p>
          <a:p>
            <a:r>
              <a:rPr lang="en-US" dirty="0" smtClean="0">
                <a:sym typeface="Wingdings"/>
              </a:rPr>
              <a:t>one segment every 3 days until next and previous </a:t>
            </a:r>
            <a:r>
              <a:rPr lang="en-US" dirty="0" err="1" smtClean="0">
                <a:sym typeface="Wingdings"/>
              </a:rPr>
              <a:t>apojoves</a:t>
            </a:r>
            <a:r>
              <a:rPr lang="en-US" dirty="0" smtClean="0">
                <a:sym typeface="Wingdings"/>
              </a:rPr>
              <a:t> reached</a:t>
            </a:r>
          </a:p>
          <a:p>
            <a:r>
              <a:rPr lang="en-US" dirty="0" smtClean="0">
                <a:sym typeface="Wingdings"/>
              </a:rPr>
              <a:t>Offset segments (other than </a:t>
            </a:r>
            <a:r>
              <a:rPr lang="en-US" dirty="0" err="1" smtClean="0">
                <a:sym typeface="Wingdings"/>
              </a:rPr>
              <a:t>Perijove</a:t>
            </a:r>
            <a:r>
              <a:rPr lang="en-US" dirty="0" smtClean="0">
                <a:sym typeface="Wingdings"/>
              </a:rPr>
              <a:t> ones) overlapping with </a:t>
            </a:r>
            <a:r>
              <a:rPr lang="en-US" dirty="0" err="1" smtClean="0">
                <a:sym typeface="Wingdings"/>
              </a:rPr>
              <a:t>Malargue</a:t>
            </a:r>
            <a:r>
              <a:rPr lang="en-US" dirty="0" smtClean="0">
                <a:sym typeface="Wingdings"/>
              </a:rPr>
              <a:t> visibility </a:t>
            </a:r>
          </a:p>
          <a:p>
            <a:endParaRPr lang="en-US" dirty="0" smtClean="0">
              <a:sym typeface="Wingdings"/>
            </a:endParaRPr>
          </a:p>
          <a:p>
            <a:endParaRPr lang="en-US" b="1" dirty="0"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b="1" dirty="0" smtClean="0">
                <a:sym typeface="Wingdings"/>
              </a:rPr>
              <a:t>JUPITER PHASE (MAJIS/WG4/</a:t>
            </a:r>
            <a:r>
              <a:rPr lang="en-US" b="1" dirty="0" smtClean="0"/>
              <a:t>D. </a:t>
            </a:r>
            <a:r>
              <a:rPr lang="en-US" b="1" dirty="0" err="1" smtClean="0"/>
              <a:t>Grassi</a:t>
            </a:r>
            <a:r>
              <a:rPr lang="en-US" b="1" dirty="0" smtClean="0">
                <a:sym typeface="Wingdings"/>
              </a:rPr>
              <a:t>)</a:t>
            </a:r>
          </a:p>
          <a:p>
            <a:r>
              <a:rPr lang="en-US" b="1" dirty="0">
                <a:sym typeface="Wingdings"/>
              </a:rPr>
              <a:t>	</a:t>
            </a:r>
            <a:r>
              <a:rPr lang="en-US" b="1" dirty="0" smtClean="0">
                <a:sym typeface="Wingdings"/>
              </a:rPr>
              <a:t> Jupiter Phase Min </a:t>
            </a:r>
          </a:p>
          <a:p>
            <a:r>
              <a:rPr lang="en-US" b="1" dirty="0">
                <a:sym typeface="Wingdings"/>
              </a:rPr>
              <a:t>	</a:t>
            </a:r>
            <a:r>
              <a:rPr lang="en-US" b="1" dirty="0" smtClean="0">
                <a:sym typeface="Wingdings"/>
              </a:rPr>
              <a:t> Jupiter Phase Max</a:t>
            </a:r>
          </a:p>
          <a:p>
            <a:r>
              <a:rPr lang="en-US" dirty="0" smtClean="0">
                <a:sym typeface="Wingdings"/>
              </a:rPr>
              <a:t>Opportunity criteria: SC-JUP distance &lt; 2e6 km</a:t>
            </a:r>
          </a:p>
          <a:p>
            <a:r>
              <a:rPr lang="en-US" dirty="0" smtClean="0">
                <a:sym typeface="Wingdings"/>
              </a:rPr>
              <a:t>Phase min segment centered +- 5h around min phase value when going below 5 </a:t>
            </a:r>
            <a:r>
              <a:rPr lang="en-US" dirty="0" err="1" smtClean="0">
                <a:sym typeface="Wingdings"/>
              </a:rPr>
              <a:t>deg</a:t>
            </a:r>
            <a:r>
              <a:rPr lang="en-US" dirty="0" smtClean="0">
                <a:sym typeface="Wingdings"/>
              </a:rPr>
              <a:t> (150 </a:t>
            </a:r>
            <a:r>
              <a:rPr lang="en-US" dirty="0" err="1" smtClean="0">
                <a:sym typeface="Wingdings"/>
              </a:rPr>
              <a:t>deg</a:t>
            </a:r>
            <a:r>
              <a:rPr lang="en-US" dirty="0" smtClean="0">
                <a:sym typeface="Wingdings"/>
              </a:rPr>
              <a:t> for high-phase)</a:t>
            </a:r>
          </a:p>
          <a:p>
            <a:r>
              <a:rPr lang="en-US" dirty="0" smtClean="0">
                <a:sym typeface="Wingdings"/>
              </a:rPr>
              <a:t>Offset to avoid </a:t>
            </a:r>
            <a:r>
              <a:rPr lang="en-US" dirty="0" err="1" smtClean="0">
                <a:sym typeface="Wingdings"/>
              </a:rPr>
              <a:t>Malargue</a:t>
            </a:r>
            <a:r>
              <a:rPr lang="en-US" dirty="0" smtClean="0">
                <a:sym typeface="Wingdings"/>
              </a:rPr>
              <a:t> Downlink, up to 20 </a:t>
            </a:r>
            <a:r>
              <a:rPr lang="en-US" dirty="0" err="1" smtClean="0">
                <a:sym typeface="Wingdings"/>
              </a:rPr>
              <a:t>deg</a:t>
            </a:r>
            <a:r>
              <a:rPr lang="en-US" dirty="0" smtClean="0">
                <a:sym typeface="Wingdings"/>
              </a:rPr>
              <a:t> phase offset tolerated</a:t>
            </a:r>
          </a:p>
          <a:p>
            <a:r>
              <a:rPr lang="en-US" dirty="0" smtClean="0">
                <a:sym typeface="Wingdings"/>
              </a:rPr>
              <a:t>Remove when overlapping with solar conjunctions/Eclipses [for max phase]</a:t>
            </a:r>
            <a:endParaRPr lang="en-US" b="1" dirty="0" smtClean="0">
              <a:sym typeface="Wingdings"/>
            </a:endParaRPr>
          </a:p>
          <a:p>
            <a:endParaRPr lang="en-US" i="1" dirty="0">
              <a:solidFill>
                <a:srgbClr val="FF0000"/>
              </a:solidFill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QUESTION TO YOU</a:t>
            </a:r>
            <a:r>
              <a:rPr lang="en-US" b="1" dirty="0" smtClean="0">
                <a:sym typeface="Wingdings"/>
              </a:rPr>
              <a:t>: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[COMPATIBILITY WITH JANUS/WG4 SEGMENTS ????? ARE WE NOT DUPLICATING THINGS ? ]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Typical values for segments coverage analysis ?</a:t>
            </a:r>
            <a:endParaRPr lang="en-US" b="1" i="1" dirty="0" smtClean="0">
              <a:solidFill>
                <a:srgbClr val="FF0000"/>
              </a:solidFill>
              <a:sym typeface="Wingdings"/>
            </a:endParaRPr>
          </a:p>
          <a:p>
            <a:endParaRPr lang="en-US" i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4900" y="143681"/>
            <a:ext cx="7672782" cy="430887"/>
          </a:xfrm>
        </p:spPr>
        <p:txBody>
          <a:bodyPr/>
          <a:lstStyle/>
          <a:p>
            <a:r>
              <a:rPr lang="en-US" dirty="0" smtClean="0"/>
              <a:t>SEGMENTATION NEWS (2/2)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9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09 at 13.22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4909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4939" y="146583"/>
            <a:ext cx="625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juicesoc.esac.esa.int</a:t>
            </a:r>
            <a:r>
              <a:rPr lang="en-US" dirty="0" smtClean="0"/>
              <a:t>/timeline/CREMA_3_0#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93260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 JUICE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0BD0D74C-2AB7-4849-B89C-2F97DC23E8C4}" vid="{655C244B-8053-4160-B0BE-0AF81C2973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279</Words>
  <Application>Microsoft Macintosh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ESA Presentation JUICE</vt:lpstr>
      <vt:lpstr>SOME RECENT DEVELOPMENTS POTENTIALLY INTERESTING FOR MAJIS (1/3)</vt:lpstr>
      <vt:lpstr>SOME RECENT TOOL DEVELOPMENTS POTENTIALLY INTERESTING FOR MAJIS (2/3)</vt:lpstr>
      <vt:lpstr>PowerPoint Presentation</vt:lpstr>
      <vt:lpstr>SEGMENTATION NEWS (1/2)</vt:lpstr>
      <vt:lpstr>SEGMENTATION NEWS (2/2)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RECENT DEVELOPMENTS POTENTIALLY INTERESTING FOR MAJIS (1/4)</dc:title>
  <dc:creator>Nicolas Altobelli</dc:creator>
  <cp:lastModifiedBy>Nicolas Altobelli</cp:lastModifiedBy>
  <cp:revision>38</cp:revision>
  <dcterms:created xsi:type="dcterms:W3CDTF">2019-10-09T07:33:11Z</dcterms:created>
  <dcterms:modified xsi:type="dcterms:W3CDTF">2019-10-09T11:23:05Z</dcterms:modified>
</cp:coreProperties>
</file>