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8" r:id="rId1"/>
  </p:sldMasterIdLst>
  <p:notesMasterIdLst>
    <p:notesMasterId r:id="rId26"/>
  </p:notesMasterIdLst>
  <p:handoutMasterIdLst>
    <p:handoutMasterId r:id="rId27"/>
  </p:handoutMasterIdLst>
  <p:sldIdLst>
    <p:sldId id="485" r:id="rId2"/>
    <p:sldId id="486" r:id="rId3"/>
    <p:sldId id="487" r:id="rId4"/>
    <p:sldId id="488" r:id="rId5"/>
    <p:sldId id="489" r:id="rId6"/>
    <p:sldId id="490" r:id="rId7"/>
    <p:sldId id="491" r:id="rId8"/>
    <p:sldId id="492" r:id="rId9"/>
    <p:sldId id="493" r:id="rId10"/>
    <p:sldId id="500" r:id="rId11"/>
    <p:sldId id="501" r:id="rId12"/>
    <p:sldId id="502" r:id="rId13"/>
    <p:sldId id="503" r:id="rId14"/>
    <p:sldId id="504" r:id="rId15"/>
    <p:sldId id="505" r:id="rId16"/>
    <p:sldId id="506" r:id="rId17"/>
    <p:sldId id="507" r:id="rId18"/>
    <p:sldId id="508" r:id="rId19"/>
    <p:sldId id="509" r:id="rId20"/>
    <p:sldId id="494" r:id="rId21"/>
    <p:sldId id="495" r:id="rId22"/>
    <p:sldId id="456" r:id="rId23"/>
    <p:sldId id="496" r:id="rId24"/>
    <p:sldId id="499" r:id="rId25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56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28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00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72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FF"/>
    <a:srgbClr val="009900"/>
    <a:srgbClr val="0033CC"/>
    <a:srgbClr val="E78C1A"/>
    <a:srgbClr val="1428FF"/>
    <a:srgbClr val="0099FF"/>
    <a:srgbClr val="FF66FF"/>
    <a:srgbClr val="FFB642"/>
    <a:srgbClr val="54FF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196" autoAdjust="0"/>
    <p:restoredTop sz="99112" autoAdjust="0"/>
  </p:normalViewPr>
  <p:slideViewPr>
    <p:cSldViewPr>
      <p:cViewPr varScale="1">
        <p:scale>
          <a:sx n="86" d="100"/>
          <a:sy n="86" d="100"/>
        </p:scale>
        <p:origin x="490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100" d="100"/>
          <a:sy n="100" d="100"/>
        </p:scale>
        <p:origin x="-624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E0A31F7B-12C2-4296-BA70-ADDAE49773C3}" type="datetimeFigureOut">
              <a:rPr lang="it-IT"/>
              <a:pPr>
                <a:defRPr/>
              </a:pPr>
              <a:t>09/10/2019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9684881-2320-4125-B253-5B91FFB38127}" type="slidenum">
              <a:rPr lang="it-IT"/>
              <a:pPr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14832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/>
              <a:t>Fare clic per modificare gli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8095B12-F8ED-4FD8-8973-7B89D628033B}" type="slidenum">
              <a:rPr lang="it-IT"/>
              <a:pPr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0933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5766" algn="l" defTabSz="4571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20" algn="l" defTabSz="4571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72" algn="l" defTabSz="4571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26" algn="l" defTabSz="4571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095B12-F8ED-4FD8-8973-7B89D628033B}" type="slidenum">
              <a:rPr lang="it-IT" smtClean="0"/>
              <a:pPr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85607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Espace réservé des commentaires 2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/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8196" name="Espace réservé du numéro de diapositive 3"/>
          <p:cNvSpPr txBox="1">
            <a:spLocks noChangeArrowheads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562" tIns="47781" rIns="95562" bIns="47781"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fld id="{35C02DF4-44F6-43B2-8FA0-BDBDAC3A453D}" type="slidenum">
              <a:rPr lang="it-IT" altLang="en-US" sz="1300">
                <a:solidFill>
                  <a:srgbClr val="000000"/>
                </a:solidFill>
              </a:rPr>
              <a:pPr algn="r" eaLnBrk="1" hangingPunct="1"/>
              <a:t>2</a:t>
            </a:fld>
            <a:endParaRPr lang="it-IT" altLang="en-US" sz="13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5141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Espace réservé des commentaires 2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/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28676" name="Espace réservé du numéro de diapositive 3"/>
          <p:cNvSpPr txBox="1">
            <a:spLocks noChangeArrowheads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562" tIns="47781" rIns="95562" bIns="47781"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fld id="{A30241A5-4345-447A-A3BB-51B2B5EA1550}" type="slidenum">
              <a:rPr lang="it-IT" altLang="en-US" sz="1300">
                <a:solidFill>
                  <a:srgbClr val="000000"/>
                </a:solidFill>
              </a:rPr>
              <a:pPr algn="r" eaLnBrk="1" hangingPunct="1"/>
              <a:t>20</a:t>
            </a:fld>
            <a:endParaRPr lang="it-IT" altLang="en-US" sz="13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6452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Espace réservé des commentaires 2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/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28676" name="Espace réservé du numéro de diapositive 3"/>
          <p:cNvSpPr txBox="1">
            <a:spLocks noChangeArrowheads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562" tIns="47781" rIns="95562" bIns="47781"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fld id="{A30241A5-4345-447A-A3BB-51B2B5EA1550}" type="slidenum">
              <a:rPr lang="it-IT" altLang="en-US" sz="1300">
                <a:solidFill>
                  <a:srgbClr val="000000"/>
                </a:solidFill>
              </a:rPr>
              <a:pPr algn="r" eaLnBrk="1" hangingPunct="1"/>
              <a:t>21</a:t>
            </a:fld>
            <a:endParaRPr lang="it-IT" altLang="en-US" sz="13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9077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Espace réservé des commentaires 2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/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28676" name="Espace réservé du numéro de diapositive 3"/>
          <p:cNvSpPr txBox="1">
            <a:spLocks noChangeArrowheads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562" tIns="47781" rIns="95562" bIns="47781"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fld id="{A30241A5-4345-447A-A3BB-51B2B5EA1550}" type="slidenum">
              <a:rPr lang="it-IT" altLang="en-US" sz="1300">
                <a:solidFill>
                  <a:srgbClr val="000000"/>
                </a:solidFill>
              </a:rPr>
              <a:pPr algn="r" eaLnBrk="1" hangingPunct="1"/>
              <a:t>23</a:t>
            </a:fld>
            <a:endParaRPr lang="it-IT" altLang="en-US" sz="13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0005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Espace réservé des commentaires 2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/>
          <a:p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5939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>
            <a:lvl1pPr defTabSz="9540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74700" indent="-296863" defTabSz="9540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92213" indent="-236538" defTabSz="9540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70050" indent="-236538" defTabSz="9540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47888" indent="-236538" defTabSz="9540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05088" indent="-236538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62288" indent="-236538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19488" indent="-236538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76688" indent="-236538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60652A4-7DB1-431A-BB53-23F9A0F6643C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4979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>
            <a:extLst>
              <a:ext uri="{FF2B5EF4-FFF2-40B4-BE49-F238E27FC236}">
                <a16:creationId xmlns="" xmlns:a16="http://schemas.microsoft.com/office/drawing/2014/main" id="{4858900C-8F40-CD45-8FDD-986864F2B031}"/>
              </a:ext>
            </a:extLst>
          </p:cNvPr>
          <p:cNvSpPr/>
          <p:nvPr userDrawn="1"/>
        </p:nvSpPr>
        <p:spPr>
          <a:xfrm>
            <a:off x="5181600" y="6356350"/>
            <a:ext cx="3124200" cy="38031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noFill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noFill/>
          <a:ln>
            <a:noFill/>
          </a:ln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</a:bodyPr>
          <a:lstStyle>
            <a:lvl1pPr>
              <a:defRPr lang="it-IT" sz="44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it-IT" dirty="0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54" indent="0" algn="ctr">
              <a:buNone/>
              <a:defRPr/>
            </a:lvl2pPr>
            <a:lvl3pPr marL="914306" indent="0" algn="ctr">
              <a:buNone/>
              <a:defRPr/>
            </a:lvl3pPr>
            <a:lvl4pPr marL="1371460" indent="0" algn="ctr">
              <a:buNone/>
              <a:defRPr/>
            </a:lvl4pPr>
            <a:lvl5pPr marL="1828613" indent="0" algn="ctr">
              <a:buNone/>
              <a:defRPr/>
            </a:lvl5pPr>
            <a:lvl6pPr marL="2285766" indent="0" algn="ctr">
              <a:buNone/>
              <a:defRPr/>
            </a:lvl6pPr>
            <a:lvl7pPr marL="2742920" indent="0" algn="ctr">
              <a:buNone/>
              <a:defRPr/>
            </a:lvl7pPr>
            <a:lvl8pPr marL="3200072" indent="0" algn="ctr">
              <a:buNone/>
              <a:defRPr/>
            </a:lvl8pPr>
            <a:lvl9pPr marL="3657226" indent="0" algn="ctr">
              <a:buNone/>
              <a:defRPr/>
            </a:lvl9pPr>
          </a:lstStyle>
          <a:p>
            <a:r>
              <a:rPr lang="it-IT" dirty="0"/>
              <a:t>Fare clic per modificare lo stile del sottotitolo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IAPS 9-10/10/2019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908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JUICE - MAJIS – STM#5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60051" y="6346590"/>
            <a:ext cx="533400" cy="365125"/>
          </a:xfrm>
        </p:spPr>
        <p:txBody>
          <a:bodyPr/>
          <a:lstStyle>
            <a:lvl1pPr>
              <a:defRPr/>
            </a:lvl1pPr>
          </a:lstStyle>
          <a:p>
            <a:fld id="{635FC382-2745-4F5E-87AB-F5609AE1DABF}" type="slidenum">
              <a:rPr lang="en-GB"/>
              <a:pPr/>
              <a:t>‹N°›</a:t>
            </a:fld>
            <a:endParaRPr lang="en-GB"/>
          </a:p>
        </p:txBody>
      </p:sp>
      <p:sp>
        <p:nvSpPr>
          <p:cNvPr id="7" name="AutoShape 10"/>
          <p:cNvSpPr>
            <a:spLocks noChangeArrowheads="1"/>
          </p:cNvSpPr>
          <p:nvPr userDrawn="1"/>
        </p:nvSpPr>
        <p:spPr bwMode="auto">
          <a:xfrm>
            <a:off x="0" y="838200"/>
            <a:ext cx="9144000" cy="290512"/>
          </a:xfrm>
          <a:prstGeom prst="roundRect">
            <a:avLst>
              <a:gd name="adj" fmla="val 440"/>
            </a:avLst>
          </a:prstGeom>
          <a:solidFill>
            <a:schemeClr val="tx1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5613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2813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0013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7213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 sz="1600" b="1" dirty="0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4348" y="6303669"/>
            <a:ext cx="936104" cy="408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tommasil\Documents\GA\template\Leonardo 2016\Leonardo - Airborne and Space Systems Division\Airborne &amp; space\Leonardo_AIRBORNE &amp; SPACE SYSTEMS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7400" y="6402947"/>
            <a:ext cx="1308897" cy="25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1737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914400"/>
            <a:ext cx="9144000" cy="290512"/>
          </a:xfrm>
          <a:solidFill>
            <a:schemeClr val="tx1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anchor="ctr"/>
          <a:lstStyle>
            <a:lvl1pPr>
              <a:defRPr lang="it-IT" sz="1600" b="1" kern="120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it-IT" dirty="0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IAPS 9-10/10/2019</a:t>
            </a:r>
            <a:endParaRPr lang="en-GB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JUICE - MAJIS – STM#5</a:t>
            </a:r>
            <a:endParaRPr lang="en-GB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5BEFF-8737-45A4-A544-4A6CB8E50DD1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1933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IAPS 9-10/10/2019</a:t>
            </a:r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JUICE - MAJIS – STM#5</a:t>
            </a: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DCC7C1-A74A-4452-BFA0-AB917D09384D}" type="slidenum">
              <a:rPr lang="en-GB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0845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838199"/>
            <a:ext cx="9144000" cy="291600"/>
          </a:xfr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IAPS 9-10/10/2019</a:t>
            </a:r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JUICE - MAJIS – STM#5</a:t>
            </a: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0EB8C9-F5DF-4AB7-BEF6-039FE83557A3}" type="slidenum">
              <a:rPr lang="en-GB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7655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12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11" Type="http://schemas.openxmlformats.org/officeDocument/2006/relationships/image" Target="../media/image6.jpeg"/><Relationship Id="rId5" Type="http://schemas.openxmlformats.org/officeDocument/2006/relationships/theme" Target="../theme/theme1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144000" cy="1008000"/>
          </a:xfrm>
          <a:prstGeom prst="rect">
            <a:avLst/>
          </a:prstGeom>
          <a:gradFill flip="none" rotWithShape="1">
            <a:gsLst>
              <a:gs pos="1000">
                <a:srgbClr val="558ED5"/>
              </a:gs>
              <a:gs pos="100000">
                <a:srgbClr val="FFFFFF"/>
              </a:gs>
            </a:gsLst>
            <a:lin ang="1116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838199"/>
            <a:ext cx="9144000" cy="2916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wrap="none" lIns="91430" tIns="45716" rIns="91430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96988"/>
            <a:ext cx="8229600" cy="4829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+mn-lt"/>
                <a:ea typeface="+mn-ea"/>
                <a:cs typeface="Arial" charset="0"/>
              </a:defRPr>
            </a:lvl1pPr>
          </a:lstStyle>
          <a:p>
            <a:pPr>
              <a:defRPr/>
            </a:pPr>
            <a:r>
              <a:rPr lang="en-US" smtClean="0"/>
              <a:t>IAPS 9-10/10/2019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0800" y="6356350"/>
            <a:ext cx="2895600" cy="365125"/>
          </a:xfrm>
          <a:prstGeom prst="rect">
            <a:avLst/>
          </a:prstGeom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  <a:ea typeface="+mn-ea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JUICE - MAJIS – STM#5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46799" y="6340973"/>
            <a:ext cx="533400" cy="365125"/>
          </a:xfrm>
          <a:prstGeom prst="rect">
            <a:avLst/>
          </a:prstGeom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fld id="{1F55BEFF-8737-45A4-A544-4A6CB8E50DD1}" type="slidenum">
              <a:rPr lang="en-GB"/>
              <a:pPr/>
              <a:t>‹N°›</a:t>
            </a:fld>
            <a:endParaRPr lang="en-GB"/>
          </a:p>
        </p:txBody>
      </p:sp>
      <p:pic>
        <p:nvPicPr>
          <p:cNvPr id="1034" name="Immagine 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2200" y="0"/>
            <a:ext cx="1752600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Immagine 10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1000" y="0"/>
            <a:ext cx="914400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 12"/>
          <p:cNvPicPr/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1" y="76199"/>
            <a:ext cx="990600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93496" y="6309596"/>
            <a:ext cx="936104" cy="408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 descr="C:\Users\tommasil\Documents\GA\template\Leonardo 2016\Leonardo - Airborne and Space Systems Division\Airborne &amp; space\Leonardo_AIRBORNE &amp; SPACE SYSTEMS.png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7400" y="6397330"/>
            <a:ext cx="1308897" cy="25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magine 14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9599" y="0"/>
            <a:ext cx="762000" cy="762000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="" xmlns:a16="http://schemas.microsoft.com/office/drawing/2014/main" id="{883AEFD4-08CE-7E46-9B8E-1A551371B1A6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5400" y="-106218"/>
            <a:ext cx="914400" cy="9144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</p:sldLayoutIdLst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en-GB" sz="1600" b="1" kern="1200" smtClean="0">
          <a:solidFill>
            <a:schemeClr val="lt1"/>
          </a:solidFill>
          <a:latin typeface="+mn-lt"/>
          <a:ea typeface="+mn-ea"/>
          <a:cs typeface="+mn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15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30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46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613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>
          <a:solidFill>
            <a:schemeClr val="tx1"/>
          </a:solidFill>
          <a:latin typeface="+mn-lt"/>
          <a:ea typeface="+mn-ea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14343" indent="-228576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496" indent="-228576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8650" indent="-228576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5802" indent="-228576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it-IT"/>
      </a:defPPr>
      <a:lvl1pPr marL="0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6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0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3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6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0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72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6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838200"/>
          </a:xfrm>
        </p:spPr>
        <p:txBody>
          <a:bodyPr/>
          <a:lstStyle/>
          <a:p>
            <a:r>
              <a:rPr lang="fr-FR"/>
              <a:t>Cydalise </a:t>
            </a:r>
            <a:r>
              <a:rPr lang="fr-FR" smtClean="0"/>
              <a:t>Dumesnil for the MAJIS team</a:t>
            </a:r>
            <a:endParaRPr lang="en-US" dirty="0"/>
          </a:p>
        </p:txBody>
      </p:sp>
      <p:sp>
        <p:nvSpPr>
          <p:cNvPr id="7" name="Titolo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/>
              <a:t>Status of development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700276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838200"/>
          </a:xfrm>
        </p:spPr>
        <p:txBody>
          <a:bodyPr/>
          <a:lstStyle/>
          <a:p>
            <a:r>
              <a:rPr lang="fr-FR" dirty="0"/>
              <a:t>G. </a:t>
            </a:r>
            <a:r>
              <a:rPr lang="fr-FR" dirty="0" err="1"/>
              <a:t>Piccioni</a:t>
            </a:r>
            <a:r>
              <a:rPr lang="fr-FR" dirty="0"/>
              <a:t> on </a:t>
            </a:r>
            <a:r>
              <a:rPr lang="fr-FR" dirty="0" err="1"/>
              <a:t>behalf</a:t>
            </a:r>
            <a:r>
              <a:rPr lang="fr-FR" dirty="0"/>
              <a:t> of L. </a:t>
            </a:r>
            <a:r>
              <a:rPr lang="fr-FR" dirty="0" err="1"/>
              <a:t>Tommasi</a:t>
            </a:r>
            <a:r>
              <a:rPr lang="fr-FR" dirty="0"/>
              <a:t>, LDO and the MAJIS team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IAPS 9-10/10/2019</a:t>
            </a:r>
            <a:endParaRPr lang="en-GB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JUICE - MAJIS – STM#5</a:t>
            </a:r>
            <a:endParaRPr lang="en-GB" dirty="0"/>
          </a:p>
        </p:txBody>
      </p:sp>
      <p:sp>
        <p:nvSpPr>
          <p:cNvPr id="7" name="Titolo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MAJIS OH design &amp; status</a:t>
            </a:r>
          </a:p>
        </p:txBody>
      </p:sp>
      <p:sp>
        <p:nvSpPr>
          <p:cNvPr id="2" name="Segnaposto numero diapositiva 1">
            <a:extLst>
              <a:ext uri="{FF2B5EF4-FFF2-40B4-BE49-F238E27FC236}">
                <a16:creationId xmlns="" xmlns:a16="http://schemas.microsoft.com/office/drawing/2014/main" id="{524967CF-2669-2A4F-A6EB-B143AF331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FC382-2745-4F5E-87AB-F5609AE1DABF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00276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IAPS 9-10/10/2019</a:t>
            </a:r>
            <a:endParaRPr lang="en-GB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JUICE - MAJIS – STM#5</a:t>
            </a:r>
            <a:endParaRPr lang="en-GB" dirty="0"/>
          </a:p>
        </p:txBody>
      </p:sp>
      <p:sp>
        <p:nvSpPr>
          <p:cNvPr id="2" name="Segnaposto numero diapositiva 1">
            <a:extLst>
              <a:ext uri="{FF2B5EF4-FFF2-40B4-BE49-F238E27FC236}">
                <a16:creationId xmlns="" xmlns:a16="http://schemas.microsoft.com/office/drawing/2014/main" id="{524967CF-2669-2A4F-A6EB-B143AF331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FC382-2745-4F5E-87AB-F5609AE1DABF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9" name="Segnaposto contenuto 2"/>
          <p:cNvSpPr txBox="1">
            <a:spLocks/>
          </p:cNvSpPr>
          <p:nvPr/>
        </p:nvSpPr>
        <p:spPr bwMode="auto">
          <a:xfrm>
            <a:off x="381000" y="1524000"/>
            <a:ext cx="2804864" cy="3663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4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914306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  <a:latin typeface="+mn-lt"/>
                <a:ea typeface="+mn-ea"/>
              </a:defRPr>
            </a:lvl3pPr>
            <a:lvl4pPr marL="137146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1828613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2285766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74292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200072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657226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l"/>
            <a:r>
              <a:rPr lang="it-IT" sz="1800" kern="0" dirty="0"/>
              <a:t>MAJIS </a:t>
            </a:r>
            <a:r>
              <a:rPr lang="it-IT" sz="1800" kern="0" dirty="0" err="1"/>
              <a:t>is</a:t>
            </a:r>
            <a:r>
              <a:rPr lang="it-IT" sz="1800" kern="0" dirty="0"/>
              <a:t> an </a:t>
            </a:r>
            <a:r>
              <a:rPr lang="it-IT" sz="1800" kern="0" dirty="0" err="1">
                <a:solidFill>
                  <a:srgbClr val="1428FF"/>
                </a:solidFill>
              </a:rPr>
              <a:t>imaging</a:t>
            </a:r>
            <a:r>
              <a:rPr lang="it-IT" sz="1800" kern="0" dirty="0">
                <a:solidFill>
                  <a:srgbClr val="1428FF"/>
                </a:solidFill>
              </a:rPr>
              <a:t> </a:t>
            </a:r>
            <a:r>
              <a:rPr lang="it-IT" sz="1800" kern="0" dirty="0" err="1">
                <a:solidFill>
                  <a:srgbClr val="1428FF"/>
                </a:solidFill>
              </a:rPr>
              <a:t>spectrometer</a:t>
            </a:r>
            <a:r>
              <a:rPr lang="it-IT" sz="1800" kern="0" dirty="0">
                <a:solidFill>
                  <a:srgbClr val="1428FF"/>
                </a:solidFill>
              </a:rPr>
              <a:t> </a:t>
            </a:r>
            <a:r>
              <a:rPr lang="it-IT" sz="1800" kern="0" dirty="0"/>
              <a:t>in the VIS-IR </a:t>
            </a:r>
            <a:r>
              <a:rPr lang="it-IT" sz="1800" kern="0" dirty="0" err="1"/>
              <a:t>spectral</a:t>
            </a:r>
            <a:r>
              <a:rPr lang="it-IT" sz="1800" kern="0" dirty="0"/>
              <a:t> </a:t>
            </a:r>
            <a:r>
              <a:rPr lang="it-IT" sz="1800" kern="0" dirty="0" err="1"/>
              <a:t>range</a:t>
            </a:r>
            <a:r>
              <a:rPr lang="it-IT" sz="1800" kern="0" dirty="0"/>
              <a:t>.</a:t>
            </a:r>
          </a:p>
          <a:p>
            <a:pPr algn="l"/>
            <a:r>
              <a:rPr lang="it-IT" sz="1800" kern="0" dirty="0" err="1"/>
              <a:t>It</a:t>
            </a:r>
            <a:r>
              <a:rPr lang="it-IT" sz="1800" kern="0" dirty="0"/>
              <a:t> </a:t>
            </a:r>
            <a:r>
              <a:rPr lang="it-IT" sz="1800" kern="0" dirty="0" err="1"/>
              <a:t>follows</a:t>
            </a:r>
            <a:r>
              <a:rPr lang="it-IT" sz="1800" kern="0" dirty="0"/>
              <a:t> and </a:t>
            </a:r>
            <a:r>
              <a:rPr lang="it-IT" sz="1800" kern="0" dirty="0" err="1"/>
              <a:t>extends</a:t>
            </a:r>
            <a:r>
              <a:rPr lang="it-IT" sz="1800" kern="0" dirty="0"/>
              <a:t> a long LDO </a:t>
            </a:r>
            <a:r>
              <a:rPr lang="it-IT" sz="1800" kern="0" dirty="0" err="1"/>
              <a:t>heritage</a:t>
            </a:r>
            <a:r>
              <a:rPr lang="it-IT" sz="1800" kern="0" dirty="0"/>
              <a:t> in </a:t>
            </a:r>
            <a:r>
              <a:rPr lang="it-IT" sz="1800" kern="0" dirty="0" err="1"/>
              <a:t>this</a:t>
            </a:r>
            <a:r>
              <a:rPr lang="it-IT" sz="1800" kern="0" dirty="0"/>
              <a:t> </a:t>
            </a:r>
            <a:r>
              <a:rPr lang="it-IT" sz="1800" kern="0" dirty="0" err="1"/>
              <a:t>class</a:t>
            </a:r>
            <a:r>
              <a:rPr lang="it-IT" sz="1800" kern="0" dirty="0"/>
              <a:t> of </a:t>
            </a:r>
            <a:r>
              <a:rPr lang="it-IT" sz="1800" kern="0" dirty="0" err="1"/>
              <a:t>optical</a:t>
            </a:r>
            <a:r>
              <a:rPr lang="it-IT" sz="1800" kern="0" dirty="0"/>
              <a:t> </a:t>
            </a:r>
            <a:r>
              <a:rPr lang="it-IT" sz="1800" kern="0" dirty="0" err="1"/>
              <a:t>instruments</a:t>
            </a:r>
            <a:r>
              <a:rPr lang="it-IT" sz="1800" kern="0" dirty="0"/>
              <a:t> for </a:t>
            </a:r>
            <a:r>
              <a:rPr lang="it-IT" sz="1800" kern="0" dirty="0" err="1"/>
              <a:t>planetary</a:t>
            </a:r>
            <a:r>
              <a:rPr lang="it-IT" sz="1800" kern="0" dirty="0"/>
              <a:t> </a:t>
            </a:r>
            <a:r>
              <a:rPr lang="it-IT" sz="1800" kern="0" dirty="0" err="1"/>
              <a:t>observation</a:t>
            </a:r>
            <a:r>
              <a:rPr lang="it-IT" sz="1800" kern="0" dirty="0"/>
              <a:t>:</a:t>
            </a:r>
          </a:p>
          <a:p>
            <a:pPr marL="800054" lvl="1" indent="-342900" algn="l">
              <a:buFont typeface="Arial" panose="020B0604020202020204" pitchFamily="34" charset="0"/>
              <a:buChar char="•"/>
            </a:pPr>
            <a:r>
              <a:rPr lang="it-IT" sz="1600" kern="0" dirty="0">
                <a:solidFill>
                  <a:srgbClr val="FFC000"/>
                </a:solidFill>
              </a:rPr>
              <a:t>VIMS-V Cassini</a:t>
            </a:r>
          </a:p>
          <a:p>
            <a:pPr marL="800054" lvl="1" indent="-342900" algn="l">
              <a:buFont typeface="Arial" panose="020B0604020202020204" pitchFamily="34" charset="0"/>
              <a:buChar char="•"/>
            </a:pPr>
            <a:r>
              <a:rPr lang="it-IT" sz="1600" kern="0" dirty="0">
                <a:solidFill>
                  <a:srgbClr val="FF66FF"/>
                </a:solidFill>
              </a:rPr>
              <a:t>VIRTIS Rosetta </a:t>
            </a:r>
          </a:p>
          <a:p>
            <a:pPr marL="800054" lvl="1" indent="-342900" algn="l">
              <a:buFont typeface="Arial" panose="020B0604020202020204" pitchFamily="34" charset="0"/>
              <a:buChar char="•"/>
            </a:pPr>
            <a:r>
              <a:rPr lang="it-IT" sz="1600" kern="0" dirty="0">
                <a:solidFill>
                  <a:srgbClr val="00CCFF"/>
                </a:solidFill>
              </a:rPr>
              <a:t>VIRTIS Venus Express </a:t>
            </a:r>
          </a:p>
          <a:p>
            <a:pPr marL="800054" lvl="1" indent="-342900" algn="l">
              <a:buFont typeface="Arial" panose="020B0604020202020204" pitchFamily="34" charset="0"/>
              <a:buChar char="•"/>
            </a:pPr>
            <a:r>
              <a:rPr lang="it-IT" sz="1600" kern="0" dirty="0">
                <a:solidFill>
                  <a:srgbClr val="1428FF"/>
                </a:solidFill>
              </a:rPr>
              <a:t>VIR </a:t>
            </a:r>
            <a:r>
              <a:rPr lang="it-IT" sz="1600" kern="0" dirty="0" err="1">
                <a:solidFill>
                  <a:srgbClr val="1428FF"/>
                </a:solidFill>
              </a:rPr>
              <a:t>Dawn</a:t>
            </a:r>
            <a:endParaRPr lang="it-IT" sz="1600" kern="0" dirty="0">
              <a:solidFill>
                <a:srgbClr val="1428FF"/>
              </a:solidFill>
            </a:endParaRPr>
          </a:p>
          <a:p>
            <a:pPr marL="800054" lvl="1" indent="-342900" algn="l">
              <a:buFont typeface="Arial" panose="020B0604020202020204" pitchFamily="34" charset="0"/>
              <a:buChar char="•"/>
            </a:pPr>
            <a:r>
              <a:rPr lang="it-IT" sz="1600" kern="0" dirty="0">
                <a:solidFill>
                  <a:srgbClr val="7030A0"/>
                </a:solidFill>
              </a:rPr>
              <a:t>JIRAM </a:t>
            </a:r>
            <a:r>
              <a:rPr lang="it-IT" sz="1600" kern="0" dirty="0" err="1">
                <a:solidFill>
                  <a:srgbClr val="7030A0"/>
                </a:solidFill>
              </a:rPr>
              <a:t>Juno</a:t>
            </a:r>
            <a:endParaRPr lang="it-IT" sz="1600" kern="0" dirty="0">
              <a:solidFill>
                <a:srgbClr val="7030A0"/>
              </a:solidFill>
            </a:endParaRPr>
          </a:p>
        </p:txBody>
      </p:sp>
      <p:graphicFrame>
        <p:nvGraphicFramePr>
          <p:cNvPr id="10" name="Tabel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3647476"/>
              </p:ext>
            </p:extLst>
          </p:nvPr>
        </p:nvGraphicFramePr>
        <p:xfrm>
          <a:off x="3276600" y="1764431"/>
          <a:ext cx="5543873" cy="29260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0864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1985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4980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66555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Parameter</a:t>
                      </a:r>
                      <a:endParaRPr lang="it-IT" sz="1600" b="1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Value</a:t>
                      </a:r>
                      <a:endParaRPr lang="it-IT" sz="1600" b="1" i="1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Unit</a:t>
                      </a:r>
                      <a:endParaRPr lang="it-IT" sz="1600" b="1" i="1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Remarks</a:t>
                      </a:r>
                      <a:endParaRPr lang="it-IT" sz="1600" b="1" i="1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Aperture</a:t>
                      </a:r>
                      <a:endParaRPr lang="it-IT" sz="16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56x85</a:t>
                      </a:r>
                      <a:endParaRPr lang="it-IT" sz="16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mm</a:t>
                      </a:r>
                      <a:r>
                        <a:rPr lang="en-US" sz="1600" baseline="30000">
                          <a:effectLst/>
                        </a:rPr>
                        <a:t>2</a:t>
                      </a:r>
                      <a:endParaRPr lang="it-IT" sz="16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56 mm spectrum x 85 mm space</a:t>
                      </a:r>
                      <a:endParaRPr lang="it-IT" sz="16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Aperture equiv. diameter</a:t>
                      </a:r>
                      <a:endParaRPr lang="it-IT" sz="16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75</a:t>
                      </a:r>
                      <a:endParaRPr lang="it-IT" sz="16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mm</a:t>
                      </a:r>
                      <a:endParaRPr lang="it-IT" sz="16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it-IT" sz="16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Telescope focal length</a:t>
                      </a:r>
                      <a:endParaRPr lang="it-IT" sz="16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240</a:t>
                      </a:r>
                      <a:endParaRPr lang="it-IT" sz="16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mm</a:t>
                      </a:r>
                      <a:endParaRPr lang="it-IT" sz="16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it-IT" sz="16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IFOV</a:t>
                      </a:r>
                      <a:endParaRPr lang="it-IT" sz="16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150</a:t>
                      </a:r>
                      <a:endParaRPr lang="it-IT" sz="16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μrad</a:t>
                      </a:r>
                      <a:endParaRPr lang="it-IT" sz="16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it-IT" sz="16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Spectral range VIS-NIR</a:t>
                      </a:r>
                      <a:endParaRPr lang="it-IT" sz="16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0.5 – 2.35</a:t>
                      </a:r>
                      <a:endParaRPr lang="it-IT" sz="16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μm</a:t>
                      </a:r>
                      <a:endParaRPr lang="it-IT" sz="16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it-IT" sz="16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Spectral range IR</a:t>
                      </a:r>
                      <a:endParaRPr lang="it-IT" sz="16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2.25 – 5.54</a:t>
                      </a:r>
                      <a:endParaRPr lang="it-IT" sz="16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μm</a:t>
                      </a:r>
                      <a:endParaRPr lang="it-IT" sz="16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it-IT" sz="16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Pixel size</a:t>
                      </a:r>
                      <a:endParaRPr lang="it-IT" sz="16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36</a:t>
                      </a:r>
                      <a:endParaRPr lang="it-IT" sz="16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μm</a:t>
                      </a:r>
                      <a:endParaRPr lang="it-IT" sz="16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= pixel pitch</a:t>
                      </a:r>
                      <a:endParaRPr lang="it-IT" sz="16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Number of pixels</a:t>
                      </a:r>
                      <a:endParaRPr lang="it-IT" sz="16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400</a:t>
                      </a:r>
                      <a:endParaRPr lang="it-IT" sz="16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#</a:t>
                      </a:r>
                      <a:endParaRPr lang="it-IT" sz="16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Both channels</a:t>
                      </a:r>
                      <a:endParaRPr lang="it-IT" sz="16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Number of spectels</a:t>
                      </a:r>
                      <a:endParaRPr lang="it-IT" sz="16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508</a:t>
                      </a:r>
                      <a:endParaRPr lang="it-IT" sz="16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#</a:t>
                      </a:r>
                      <a:endParaRPr lang="it-IT" sz="16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Both channels</a:t>
                      </a:r>
                      <a:endParaRPr lang="it-IT" sz="16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1" name="CasellaDiTesto 10"/>
          <p:cNvSpPr txBox="1"/>
          <p:nvPr/>
        </p:nvSpPr>
        <p:spPr>
          <a:xfrm>
            <a:off x="533400" y="804446"/>
            <a:ext cx="807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solidFill>
                  <a:schemeClr val="bg1"/>
                </a:solidFill>
              </a:rPr>
              <a:t>MAJIS </a:t>
            </a:r>
            <a:r>
              <a:rPr lang="it-IT" sz="1600" dirty="0" err="1">
                <a:solidFill>
                  <a:schemeClr val="bg1"/>
                </a:solidFill>
              </a:rPr>
              <a:t>Overview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2" name="Segnaposto contenuto 2"/>
          <p:cNvSpPr txBox="1">
            <a:spLocks/>
          </p:cNvSpPr>
          <p:nvPr/>
        </p:nvSpPr>
        <p:spPr bwMode="auto">
          <a:xfrm>
            <a:off x="395484" y="5187714"/>
            <a:ext cx="8215116" cy="982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4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914306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  <a:latin typeface="+mn-lt"/>
                <a:ea typeface="+mn-ea"/>
              </a:defRPr>
            </a:lvl3pPr>
            <a:lvl4pPr marL="137146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1828613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2285766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74292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200072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657226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l"/>
            <a:r>
              <a:rPr lang="it-IT" sz="1800" kern="0" dirty="0"/>
              <a:t>Leonardo and </a:t>
            </a:r>
            <a:r>
              <a:rPr lang="it-IT" sz="1800" kern="0" dirty="0" err="1"/>
              <a:t>Thales</a:t>
            </a:r>
            <a:r>
              <a:rPr lang="it-IT" sz="1800" kern="0" dirty="0"/>
              <a:t> Alenia Space </a:t>
            </a:r>
            <a:r>
              <a:rPr lang="it-IT" sz="1800" kern="0" dirty="0" err="1"/>
              <a:t>have</a:t>
            </a:r>
            <a:r>
              <a:rPr lang="it-IT" sz="1800" kern="0" dirty="0"/>
              <a:t> </a:t>
            </a:r>
            <a:r>
              <a:rPr lang="it-IT" sz="1800" kern="0" dirty="0" err="1"/>
              <a:t>responsibility</a:t>
            </a:r>
            <a:r>
              <a:rPr lang="it-IT" sz="1800" kern="0" dirty="0"/>
              <a:t> for the design, </a:t>
            </a:r>
            <a:r>
              <a:rPr lang="it-IT" sz="1800" kern="0" dirty="0" err="1"/>
              <a:t>development</a:t>
            </a:r>
            <a:r>
              <a:rPr lang="it-IT" sz="1800" kern="0" dirty="0"/>
              <a:t> and </a:t>
            </a:r>
            <a:r>
              <a:rPr lang="it-IT" sz="1800" kern="0" dirty="0" err="1"/>
              <a:t>testing</a:t>
            </a:r>
            <a:r>
              <a:rPr lang="it-IT" sz="1800" kern="0" dirty="0"/>
              <a:t> of the Optical Head and AUX </a:t>
            </a:r>
            <a:r>
              <a:rPr lang="it-IT" sz="1800" kern="0" dirty="0" err="1"/>
              <a:t>Electronics</a:t>
            </a:r>
            <a:r>
              <a:rPr lang="it-IT" sz="1800" kern="0" dirty="0"/>
              <a:t> Board of MAJIS.</a:t>
            </a:r>
            <a:endParaRPr lang="it-IT" sz="1600" kern="0" dirty="0"/>
          </a:p>
        </p:txBody>
      </p:sp>
    </p:spTree>
    <p:extLst>
      <p:ext uri="{BB962C8B-B14F-4D97-AF65-F5344CB8AC3E}">
        <p14:creationId xmlns:p14="http://schemas.microsoft.com/office/powerpoint/2010/main" val="23956512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IAPS 9-10/10/2019</a:t>
            </a:r>
            <a:endParaRPr lang="en-GB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JUICE - MAJIS – STM#5</a:t>
            </a:r>
            <a:endParaRPr lang="en-GB" dirty="0"/>
          </a:p>
        </p:txBody>
      </p:sp>
      <p:sp>
        <p:nvSpPr>
          <p:cNvPr id="2" name="Segnaposto numero diapositiva 1">
            <a:extLst>
              <a:ext uri="{FF2B5EF4-FFF2-40B4-BE49-F238E27FC236}">
                <a16:creationId xmlns="" xmlns:a16="http://schemas.microsoft.com/office/drawing/2014/main" id="{524967CF-2669-2A4F-A6EB-B143AF331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FC382-2745-4F5E-87AB-F5609AE1DABF}" type="slidenum">
              <a:rPr lang="en-GB" smtClean="0"/>
              <a:pPr/>
              <a:t>12</a:t>
            </a:fld>
            <a:endParaRPr lang="en-GB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41"/>
          <a:stretch/>
        </p:blipFill>
        <p:spPr bwMode="auto">
          <a:xfrm>
            <a:off x="467544" y="1916832"/>
            <a:ext cx="4394331" cy="4057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5184" y="1536517"/>
            <a:ext cx="2529264" cy="2442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943" y="3954372"/>
            <a:ext cx="2342385" cy="243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ttangolo arrotondato 17"/>
          <p:cNvSpPr/>
          <p:nvPr/>
        </p:nvSpPr>
        <p:spPr>
          <a:xfrm>
            <a:off x="971600" y="1772816"/>
            <a:ext cx="4176464" cy="1584176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Rettangolo arrotondato 18"/>
          <p:cNvSpPr/>
          <p:nvPr/>
        </p:nvSpPr>
        <p:spPr>
          <a:xfrm>
            <a:off x="323528" y="3429000"/>
            <a:ext cx="3888432" cy="2664296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Freccia a destra 19"/>
          <p:cNvSpPr/>
          <p:nvPr/>
        </p:nvSpPr>
        <p:spPr>
          <a:xfrm>
            <a:off x="5436096" y="2348880"/>
            <a:ext cx="576064" cy="409005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Freccia a destra 20"/>
          <p:cNvSpPr/>
          <p:nvPr/>
        </p:nvSpPr>
        <p:spPr>
          <a:xfrm>
            <a:off x="4499992" y="4556645"/>
            <a:ext cx="576064" cy="409005"/>
          </a:xfrm>
          <a:prstGeom prst="right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CasellaDiTesto 21"/>
          <p:cNvSpPr txBox="1"/>
          <p:nvPr/>
        </p:nvSpPr>
        <p:spPr>
          <a:xfrm>
            <a:off x="533400" y="804446"/>
            <a:ext cx="807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solidFill>
                  <a:schemeClr val="bg1"/>
                </a:solidFill>
              </a:rPr>
              <a:t>MAJIS Optical Design 1/2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="" xmlns:a16="http://schemas.microsoft.com/office/drawing/2014/main" id="{F87D3E48-17AE-6949-8325-04C55CBC3D5E}"/>
              </a:ext>
            </a:extLst>
          </p:cNvPr>
          <p:cNvSpPr txBox="1"/>
          <p:nvPr/>
        </p:nvSpPr>
        <p:spPr>
          <a:xfrm>
            <a:off x="7408405" y="54864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IR Channel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="" xmlns:a16="http://schemas.microsoft.com/office/drawing/2014/main" id="{F3504B87-6D32-9747-A7B1-AEECCC09B6A2}"/>
              </a:ext>
            </a:extLst>
          </p:cNvPr>
          <p:cNvSpPr txBox="1"/>
          <p:nvPr/>
        </p:nvSpPr>
        <p:spPr>
          <a:xfrm>
            <a:off x="4923574" y="5437774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VIS-NIR Channel</a:t>
            </a:r>
          </a:p>
        </p:txBody>
      </p:sp>
    </p:spTree>
    <p:extLst>
      <p:ext uri="{BB962C8B-B14F-4D97-AF65-F5344CB8AC3E}">
        <p14:creationId xmlns:p14="http://schemas.microsoft.com/office/powerpoint/2010/main" val="20032007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IAPS 9-10/10/2019</a:t>
            </a:r>
            <a:endParaRPr lang="en-GB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JUICE - MAJIS – STM#5</a:t>
            </a:r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FC382-2745-4F5E-87AB-F5609AE1DABF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7" name="Rettangolo 6"/>
          <p:cNvSpPr/>
          <p:nvPr/>
        </p:nvSpPr>
        <p:spPr>
          <a:xfrm>
            <a:off x="566239" y="1447800"/>
            <a:ext cx="830580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/>
              <a:t>The </a:t>
            </a:r>
            <a:r>
              <a:rPr lang="it-IT" sz="2000" dirty="0" err="1">
                <a:solidFill>
                  <a:srgbClr val="00B0F0"/>
                </a:solidFill>
              </a:rPr>
              <a:t>optical</a:t>
            </a:r>
            <a:r>
              <a:rPr lang="it-IT" sz="2000" dirty="0">
                <a:solidFill>
                  <a:srgbClr val="00B0F0"/>
                </a:solidFill>
              </a:rPr>
              <a:t> </a:t>
            </a:r>
            <a:r>
              <a:rPr lang="it-IT" sz="2000" dirty="0" err="1">
                <a:solidFill>
                  <a:srgbClr val="00B0F0"/>
                </a:solidFill>
              </a:rPr>
              <a:t>path</a:t>
            </a:r>
            <a:r>
              <a:rPr lang="it-IT" sz="2000" dirty="0">
                <a:solidFill>
                  <a:srgbClr val="00B0F0"/>
                </a:solidFill>
              </a:rPr>
              <a:t> </a:t>
            </a:r>
            <a:r>
              <a:rPr lang="it-IT" sz="2000" dirty="0" err="1">
                <a:solidFill>
                  <a:srgbClr val="00B0F0"/>
                </a:solidFill>
              </a:rPr>
              <a:t>is</a:t>
            </a:r>
            <a:r>
              <a:rPr lang="it-IT" sz="2000" dirty="0">
                <a:solidFill>
                  <a:srgbClr val="00B0F0"/>
                </a:solidFill>
              </a:rPr>
              <a:t> </a:t>
            </a:r>
            <a:r>
              <a:rPr lang="it-IT" sz="2000" dirty="0" err="1">
                <a:solidFill>
                  <a:srgbClr val="00B0F0"/>
                </a:solidFill>
              </a:rPr>
              <a:t>folded</a:t>
            </a:r>
            <a:r>
              <a:rPr lang="it-IT" sz="2000" dirty="0">
                <a:solidFill>
                  <a:srgbClr val="00B0F0"/>
                </a:solidFill>
              </a:rPr>
              <a:t> </a:t>
            </a:r>
            <a:r>
              <a:rPr lang="it-IT" sz="2000" dirty="0" err="1">
                <a:solidFill>
                  <a:srgbClr val="00B0F0"/>
                </a:solidFill>
              </a:rPr>
              <a:t>several</a:t>
            </a:r>
            <a:r>
              <a:rPr lang="it-IT" sz="2000" dirty="0">
                <a:solidFill>
                  <a:srgbClr val="00B0F0"/>
                </a:solidFill>
              </a:rPr>
              <a:t> </a:t>
            </a:r>
            <a:r>
              <a:rPr lang="it-IT" sz="2000" dirty="0" err="1">
                <a:solidFill>
                  <a:srgbClr val="00B0F0"/>
                </a:solidFill>
              </a:rPr>
              <a:t>times</a:t>
            </a:r>
            <a:r>
              <a:rPr lang="it-IT" sz="2000" dirty="0">
                <a:solidFill>
                  <a:srgbClr val="00B0F0"/>
                </a:solidFill>
              </a:rPr>
              <a:t> for best </a:t>
            </a:r>
            <a:r>
              <a:rPr lang="it-IT" sz="2000" dirty="0" err="1">
                <a:solidFill>
                  <a:srgbClr val="00B0F0"/>
                </a:solidFill>
              </a:rPr>
              <a:t>compactness</a:t>
            </a:r>
            <a:r>
              <a:rPr lang="it-IT" sz="2000" dirty="0"/>
              <a:t>, with the driver of </a:t>
            </a:r>
            <a:r>
              <a:rPr lang="it-IT" sz="2000" dirty="0" err="1"/>
              <a:t>having</a:t>
            </a:r>
            <a:r>
              <a:rPr lang="it-IT" sz="2000" dirty="0"/>
              <a:t> the detectors </a:t>
            </a:r>
            <a:r>
              <a:rPr lang="it-IT" sz="2000" dirty="0" err="1"/>
              <a:t>close</a:t>
            </a:r>
            <a:r>
              <a:rPr lang="it-IT" sz="2000" dirty="0"/>
              <a:t> to the </a:t>
            </a:r>
            <a:r>
              <a:rPr lang="it-IT" sz="2000" dirty="0" err="1"/>
              <a:t>electrical</a:t>
            </a:r>
            <a:r>
              <a:rPr lang="it-IT" sz="2000" dirty="0"/>
              <a:t> </a:t>
            </a:r>
            <a:r>
              <a:rPr lang="it-IT" sz="2000" dirty="0" err="1"/>
              <a:t>connectors</a:t>
            </a:r>
            <a:r>
              <a:rPr lang="it-IT" sz="2000" dirty="0"/>
              <a:t> to </a:t>
            </a:r>
            <a:r>
              <a:rPr lang="it-IT" sz="2000" dirty="0" err="1"/>
              <a:t>minimize</a:t>
            </a:r>
            <a:r>
              <a:rPr lang="it-IT" sz="2000" dirty="0"/>
              <a:t> </a:t>
            </a:r>
            <a:r>
              <a:rPr lang="it-IT" sz="2000" dirty="0" err="1"/>
              <a:t>harness</a:t>
            </a:r>
            <a:r>
              <a:rPr lang="it-IT" sz="2000" dirty="0"/>
              <a:t> </a:t>
            </a:r>
            <a:r>
              <a:rPr lang="it-IT" sz="2000" dirty="0" err="1"/>
              <a:t>length</a:t>
            </a:r>
            <a:r>
              <a:rPr lang="it-IT" sz="2000" dirty="0"/>
              <a:t>.</a:t>
            </a:r>
          </a:p>
          <a:p>
            <a:endParaRPr lang="it-IT" sz="2000" dirty="0"/>
          </a:p>
          <a:p>
            <a:r>
              <a:rPr lang="it-IT" sz="2000" dirty="0"/>
              <a:t>The </a:t>
            </a:r>
            <a:r>
              <a:rPr lang="it-IT" sz="2000" dirty="0" err="1"/>
              <a:t>optical</a:t>
            </a:r>
            <a:r>
              <a:rPr lang="it-IT" sz="2000" dirty="0"/>
              <a:t> </a:t>
            </a:r>
            <a:r>
              <a:rPr lang="it-IT" sz="2000" dirty="0" err="1"/>
              <a:t>bench</a:t>
            </a:r>
            <a:r>
              <a:rPr lang="it-IT" sz="2000" dirty="0"/>
              <a:t> </a:t>
            </a:r>
            <a:r>
              <a:rPr lang="it-IT" sz="2000" dirty="0" err="1"/>
              <a:t>is</a:t>
            </a:r>
            <a:r>
              <a:rPr lang="it-IT" sz="2000" dirty="0"/>
              <a:t> </a:t>
            </a:r>
            <a:r>
              <a:rPr lang="it-IT" sz="2000" dirty="0" err="1"/>
              <a:t>populated</a:t>
            </a:r>
            <a:r>
              <a:rPr lang="it-IT" sz="2000" dirty="0"/>
              <a:t> on </a:t>
            </a:r>
            <a:r>
              <a:rPr lang="it-IT" sz="2000" dirty="0" err="1"/>
              <a:t>both</a:t>
            </a:r>
            <a:r>
              <a:rPr lang="it-IT" sz="2000" dirty="0"/>
              <a:t> </a:t>
            </a:r>
            <a:r>
              <a:rPr lang="it-IT" sz="2000" dirty="0" err="1"/>
              <a:t>sides</a:t>
            </a:r>
            <a:r>
              <a:rPr lang="it-IT" sz="2000" dirty="0"/>
              <a:t>:</a:t>
            </a:r>
          </a:p>
          <a:p>
            <a:pPr marL="741363" lvl="1" indent="-285750">
              <a:buFont typeface="Arial" panose="020B0604020202020204" pitchFamily="34" charset="0"/>
              <a:buChar char="•"/>
            </a:pPr>
            <a:r>
              <a:rPr lang="it-IT" sz="1600" dirty="0" err="1">
                <a:solidFill>
                  <a:srgbClr val="1428FF"/>
                </a:solidFill>
              </a:rPr>
              <a:t>Telescope</a:t>
            </a:r>
            <a:r>
              <a:rPr lang="it-IT" sz="1600" dirty="0"/>
              <a:t> (</a:t>
            </a:r>
            <a:r>
              <a:rPr lang="it-IT" sz="1600" dirty="0" err="1"/>
              <a:t>incl</a:t>
            </a:r>
            <a:r>
              <a:rPr lang="it-IT" sz="1600" dirty="0"/>
              <a:t>. </a:t>
            </a:r>
            <a:r>
              <a:rPr lang="it-IT" sz="1600" dirty="0" err="1"/>
              <a:t>scan</a:t>
            </a:r>
            <a:r>
              <a:rPr lang="it-IT" sz="1600" dirty="0"/>
              <a:t> </a:t>
            </a:r>
            <a:r>
              <a:rPr lang="it-IT" sz="1600" dirty="0" err="1"/>
              <a:t>unit</a:t>
            </a:r>
            <a:r>
              <a:rPr lang="it-IT" sz="1600" dirty="0"/>
              <a:t> and </a:t>
            </a:r>
            <a:r>
              <a:rPr lang="it-IT" sz="1600" dirty="0" err="1"/>
              <a:t>calibration</a:t>
            </a:r>
            <a:r>
              <a:rPr lang="it-IT" sz="1600" dirty="0"/>
              <a:t> </a:t>
            </a:r>
            <a:r>
              <a:rPr lang="it-IT" sz="1600" dirty="0" err="1"/>
              <a:t>unit</a:t>
            </a:r>
            <a:r>
              <a:rPr lang="it-IT" sz="1600" dirty="0"/>
              <a:t>) on the </a:t>
            </a:r>
            <a:r>
              <a:rPr lang="it-IT" sz="1600" dirty="0" err="1">
                <a:solidFill>
                  <a:srgbClr val="1428FF"/>
                </a:solidFill>
              </a:rPr>
              <a:t>lower</a:t>
            </a:r>
            <a:r>
              <a:rPr lang="it-IT" sz="1600" dirty="0">
                <a:solidFill>
                  <a:srgbClr val="1428FF"/>
                </a:solidFill>
              </a:rPr>
              <a:t> side of the </a:t>
            </a:r>
            <a:r>
              <a:rPr lang="it-IT" sz="1600" dirty="0" err="1">
                <a:solidFill>
                  <a:srgbClr val="1428FF"/>
                </a:solidFill>
              </a:rPr>
              <a:t>bench</a:t>
            </a:r>
            <a:r>
              <a:rPr lang="it-IT" sz="1600" dirty="0"/>
              <a:t>, </a:t>
            </a:r>
            <a:r>
              <a:rPr lang="it-IT" sz="1600" dirty="0" err="1"/>
              <a:t>facing</a:t>
            </a:r>
            <a:r>
              <a:rPr lang="it-IT" sz="1600" dirty="0"/>
              <a:t> the S/C</a:t>
            </a:r>
          </a:p>
          <a:p>
            <a:pPr marL="741363" lvl="1" indent="-285750">
              <a:buFont typeface="Arial" panose="020B0604020202020204" pitchFamily="34" charset="0"/>
              <a:buChar char="•"/>
            </a:pPr>
            <a:r>
              <a:rPr lang="it-IT" sz="1600" dirty="0" err="1">
                <a:solidFill>
                  <a:srgbClr val="FFB642"/>
                </a:solidFill>
              </a:rPr>
              <a:t>Spectrometers</a:t>
            </a:r>
            <a:r>
              <a:rPr lang="it-IT" sz="1600" dirty="0"/>
              <a:t> (</a:t>
            </a:r>
            <a:r>
              <a:rPr lang="it-IT" sz="1600" dirty="0" err="1"/>
              <a:t>incl</a:t>
            </a:r>
            <a:r>
              <a:rPr lang="it-IT" sz="1600" dirty="0"/>
              <a:t>. detectors) on the </a:t>
            </a:r>
            <a:r>
              <a:rPr lang="it-IT" sz="1600" dirty="0" err="1">
                <a:solidFill>
                  <a:srgbClr val="FFB642"/>
                </a:solidFill>
              </a:rPr>
              <a:t>upper</a:t>
            </a:r>
            <a:r>
              <a:rPr lang="it-IT" sz="1600" dirty="0">
                <a:solidFill>
                  <a:srgbClr val="FFB642"/>
                </a:solidFill>
              </a:rPr>
              <a:t> side of the </a:t>
            </a:r>
            <a:r>
              <a:rPr lang="it-IT" sz="1600" dirty="0" err="1">
                <a:solidFill>
                  <a:srgbClr val="FFB642"/>
                </a:solidFill>
              </a:rPr>
              <a:t>bench</a:t>
            </a:r>
            <a:r>
              <a:rPr lang="it-IT" sz="1600" dirty="0"/>
              <a:t>, </a:t>
            </a:r>
            <a:r>
              <a:rPr lang="it-IT" sz="1600" dirty="0" err="1"/>
              <a:t>facing</a:t>
            </a:r>
            <a:r>
              <a:rPr lang="it-IT" sz="1600" dirty="0"/>
              <a:t> the </a:t>
            </a:r>
            <a:r>
              <a:rPr lang="it-IT" sz="1600" dirty="0" err="1"/>
              <a:t>space</a:t>
            </a:r>
            <a:r>
              <a:rPr lang="it-IT" sz="1600" dirty="0"/>
              <a:t> </a:t>
            </a:r>
            <a:r>
              <a:rPr lang="it-IT" sz="1600" dirty="0" err="1"/>
              <a:t>through</a:t>
            </a:r>
            <a:r>
              <a:rPr lang="it-IT" sz="1600" dirty="0"/>
              <a:t> </a:t>
            </a:r>
            <a:r>
              <a:rPr lang="it-IT" sz="1600" dirty="0" err="1"/>
              <a:t>radiators</a:t>
            </a:r>
            <a:r>
              <a:rPr lang="it-IT" sz="1600" dirty="0"/>
              <a:t>.</a:t>
            </a:r>
          </a:p>
          <a:p>
            <a:endParaRPr lang="it-IT" sz="2000" dirty="0"/>
          </a:p>
          <a:p>
            <a:r>
              <a:rPr lang="it-IT" sz="2000" dirty="0">
                <a:solidFill>
                  <a:srgbClr val="FF66FF"/>
                </a:solidFill>
              </a:rPr>
              <a:t>Optical design </a:t>
            </a:r>
            <a:r>
              <a:rPr lang="it-IT" sz="2000" dirty="0" err="1"/>
              <a:t>has</a:t>
            </a:r>
            <a:r>
              <a:rPr lang="it-IT" sz="2000" dirty="0"/>
              <a:t> </a:t>
            </a:r>
            <a:r>
              <a:rPr lang="it-IT" sz="2000" dirty="0" err="1"/>
              <a:t>been</a:t>
            </a:r>
            <a:r>
              <a:rPr lang="it-IT" sz="2000" dirty="0"/>
              <a:t> </a:t>
            </a:r>
            <a:r>
              <a:rPr lang="it-IT" sz="2000" dirty="0" err="1"/>
              <a:t>developed</a:t>
            </a:r>
            <a:r>
              <a:rPr lang="it-IT" sz="2000" dirty="0"/>
              <a:t> in </a:t>
            </a:r>
            <a:r>
              <a:rPr lang="it-IT" sz="2000" dirty="0" err="1"/>
              <a:t>close</a:t>
            </a:r>
            <a:r>
              <a:rPr lang="it-IT" sz="2000" dirty="0"/>
              <a:t> </a:t>
            </a:r>
            <a:r>
              <a:rPr lang="it-IT" sz="2000" dirty="0" err="1"/>
              <a:t>loop</a:t>
            </a:r>
            <a:r>
              <a:rPr lang="it-IT" sz="2000" dirty="0"/>
              <a:t> </a:t>
            </a:r>
            <a:r>
              <a:rPr lang="it-IT" sz="2000" dirty="0">
                <a:solidFill>
                  <a:srgbClr val="FF66FF"/>
                </a:solidFill>
              </a:rPr>
              <a:t>with </a:t>
            </a:r>
            <a:r>
              <a:rPr lang="it-IT" sz="2000" dirty="0" err="1">
                <a:solidFill>
                  <a:srgbClr val="FF66FF"/>
                </a:solidFill>
              </a:rPr>
              <a:t>radiation</a:t>
            </a:r>
            <a:r>
              <a:rPr lang="it-IT" sz="2000" dirty="0">
                <a:solidFill>
                  <a:srgbClr val="FF66FF"/>
                </a:solidFill>
              </a:rPr>
              <a:t> and </a:t>
            </a:r>
            <a:r>
              <a:rPr lang="it-IT" sz="2000" dirty="0" err="1">
                <a:solidFill>
                  <a:srgbClr val="FF66FF"/>
                </a:solidFill>
              </a:rPr>
              <a:t>thermal</a:t>
            </a:r>
            <a:r>
              <a:rPr lang="it-IT" sz="2000" dirty="0">
                <a:solidFill>
                  <a:srgbClr val="FF66FF"/>
                </a:solidFill>
              </a:rPr>
              <a:t> </a:t>
            </a:r>
            <a:r>
              <a:rPr lang="it-IT" sz="2000" dirty="0" err="1">
                <a:solidFill>
                  <a:srgbClr val="FF66FF"/>
                </a:solidFill>
              </a:rPr>
              <a:t>analysis</a:t>
            </a:r>
            <a:r>
              <a:rPr lang="it-IT" sz="2000" dirty="0"/>
              <a:t> to </a:t>
            </a:r>
            <a:r>
              <a:rPr lang="it-IT" sz="2000" dirty="0" err="1"/>
              <a:t>guarantee</a:t>
            </a:r>
            <a:r>
              <a:rPr lang="it-IT" sz="2000" dirty="0"/>
              <a:t> the EOL performance.</a:t>
            </a:r>
          </a:p>
          <a:p>
            <a:endParaRPr lang="it-IT" sz="2000" dirty="0"/>
          </a:p>
          <a:p>
            <a:r>
              <a:rPr lang="it-IT" sz="2000" dirty="0" err="1">
                <a:solidFill>
                  <a:srgbClr val="FFC000"/>
                </a:solidFill>
              </a:rPr>
              <a:t>Dedicated</a:t>
            </a:r>
            <a:r>
              <a:rPr lang="it-IT" sz="2000" dirty="0">
                <a:solidFill>
                  <a:srgbClr val="FFC000"/>
                </a:solidFill>
              </a:rPr>
              <a:t> </a:t>
            </a:r>
            <a:r>
              <a:rPr lang="it-IT" sz="2000" dirty="0" err="1">
                <a:solidFill>
                  <a:srgbClr val="FFC000"/>
                </a:solidFill>
              </a:rPr>
              <a:t>radiation</a:t>
            </a:r>
            <a:r>
              <a:rPr lang="it-IT" sz="2000" dirty="0">
                <a:solidFill>
                  <a:srgbClr val="FFC000"/>
                </a:solidFill>
              </a:rPr>
              <a:t> </a:t>
            </a:r>
            <a:r>
              <a:rPr lang="it-IT" sz="2000" dirty="0" err="1">
                <a:solidFill>
                  <a:srgbClr val="FFC000"/>
                </a:solidFill>
              </a:rPr>
              <a:t>shields</a:t>
            </a:r>
            <a:r>
              <a:rPr lang="it-IT" sz="2000" dirty="0">
                <a:solidFill>
                  <a:srgbClr val="FFC000"/>
                </a:solidFill>
              </a:rPr>
              <a:t> for the </a:t>
            </a:r>
            <a:r>
              <a:rPr lang="it-IT" sz="2000" dirty="0" err="1">
                <a:solidFill>
                  <a:srgbClr val="FFC000"/>
                </a:solidFill>
              </a:rPr>
              <a:t>most</a:t>
            </a:r>
            <a:r>
              <a:rPr lang="it-IT" sz="2000" dirty="0">
                <a:solidFill>
                  <a:srgbClr val="FFC000"/>
                </a:solidFill>
              </a:rPr>
              <a:t> sensitive </a:t>
            </a:r>
            <a:r>
              <a:rPr lang="it-IT" sz="2000" dirty="0" err="1">
                <a:solidFill>
                  <a:srgbClr val="FFC000"/>
                </a:solidFill>
              </a:rPr>
              <a:t>optical</a:t>
            </a:r>
            <a:r>
              <a:rPr lang="it-IT" sz="2000" dirty="0">
                <a:solidFill>
                  <a:srgbClr val="FFC000"/>
                </a:solidFill>
              </a:rPr>
              <a:t> </a:t>
            </a:r>
            <a:r>
              <a:rPr lang="it-IT" sz="2000" dirty="0" err="1">
                <a:solidFill>
                  <a:srgbClr val="FFC000"/>
                </a:solidFill>
              </a:rPr>
              <a:t>elements</a:t>
            </a:r>
            <a:r>
              <a:rPr lang="it-IT" sz="2000" dirty="0"/>
              <a:t> </a:t>
            </a:r>
            <a:r>
              <a:rPr lang="it-IT" sz="2000" dirty="0" err="1"/>
              <a:t>have</a:t>
            </a:r>
            <a:r>
              <a:rPr lang="it-IT" sz="2000" dirty="0"/>
              <a:t> </a:t>
            </a:r>
            <a:r>
              <a:rPr lang="it-IT" sz="2000" dirty="0" err="1"/>
              <a:t>been</a:t>
            </a:r>
            <a:r>
              <a:rPr lang="it-IT" sz="2000" dirty="0"/>
              <a:t> </a:t>
            </a:r>
            <a:r>
              <a:rPr lang="it-IT" sz="2000" dirty="0" err="1"/>
              <a:t>added</a:t>
            </a:r>
            <a:r>
              <a:rPr lang="it-IT" sz="2000" dirty="0"/>
              <a:t> </a:t>
            </a:r>
            <a:r>
              <a:rPr lang="it-IT" sz="2000" dirty="0" err="1"/>
              <a:t>where</a:t>
            </a:r>
            <a:r>
              <a:rPr lang="it-IT" sz="2000" dirty="0"/>
              <a:t> the </a:t>
            </a:r>
            <a:r>
              <a:rPr lang="it-IT" sz="2000" dirty="0" err="1"/>
              <a:t>existing</a:t>
            </a:r>
            <a:r>
              <a:rPr lang="it-IT" sz="2000" dirty="0"/>
              <a:t> </a:t>
            </a:r>
            <a:r>
              <a:rPr lang="it-IT" sz="2000" dirty="0" err="1"/>
              <a:t>housings</a:t>
            </a:r>
            <a:r>
              <a:rPr lang="it-IT" sz="2000" dirty="0"/>
              <a:t> and </a:t>
            </a:r>
            <a:r>
              <a:rPr lang="it-IT" sz="2000" dirty="0" err="1"/>
              <a:t>structures</a:t>
            </a:r>
            <a:r>
              <a:rPr lang="it-IT" sz="2000" dirty="0"/>
              <a:t> </a:t>
            </a:r>
            <a:r>
              <a:rPr lang="it-IT" sz="2000" dirty="0" err="1"/>
              <a:t>were</a:t>
            </a:r>
            <a:r>
              <a:rPr lang="it-IT" sz="2000" dirty="0"/>
              <a:t> </a:t>
            </a:r>
            <a:r>
              <a:rPr lang="it-IT" sz="2000" dirty="0" err="1"/>
              <a:t>not</a:t>
            </a:r>
            <a:r>
              <a:rPr lang="it-IT" sz="2000" dirty="0"/>
              <a:t> </a:t>
            </a:r>
            <a:r>
              <a:rPr lang="it-IT" sz="2000" dirty="0" err="1"/>
              <a:t>enough</a:t>
            </a:r>
            <a:r>
              <a:rPr lang="it-IT" sz="2000" dirty="0"/>
              <a:t> to </a:t>
            </a:r>
            <a:r>
              <a:rPr lang="it-IT" sz="2000" dirty="0" err="1"/>
              <a:t>provide</a:t>
            </a:r>
            <a:r>
              <a:rPr lang="it-IT" sz="2000" dirty="0"/>
              <a:t> the </a:t>
            </a:r>
            <a:r>
              <a:rPr lang="it-IT" sz="2000" dirty="0" err="1"/>
              <a:t>required</a:t>
            </a:r>
            <a:r>
              <a:rPr lang="it-IT" sz="2000" dirty="0"/>
              <a:t> </a:t>
            </a:r>
            <a:r>
              <a:rPr lang="it-IT" sz="2000" dirty="0" err="1"/>
              <a:t>protection</a:t>
            </a:r>
            <a:r>
              <a:rPr lang="it-IT" sz="2000" dirty="0"/>
              <a:t>.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533400" y="804446"/>
            <a:ext cx="807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solidFill>
                  <a:schemeClr val="bg1"/>
                </a:solidFill>
              </a:rPr>
              <a:t>MAJIS Optical Design 2/2</a:t>
            </a:r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7886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IAPS 9-10/10/2019</a:t>
            </a:r>
            <a:endParaRPr lang="en-GB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JUICE - MAJIS – STM#5</a:t>
            </a:r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FC382-2745-4F5E-87AB-F5609AE1DABF}" type="slidenum">
              <a:rPr lang="en-GB" smtClean="0"/>
              <a:pPr/>
              <a:t>14</a:t>
            </a:fld>
            <a:endParaRPr lang="en-GB"/>
          </a:p>
        </p:txBody>
      </p:sp>
      <p:sp>
        <p:nvSpPr>
          <p:cNvPr id="7" name="Segnaposto contenuto 2"/>
          <p:cNvSpPr txBox="1">
            <a:spLocks/>
          </p:cNvSpPr>
          <p:nvPr/>
        </p:nvSpPr>
        <p:spPr bwMode="auto">
          <a:xfrm>
            <a:off x="314489" y="1447800"/>
            <a:ext cx="3952711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  <a:normAutofit fontScale="85000" lnSpcReduction="20000"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4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914306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  <a:latin typeface="+mn-lt"/>
                <a:ea typeface="+mn-ea"/>
              </a:defRPr>
            </a:lvl3pPr>
            <a:lvl4pPr marL="137146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1828613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2285766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74292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200072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657226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l"/>
            <a:r>
              <a:rPr lang="it-IT" kern="0" dirty="0" err="1"/>
              <a:t>Main</a:t>
            </a:r>
            <a:r>
              <a:rPr lang="it-IT" kern="0" dirty="0"/>
              <a:t> drivers for the </a:t>
            </a:r>
            <a:r>
              <a:rPr lang="it-IT" kern="0" dirty="0" err="1"/>
              <a:t>final</a:t>
            </a:r>
            <a:r>
              <a:rPr lang="it-IT" kern="0" dirty="0"/>
              <a:t> </a:t>
            </a:r>
            <a:r>
              <a:rPr lang="it-IT" kern="0" dirty="0" err="1"/>
              <a:t>mechanical</a:t>
            </a:r>
            <a:r>
              <a:rPr lang="it-IT" kern="0" dirty="0"/>
              <a:t> design:</a:t>
            </a:r>
          </a:p>
          <a:p>
            <a:pPr marL="800054" lvl="1" indent="-342900" algn="l">
              <a:buFont typeface="Arial" panose="020B0604020202020204" pitchFamily="34" charset="0"/>
              <a:buChar char="•"/>
            </a:pPr>
            <a:r>
              <a:rPr lang="it-IT" kern="0" dirty="0" err="1"/>
              <a:t>Accommodation</a:t>
            </a:r>
            <a:r>
              <a:rPr lang="it-IT" kern="0" dirty="0"/>
              <a:t> </a:t>
            </a:r>
            <a:r>
              <a:rPr lang="it-IT" kern="0" dirty="0" err="1"/>
              <a:t>constraints</a:t>
            </a:r>
            <a:r>
              <a:rPr lang="it-IT" kern="0" dirty="0"/>
              <a:t> on the S/C</a:t>
            </a:r>
          </a:p>
          <a:p>
            <a:pPr marL="800054" lvl="1" indent="-342900" algn="l">
              <a:buFont typeface="Arial" panose="020B0604020202020204" pitchFamily="34" charset="0"/>
              <a:buChar char="•"/>
            </a:pPr>
            <a:r>
              <a:rPr lang="it-IT" kern="0" dirty="0"/>
              <a:t>High </a:t>
            </a:r>
            <a:r>
              <a:rPr lang="it-IT" kern="0" dirty="0" err="1"/>
              <a:t>mechanical</a:t>
            </a:r>
            <a:r>
              <a:rPr lang="it-IT" kern="0" dirty="0"/>
              <a:t> </a:t>
            </a:r>
            <a:r>
              <a:rPr lang="it-IT" kern="0" dirty="0" err="1"/>
              <a:t>leves</a:t>
            </a:r>
            <a:r>
              <a:rPr lang="it-IT" kern="0" dirty="0"/>
              <a:t> </a:t>
            </a:r>
            <a:r>
              <a:rPr lang="it-IT" kern="0" dirty="0" err="1"/>
              <a:t>at</a:t>
            </a:r>
            <a:r>
              <a:rPr lang="it-IT" kern="0" dirty="0"/>
              <a:t> the S/C I/F</a:t>
            </a:r>
          </a:p>
          <a:p>
            <a:pPr lvl="1" algn="l"/>
            <a:endParaRPr lang="it-IT" kern="0" dirty="0"/>
          </a:p>
          <a:p>
            <a:pPr algn="l"/>
            <a:r>
              <a:rPr lang="it-IT" kern="0" dirty="0" err="1"/>
              <a:t>Most</a:t>
            </a:r>
            <a:r>
              <a:rPr lang="it-IT" kern="0" dirty="0"/>
              <a:t> </a:t>
            </a:r>
            <a:r>
              <a:rPr lang="it-IT" kern="0" dirty="0" err="1"/>
              <a:t>critical</a:t>
            </a:r>
            <a:r>
              <a:rPr lang="it-IT" kern="0" dirty="0"/>
              <a:t> </a:t>
            </a:r>
            <a:r>
              <a:rPr lang="it-IT" kern="0" dirty="0" err="1"/>
              <a:t>items</a:t>
            </a:r>
            <a:r>
              <a:rPr lang="it-IT" kern="0" dirty="0"/>
              <a:t> for </a:t>
            </a:r>
            <a:r>
              <a:rPr lang="it-IT" kern="0" dirty="0" err="1"/>
              <a:t>mechanical</a:t>
            </a:r>
            <a:r>
              <a:rPr lang="it-IT" kern="0" dirty="0"/>
              <a:t> design:</a:t>
            </a:r>
          </a:p>
          <a:p>
            <a:pPr marL="800054" lvl="1" indent="-342900" algn="l">
              <a:buFont typeface="Arial" panose="020B0604020202020204" pitchFamily="34" charset="0"/>
              <a:buChar char="•"/>
            </a:pPr>
            <a:r>
              <a:rPr lang="it-IT" kern="0" dirty="0" err="1"/>
              <a:t>Bipods</a:t>
            </a:r>
            <a:endParaRPr lang="it-IT" kern="0" dirty="0"/>
          </a:p>
          <a:p>
            <a:pPr marL="800054" lvl="1" indent="-342900" algn="l">
              <a:buFont typeface="Arial" panose="020B0604020202020204" pitchFamily="34" charset="0"/>
              <a:buChar char="•"/>
            </a:pPr>
            <a:r>
              <a:rPr lang="it-IT" kern="0" dirty="0"/>
              <a:t>Optical </a:t>
            </a:r>
            <a:r>
              <a:rPr lang="it-IT" kern="0" dirty="0" err="1"/>
              <a:t>bench</a:t>
            </a:r>
            <a:endParaRPr lang="it-IT" kern="0" dirty="0"/>
          </a:p>
          <a:p>
            <a:pPr marL="800054" lvl="1" indent="-342900" algn="l">
              <a:buFont typeface="Arial" panose="020B0604020202020204" pitchFamily="34" charset="0"/>
              <a:buChar char="•"/>
            </a:pPr>
            <a:r>
              <a:rPr lang="it-IT" kern="0" dirty="0" err="1"/>
              <a:t>Radiators</a:t>
            </a:r>
            <a:r>
              <a:rPr lang="it-IT" kern="0" dirty="0"/>
              <a:t> and </a:t>
            </a:r>
            <a:r>
              <a:rPr lang="it-IT" kern="0" dirty="0" err="1"/>
              <a:t>supports</a:t>
            </a:r>
            <a:endParaRPr lang="it-IT" kern="0" dirty="0"/>
          </a:p>
          <a:p>
            <a:pPr lvl="1" algn="l"/>
            <a:endParaRPr lang="it-IT" kern="0" dirty="0"/>
          </a:p>
          <a:p>
            <a:pPr algn="l"/>
            <a:r>
              <a:rPr lang="it-IT" kern="0" dirty="0"/>
              <a:t>In </a:t>
            </a:r>
            <a:r>
              <a:rPr lang="it-IT" kern="0" dirty="0" err="1"/>
              <a:t>addition</a:t>
            </a:r>
            <a:r>
              <a:rPr lang="it-IT" kern="0" dirty="0"/>
              <a:t>, opto-</a:t>
            </a:r>
            <a:r>
              <a:rPr lang="it-IT" kern="0" dirty="0" err="1"/>
              <a:t>mechanical</a:t>
            </a:r>
            <a:r>
              <a:rPr lang="it-IT" kern="0" dirty="0"/>
              <a:t> design </a:t>
            </a:r>
            <a:r>
              <a:rPr lang="it-IT" kern="0" dirty="0" err="1"/>
              <a:t>has</a:t>
            </a:r>
            <a:r>
              <a:rPr lang="it-IT" kern="0" dirty="0"/>
              <a:t> </a:t>
            </a:r>
            <a:r>
              <a:rPr lang="it-IT" kern="0" dirty="0" err="1"/>
              <a:t>been</a:t>
            </a:r>
            <a:r>
              <a:rPr lang="it-IT" kern="0" dirty="0"/>
              <a:t> </a:t>
            </a:r>
            <a:r>
              <a:rPr lang="it-IT" kern="0" dirty="0" err="1"/>
              <a:t>optimised</a:t>
            </a:r>
            <a:r>
              <a:rPr lang="it-IT" kern="0" dirty="0"/>
              <a:t> for </a:t>
            </a:r>
            <a:r>
              <a:rPr lang="it-IT" kern="0" dirty="0" err="1"/>
              <a:t>cryogenic</a:t>
            </a:r>
            <a:r>
              <a:rPr lang="it-IT" kern="0" dirty="0"/>
              <a:t> </a:t>
            </a:r>
            <a:r>
              <a:rPr lang="it-IT" kern="0" dirty="0" err="1"/>
              <a:t>operations</a:t>
            </a:r>
            <a:r>
              <a:rPr lang="it-IT" kern="0" dirty="0"/>
              <a:t> (</a:t>
            </a:r>
            <a:r>
              <a:rPr lang="it-IT" kern="0" dirty="0" err="1"/>
              <a:t>choice</a:t>
            </a:r>
            <a:r>
              <a:rPr lang="it-IT" kern="0" dirty="0"/>
              <a:t> of </a:t>
            </a:r>
            <a:r>
              <a:rPr lang="it-IT" kern="0" dirty="0" err="1"/>
              <a:t>materials</a:t>
            </a:r>
            <a:r>
              <a:rPr lang="it-IT" kern="0" dirty="0"/>
              <a:t>, </a:t>
            </a:r>
            <a:r>
              <a:rPr lang="it-IT" kern="0" dirty="0" err="1"/>
              <a:t>shapes</a:t>
            </a:r>
            <a:r>
              <a:rPr lang="it-IT" kern="0" dirty="0"/>
              <a:t>, </a:t>
            </a:r>
            <a:r>
              <a:rPr lang="it-IT" kern="0" dirty="0" err="1"/>
              <a:t>solutions</a:t>
            </a:r>
            <a:r>
              <a:rPr lang="it-IT" kern="0" dirty="0"/>
              <a:t>)</a:t>
            </a:r>
          </a:p>
        </p:txBody>
      </p:sp>
      <p:pic>
        <p:nvPicPr>
          <p:cNvPr id="8" name="Immagine 7"/>
          <p:cNvPicPr/>
          <p:nvPr/>
        </p:nvPicPr>
        <p:blipFill>
          <a:blip r:embed="rId2"/>
          <a:stretch>
            <a:fillRect/>
          </a:stretch>
        </p:blipFill>
        <p:spPr>
          <a:xfrm>
            <a:off x="4495799" y="1371600"/>
            <a:ext cx="3660803" cy="2286000"/>
          </a:xfrm>
          <a:prstGeom prst="rect">
            <a:avLst/>
          </a:prstGeom>
        </p:spPr>
      </p:pic>
      <p:pic>
        <p:nvPicPr>
          <p:cNvPr id="9" name="Immagine 8"/>
          <p:cNvPicPr/>
          <p:nvPr/>
        </p:nvPicPr>
        <p:blipFill>
          <a:blip r:embed="rId3"/>
          <a:stretch>
            <a:fillRect/>
          </a:stretch>
        </p:blipFill>
        <p:spPr>
          <a:xfrm>
            <a:off x="4572000" y="4040188"/>
            <a:ext cx="3878358" cy="2226444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533400" y="804446"/>
            <a:ext cx="807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solidFill>
                  <a:schemeClr val="bg1"/>
                </a:solidFill>
              </a:rPr>
              <a:t>MAJIS OH </a:t>
            </a:r>
            <a:r>
              <a:rPr lang="it-IT" sz="1600" dirty="0" err="1">
                <a:solidFill>
                  <a:schemeClr val="bg1"/>
                </a:solidFill>
              </a:rPr>
              <a:t>Mechanical</a:t>
            </a:r>
            <a:r>
              <a:rPr lang="it-IT" sz="1600" dirty="0">
                <a:solidFill>
                  <a:schemeClr val="bg1"/>
                </a:solidFill>
              </a:rPr>
              <a:t> Design 1/3</a:t>
            </a:r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4285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IAPS 9-10/10/2019</a:t>
            </a:r>
            <a:endParaRPr lang="en-GB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JUICE - MAJIS – STM#5</a:t>
            </a:r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FC382-2745-4F5E-87AB-F5609AE1DABF}" type="slidenum">
              <a:rPr lang="en-GB" smtClean="0"/>
              <a:pPr/>
              <a:t>15</a:t>
            </a:fld>
            <a:endParaRPr lang="en-GB"/>
          </a:p>
        </p:txBody>
      </p:sp>
      <p:sp>
        <p:nvSpPr>
          <p:cNvPr id="7" name="Segnaposto contenuto 2"/>
          <p:cNvSpPr txBox="1">
            <a:spLocks/>
          </p:cNvSpPr>
          <p:nvPr/>
        </p:nvSpPr>
        <p:spPr bwMode="auto">
          <a:xfrm>
            <a:off x="304800" y="1470620"/>
            <a:ext cx="4032448" cy="3085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  <a:normAutofit fontScale="92500" lnSpcReduction="10000"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4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914306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  <a:latin typeface="+mn-lt"/>
                <a:ea typeface="+mn-ea"/>
              </a:defRPr>
            </a:lvl3pPr>
            <a:lvl4pPr marL="137146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1828613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2285766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74292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200072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657226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l"/>
            <a:r>
              <a:rPr lang="it-IT" kern="0" dirty="0" err="1"/>
              <a:t>Scan</a:t>
            </a:r>
            <a:r>
              <a:rPr lang="it-IT" kern="0" dirty="0"/>
              <a:t> Unit design (</a:t>
            </a:r>
            <a:r>
              <a:rPr lang="it-IT" kern="0" dirty="0" err="1"/>
              <a:t>based</a:t>
            </a:r>
            <a:r>
              <a:rPr lang="it-IT" kern="0" dirty="0"/>
              <a:t> on </a:t>
            </a:r>
            <a:r>
              <a:rPr lang="it-IT" kern="0" dirty="0" err="1"/>
              <a:t>heritage</a:t>
            </a:r>
            <a:r>
              <a:rPr lang="it-IT" kern="0" dirty="0"/>
              <a:t>) </a:t>
            </a:r>
            <a:r>
              <a:rPr lang="it-IT" kern="0" dirty="0" err="1"/>
              <a:t>has</a:t>
            </a:r>
            <a:r>
              <a:rPr lang="it-IT" kern="0" dirty="0"/>
              <a:t> </a:t>
            </a:r>
            <a:r>
              <a:rPr lang="it-IT" kern="0" dirty="0" err="1"/>
              <a:t>features</a:t>
            </a:r>
            <a:r>
              <a:rPr lang="it-IT" kern="0" dirty="0"/>
              <a:t> to </a:t>
            </a:r>
            <a:r>
              <a:rPr lang="it-IT" kern="0" dirty="0" err="1"/>
              <a:t>maximize</a:t>
            </a:r>
            <a:r>
              <a:rPr lang="it-IT" kern="0" dirty="0"/>
              <a:t> </a:t>
            </a:r>
            <a:r>
              <a:rPr lang="it-IT" kern="0" dirty="0" err="1"/>
              <a:t>its</a:t>
            </a:r>
            <a:r>
              <a:rPr lang="it-IT" kern="0" dirty="0"/>
              <a:t> </a:t>
            </a:r>
            <a:r>
              <a:rPr lang="it-IT" kern="0" dirty="0" err="1"/>
              <a:t>realiability</a:t>
            </a:r>
            <a:r>
              <a:rPr lang="it-IT" kern="0" dirty="0"/>
              <a:t>:</a:t>
            </a:r>
          </a:p>
          <a:p>
            <a:pPr marL="800054" lvl="1" indent="-342900" algn="l">
              <a:buFont typeface="Arial" panose="020B0604020202020204" pitchFamily="34" charset="0"/>
              <a:buChar char="•"/>
            </a:pPr>
            <a:r>
              <a:rPr lang="it-IT" kern="0" dirty="0" err="1"/>
              <a:t>Flexural</a:t>
            </a:r>
            <a:r>
              <a:rPr lang="it-IT" kern="0" dirty="0"/>
              <a:t> </a:t>
            </a:r>
            <a:r>
              <a:rPr lang="it-IT" kern="0" dirty="0" err="1"/>
              <a:t>pivots</a:t>
            </a:r>
            <a:r>
              <a:rPr lang="it-IT" kern="0" dirty="0"/>
              <a:t> (no </a:t>
            </a:r>
            <a:r>
              <a:rPr lang="it-IT" kern="0" dirty="0" err="1"/>
              <a:t>bearing</a:t>
            </a:r>
            <a:r>
              <a:rPr lang="it-IT" kern="0" dirty="0"/>
              <a:t>)</a:t>
            </a:r>
          </a:p>
          <a:p>
            <a:pPr marL="800054" lvl="1" indent="-342900" algn="l">
              <a:buFont typeface="Arial" panose="020B0604020202020204" pitchFamily="34" charset="0"/>
              <a:buChar char="•"/>
            </a:pPr>
            <a:r>
              <a:rPr lang="it-IT" kern="0" dirty="0" err="1"/>
              <a:t>Lightweight</a:t>
            </a:r>
            <a:r>
              <a:rPr lang="it-IT" kern="0" dirty="0"/>
              <a:t> Be </a:t>
            </a:r>
            <a:r>
              <a:rPr lang="it-IT" kern="0" dirty="0" err="1"/>
              <a:t>mirror</a:t>
            </a:r>
            <a:endParaRPr lang="it-IT" kern="0" dirty="0"/>
          </a:p>
          <a:p>
            <a:pPr marL="800054" lvl="1" indent="-342900" algn="l">
              <a:buFont typeface="Arial" panose="020B0604020202020204" pitchFamily="34" charset="0"/>
              <a:buChar char="•"/>
            </a:pPr>
            <a:r>
              <a:rPr lang="it-IT" kern="0" dirty="0"/>
              <a:t>Self-</a:t>
            </a:r>
            <a:r>
              <a:rPr lang="it-IT" kern="0" dirty="0" err="1"/>
              <a:t>locking</a:t>
            </a:r>
            <a:r>
              <a:rPr lang="it-IT" kern="0" dirty="0"/>
              <a:t> </a:t>
            </a:r>
            <a:r>
              <a:rPr lang="it-IT" kern="0" dirty="0" err="1"/>
              <a:t>mechanism</a:t>
            </a:r>
            <a:r>
              <a:rPr lang="it-IT" kern="0" dirty="0"/>
              <a:t> with temperature (</a:t>
            </a:r>
            <a:r>
              <a:rPr lang="it-IT" kern="0" dirty="0" err="1"/>
              <a:t>based</a:t>
            </a:r>
            <a:r>
              <a:rPr lang="it-IT" kern="0" dirty="0"/>
              <a:t> on </a:t>
            </a:r>
            <a:r>
              <a:rPr lang="it-IT" kern="0" dirty="0" err="1"/>
              <a:t>combination</a:t>
            </a:r>
            <a:r>
              <a:rPr lang="it-IT" kern="0" dirty="0"/>
              <a:t> of CTE)</a:t>
            </a:r>
          </a:p>
          <a:p>
            <a:pPr marL="800054" lvl="1" indent="-342900" algn="l">
              <a:buFont typeface="Arial" panose="020B0604020202020204" pitchFamily="34" charset="0"/>
              <a:buChar char="•"/>
            </a:pPr>
            <a:r>
              <a:rPr lang="it-IT" kern="0" dirty="0" err="1"/>
              <a:t>Fail</a:t>
            </a:r>
            <a:r>
              <a:rPr lang="it-IT" kern="0" dirty="0"/>
              <a:t> </a:t>
            </a:r>
            <a:r>
              <a:rPr lang="it-IT" kern="0" dirty="0" err="1"/>
              <a:t>safe</a:t>
            </a:r>
            <a:r>
              <a:rPr lang="it-IT" kern="0" dirty="0"/>
              <a:t> nadir </a:t>
            </a:r>
            <a:r>
              <a:rPr lang="it-IT" kern="0" dirty="0" err="1"/>
              <a:t>mirror</a:t>
            </a:r>
            <a:r>
              <a:rPr lang="it-IT" kern="0" dirty="0"/>
              <a:t> </a:t>
            </a:r>
            <a:r>
              <a:rPr lang="it-IT" kern="0" dirty="0" err="1"/>
              <a:t>orientation</a:t>
            </a:r>
            <a:endParaRPr lang="it-IT" kern="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280" y="1676400"/>
            <a:ext cx="3624700" cy="3925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968" y="4758011"/>
            <a:ext cx="1372369" cy="1396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asellaDiTesto 9"/>
          <p:cNvSpPr txBox="1"/>
          <p:nvPr/>
        </p:nvSpPr>
        <p:spPr>
          <a:xfrm>
            <a:off x="533400" y="804446"/>
            <a:ext cx="807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solidFill>
                  <a:schemeClr val="bg1"/>
                </a:solidFill>
              </a:rPr>
              <a:t>MAJIS </a:t>
            </a:r>
            <a:r>
              <a:rPr lang="it-IT" sz="1600" dirty="0" err="1">
                <a:solidFill>
                  <a:schemeClr val="bg1"/>
                </a:solidFill>
              </a:rPr>
              <a:t>Mechanical</a:t>
            </a:r>
            <a:r>
              <a:rPr lang="it-IT" sz="1600" dirty="0">
                <a:solidFill>
                  <a:schemeClr val="bg1"/>
                </a:solidFill>
              </a:rPr>
              <a:t> Design 2/3</a:t>
            </a:r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2098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IAPS 9-10/10/2019</a:t>
            </a:r>
            <a:endParaRPr lang="en-GB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JUICE - MAJIS – STM#5</a:t>
            </a:r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FC382-2745-4F5E-87AB-F5609AE1DABF}" type="slidenum">
              <a:rPr lang="en-GB" smtClean="0"/>
              <a:pPr/>
              <a:t>16</a:t>
            </a:fld>
            <a:endParaRPr lang="en-GB"/>
          </a:p>
        </p:txBody>
      </p:sp>
      <p:sp>
        <p:nvSpPr>
          <p:cNvPr id="7" name="Segnaposto contenuto 2"/>
          <p:cNvSpPr txBox="1">
            <a:spLocks/>
          </p:cNvSpPr>
          <p:nvPr/>
        </p:nvSpPr>
        <p:spPr bwMode="auto">
          <a:xfrm>
            <a:off x="395536" y="1447800"/>
            <a:ext cx="8280920" cy="3085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4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914306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  <a:latin typeface="+mn-lt"/>
                <a:ea typeface="+mn-ea"/>
              </a:defRPr>
            </a:lvl3pPr>
            <a:lvl4pPr marL="137146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1828613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2285766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74292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200072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657226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l"/>
            <a:r>
              <a:rPr lang="it-IT" sz="2000" kern="0" dirty="0" err="1">
                <a:solidFill>
                  <a:srgbClr val="00B0F0"/>
                </a:solidFill>
              </a:rPr>
              <a:t>Bipods</a:t>
            </a:r>
            <a:r>
              <a:rPr lang="it-IT" sz="2000" kern="0" dirty="0">
                <a:solidFill>
                  <a:srgbClr val="00B0F0"/>
                </a:solidFill>
              </a:rPr>
              <a:t> are in the </a:t>
            </a:r>
            <a:r>
              <a:rPr lang="it-IT" sz="2000" kern="0" dirty="0" err="1">
                <a:solidFill>
                  <a:srgbClr val="00B0F0"/>
                </a:solidFill>
              </a:rPr>
              <a:t>closest</a:t>
            </a:r>
            <a:r>
              <a:rPr lang="it-IT" sz="2000" kern="0" dirty="0">
                <a:solidFill>
                  <a:srgbClr val="00B0F0"/>
                </a:solidFill>
              </a:rPr>
              <a:t> </a:t>
            </a:r>
            <a:r>
              <a:rPr lang="it-IT" sz="2000" kern="0" dirty="0" err="1">
                <a:solidFill>
                  <a:srgbClr val="00B0F0"/>
                </a:solidFill>
              </a:rPr>
              <a:t>possible</a:t>
            </a:r>
            <a:r>
              <a:rPr lang="it-IT" sz="2000" kern="0" dirty="0">
                <a:solidFill>
                  <a:srgbClr val="00B0F0"/>
                </a:solidFill>
              </a:rPr>
              <a:t> position to 120°</a:t>
            </a:r>
            <a:r>
              <a:rPr lang="it-IT" sz="2000" kern="0" dirty="0"/>
              <a:t>to </a:t>
            </a:r>
            <a:r>
              <a:rPr lang="it-IT" sz="2000" kern="0" dirty="0" err="1"/>
              <a:t>each</a:t>
            </a:r>
            <a:r>
              <a:rPr lang="it-IT" sz="2000" kern="0" dirty="0"/>
              <a:t> </a:t>
            </a:r>
            <a:r>
              <a:rPr lang="it-IT" sz="2000" kern="0" dirty="0" err="1"/>
              <a:t>other</a:t>
            </a:r>
            <a:r>
              <a:rPr lang="it-IT" sz="2000" kern="0" dirty="0"/>
              <a:t> (</a:t>
            </a:r>
            <a:r>
              <a:rPr lang="it-IT" sz="2000" kern="0" dirty="0" err="1"/>
              <a:t>compatibly</a:t>
            </a:r>
            <a:r>
              <a:rPr lang="it-IT" sz="2000" kern="0" dirty="0"/>
              <a:t> with </a:t>
            </a:r>
            <a:r>
              <a:rPr lang="it-IT" sz="2000" kern="0" dirty="0" err="1"/>
              <a:t>accommodation</a:t>
            </a:r>
            <a:r>
              <a:rPr lang="it-IT" sz="2000" kern="0" dirty="0"/>
              <a:t> </a:t>
            </a:r>
            <a:r>
              <a:rPr lang="it-IT" sz="2000" kern="0" dirty="0" err="1"/>
              <a:t>constraints</a:t>
            </a:r>
            <a:r>
              <a:rPr lang="it-IT" sz="2000" kern="0" dirty="0"/>
              <a:t>)</a:t>
            </a:r>
          </a:p>
          <a:p>
            <a:pPr algn="l"/>
            <a:r>
              <a:rPr lang="it-IT" sz="2000" kern="0" dirty="0"/>
              <a:t>Optical </a:t>
            </a:r>
            <a:r>
              <a:rPr lang="it-IT" sz="2000" kern="0" dirty="0" err="1"/>
              <a:t>bench</a:t>
            </a:r>
            <a:r>
              <a:rPr lang="it-IT" sz="2000" kern="0" dirty="0"/>
              <a:t> </a:t>
            </a:r>
            <a:r>
              <a:rPr lang="it-IT" sz="2000" kern="0" dirty="0" err="1"/>
              <a:t>is</a:t>
            </a:r>
            <a:r>
              <a:rPr lang="it-IT" sz="2000" kern="0" dirty="0"/>
              <a:t> </a:t>
            </a:r>
            <a:r>
              <a:rPr lang="it-IT" sz="2000" kern="0" dirty="0" err="1"/>
              <a:t>stiffened</a:t>
            </a:r>
            <a:r>
              <a:rPr lang="it-IT" sz="2000" kern="0" dirty="0"/>
              <a:t> with </a:t>
            </a:r>
            <a:r>
              <a:rPr lang="it-IT" sz="2000" kern="0" dirty="0" err="1"/>
              <a:t>ribs</a:t>
            </a:r>
            <a:r>
              <a:rPr lang="it-IT" sz="2000" kern="0" dirty="0"/>
              <a:t> for best </a:t>
            </a:r>
            <a:r>
              <a:rPr lang="it-IT" sz="2000" kern="0" dirty="0" err="1"/>
              <a:t>stiffness</a:t>
            </a:r>
            <a:r>
              <a:rPr lang="it-IT" sz="2000" kern="0" dirty="0"/>
              <a:t>/mass ratio</a:t>
            </a:r>
          </a:p>
          <a:p>
            <a:pPr algn="l"/>
            <a:r>
              <a:rPr lang="it-IT" sz="2000" kern="0" dirty="0" err="1"/>
              <a:t>Brackets</a:t>
            </a:r>
            <a:r>
              <a:rPr lang="it-IT" sz="2000" kern="0" dirty="0"/>
              <a:t> </a:t>
            </a:r>
            <a:r>
              <a:rPr lang="it-IT" sz="2000" kern="0" dirty="0" err="1"/>
              <a:t>support</a:t>
            </a:r>
            <a:r>
              <a:rPr lang="it-IT" sz="2000" kern="0" dirty="0"/>
              <a:t> the large </a:t>
            </a:r>
            <a:r>
              <a:rPr lang="it-IT" sz="2000" kern="0" dirty="0" err="1"/>
              <a:t>warm</a:t>
            </a:r>
            <a:r>
              <a:rPr lang="it-IT" sz="2000" kern="0" dirty="0"/>
              <a:t> </a:t>
            </a:r>
            <a:r>
              <a:rPr lang="it-IT" sz="2000" kern="0" dirty="0" err="1"/>
              <a:t>radiator</a:t>
            </a:r>
            <a:endParaRPr lang="it-IT" sz="1800" kern="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352800"/>
            <a:ext cx="2601022" cy="2775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6718" y="3375222"/>
            <a:ext cx="3375642" cy="2753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asellaDiTesto 9"/>
          <p:cNvSpPr txBox="1"/>
          <p:nvPr/>
        </p:nvSpPr>
        <p:spPr>
          <a:xfrm>
            <a:off x="533400" y="804446"/>
            <a:ext cx="807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solidFill>
                  <a:schemeClr val="bg1"/>
                </a:solidFill>
              </a:rPr>
              <a:t>MAJIS </a:t>
            </a:r>
            <a:r>
              <a:rPr lang="it-IT" sz="1600" dirty="0" err="1">
                <a:solidFill>
                  <a:schemeClr val="bg1"/>
                </a:solidFill>
              </a:rPr>
              <a:t>Mechanical</a:t>
            </a:r>
            <a:r>
              <a:rPr lang="it-IT" sz="1600" dirty="0">
                <a:solidFill>
                  <a:schemeClr val="bg1"/>
                </a:solidFill>
              </a:rPr>
              <a:t> Design 3/3</a:t>
            </a:r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37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IAPS 9-10/10/2019</a:t>
            </a:r>
            <a:endParaRPr lang="en-GB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JUICE - MAJIS – STM#5</a:t>
            </a:r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FC382-2745-4F5E-87AB-F5609AE1DABF}" type="slidenum">
              <a:rPr lang="en-GB" smtClean="0"/>
              <a:pPr/>
              <a:t>17</a:t>
            </a:fld>
            <a:endParaRPr lang="en-GB"/>
          </a:p>
        </p:txBody>
      </p:sp>
      <p:sp>
        <p:nvSpPr>
          <p:cNvPr id="2" name="Rettangolo 1"/>
          <p:cNvSpPr/>
          <p:nvPr/>
        </p:nvSpPr>
        <p:spPr>
          <a:xfrm>
            <a:off x="491207" y="1524000"/>
            <a:ext cx="80772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>
                <a:solidFill>
                  <a:srgbClr val="1428FF"/>
                </a:solidFill>
              </a:rPr>
              <a:t>Passive </a:t>
            </a:r>
            <a:r>
              <a:rPr lang="it-IT" sz="2000" dirty="0" err="1">
                <a:solidFill>
                  <a:srgbClr val="1428FF"/>
                </a:solidFill>
              </a:rPr>
              <a:t>thermal</a:t>
            </a:r>
            <a:r>
              <a:rPr lang="it-IT" sz="2000" dirty="0">
                <a:solidFill>
                  <a:srgbClr val="1428FF"/>
                </a:solidFill>
              </a:rPr>
              <a:t> design </a:t>
            </a:r>
            <a:r>
              <a:rPr lang="it-IT" sz="2000" dirty="0" err="1"/>
              <a:t>is</a:t>
            </a:r>
            <a:r>
              <a:rPr lang="it-IT" sz="2000" dirty="0"/>
              <a:t> </a:t>
            </a:r>
            <a:r>
              <a:rPr lang="it-IT" sz="2000" dirty="0" err="1"/>
              <a:t>aimed</a:t>
            </a:r>
            <a:r>
              <a:rPr lang="it-IT" sz="2000" dirty="0"/>
              <a:t> </a:t>
            </a:r>
            <a:r>
              <a:rPr lang="it-IT" sz="2000" dirty="0" err="1"/>
              <a:t>at</a:t>
            </a:r>
            <a:r>
              <a:rPr lang="it-IT" sz="2000" dirty="0"/>
              <a:t> </a:t>
            </a:r>
            <a:r>
              <a:rPr lang="it-IT" sz="2000" dirty="0" err="1"/>
              <a:t>achieving</a:t>
            </a:r>
            <a:r>
              <a:rPr lang="it-IT" sz="2000" dirty="0"/>
              <a:t> the </a:t>
            </a:r>
            <a:r>
              <a:rPr lang="it-IT" sz="2000" dirty="0" err="1"/>
              <a:t>required</a:t>
            </a:r>
            <a:r>
              <a:rPr lang="it-IT" sz="2000" dirty="0"/>
              <a:t> operative </a:t>
            </a:r>
            <a:r>
              <a:rPr lang="it-IT" sz="2000" dirty="0" err="1"/>
              <a:t>temperatures</a:t>
            </a:r>
            <a:r>
              <a:rPr lang="it-IT" sz="2000" dirty="0"/>
              <a:t> </a:t>
            </a:r>
            <a:r>
              <a:rPr lang="it-IT" sz="2000" dirty="0" err="1"/>
              <a:t>still</a:t>
            </a:r>
            <a:r>
              <a:rPr lang="it-IT" sz="2000" dirty="0"/>
              <a:t> </a:t>
            </a:r>
            <a:r>
              <a:rPr lang="it-IT" sz="2000" dirty="0" err="1"/>
              <a:t>minimizing</a:t>
            </a:r>
            <a:r>
              <a:rPr lang="it-IT" sz="2000" dirty="0"/>
              <a:t> the mass of </a:t>
            </a:r>
            <a:r>
              <a:rPr lang="it-IT" sz="2000" dirty="0" err="1"/>
              <a:t>thermal</a:t>
            </a:r>
            <a:r>
              <a:rPr lang="it-IT" sz="2000" dirty="0"/>
              <a:t> hardware:</a:t>
            </a:r>
          </a:p>
          <a:p>
            <a:pPr marL="741363" lvl="1" indent="-285750">
              <a:buFont typeface="Arial" panose="020B0604020202020204" pitchFamily="34" charset="0"/>
              <a:buChar char="•"/>
            </a:pPr>
            <a:r>
              <a:rPr lang="it-IT" sz="1600" dirty="0" err="1"/>
              <a:t>Insulating</a:t>
            </a:r>
            <a:r>
              <a:rPr lang="it-IT" sz="1600" dirty="0"/>
              <a:t> CFRP </a:t>
            </a:r>
            <a:r>
              <a:rPr lang="it-IT" sz="1600" dirty="0" err="1"/>
              <a:t>bipods</a:t>
            </a:r>
            <a:r>
              <a:rPr lang="it-IT" sz="1600" dirty="0"/>
              <a:t> for </a:t>
            </a:r>
            <a:r>
              <a:rPr lang="it-IT" sz="1600" dirty="0" err="1"/>
              <a:t>interfacing</a:t>
            </a:r>
            <a:r>
              <a:rPr lang="it-IT" sz="1600" dirty="0"/>
              <a:t> the OH to the S/C</a:t>
            </a:r>
          </a:p>
          <a:p>
            <a:pPr marL="741363" lvl="1" indent="-285750">
              <a:buFont typeface="Arial" panose="020B0604020202020204" pitchFamily="34" charset="0"/>
              <a:buChar char="•"/>
            </a:pPr>
            <a:r>
              <a:rPr lang="it-IT" sz="1600" dirty="0" err="1"/>
              <a:t>Warm</a:t>
            </a:r>
            <a:r>
              <a:rPr lang="it-IT" sz="1600" dirty="0"/>
              <a:t> </a:t>
            </a:r>
            <a:r>
              <a:rPr lang="it-IT" sz="1600" dirty="0" err="1"/>
              <a:t>radiator</a:t>
            </a:r>
            <a:r>
              <a:rPr lang="it-IT" sz="1600" dirty="0"/>
              <a:t> (Al </a:t>
            </a:r>
            <a:r>
              <a:rPr lang="it-IT" sz="1600" dirty="0" err="1"/>
              <a:t>Honeycomb</a:t>
            </a:r>
            <a:r>
              <a:rPr lang="it-IT" sz="1600" dirty="0"/>
              <a:t>) to cool down the </a:t>
            </a:r>
            <a:r>
              <a:rPr lang="it-IT" sz="1600" dirty="0">
                <a:solidFill>
                  <a:srgbClr val="00CCFF"/>
                </a:solidFill>
              </a:rPr>
              <a:t>Optical </a:t>
            </a:r>
            <a:r>
              <a:rPr lang="it-IT" sz="1600" dirty="0" err="1">
                <a:solidFill>
                  <a:srgbClr val="00CCFF"/>
                </a:solidFill>
              </a:rPr>
              <a:t>Bench</a:t>
            </a:r>
            <a:r>
              <a:rPr lang="it-IT" sz="1600" dirty="0">
                <a:solidFill>
                  <a:srgbClr val="00CCFF"/>
                </a:solidFill>
              </a:rPr>
              <a:t> </a:t>
            </a:r>
            <a:r>
              <a:rPr lang="it-IT" sz="1600" dirty="0" err="1">
                <a:solidFill>
                  <a:srgbClr val="00CCFF"/>
                </a:solidFill>
              </a:rPr>
              <a:t>including</a:t>
            </a:r>
            <a:r>
              <a:rPr lang="it-IT" sz="1600" dirty="0">
                <a:solidFill>
                  <a:srgbClr val="00CCFF"/>
                </a:solidFill>
              </a:rPr>
              <a:t> VISNIR detector (&lt; 140 K)</a:t>
            </a:r>
          </a:p>
          <a:p>
            <a:pPr marL="741363" lvl="1" indent="-285750">
              <a:buFont typeface="Arial" panose="020B0604020202020204" pitchFamily="34" charset="0"/>
              <a:buChar char="•"/>
            </a:pPr>
            <a:r>
              <a:rPr lang="it-IT" sz="1600" dirty="0" err="1"/>
              <a:t>Cold</a:t>
            </a:r>
            <a:r>
              <a:rPr lang="it-IT" sz="1600" dirty="0"/>
              <a:t> </a:t>
            </a:r>
            <a:r>
              <a:rPr lang="it-IT" sz="1600" dirty="0" err="1"/>
              <a:t>radiator</a:t>
            </a:r>
            <a:r>
              <a:rPr lang="it-IT" sz="1600" dirty="0"/>
              <a:t> (Al </a:t>
            </a:r>
            <a:r>
              <a:rPr lang="it-IT" sz="1600" dirty="0" err="1"/>
              <a:t>honeycomb</a:t>
            </a:r>
            <a:r>
              <a:rPr lang="it-IT" sz="1600" dirty="0"/>
              <a:t>) to cool down the </a:t>
            </a:r>
            <a:r>
              <a:rPr lang="it-IT" sz="1600" dirty="0">
                <a:solidFill>
                  <a:srgbClr val="0099FF"/>
                </a:solidFill>
              </a:rPr>
              <a:t>IR detector (&lt; 90K)</a:t>
            </a:r>
          </a:p>
          <a:p>
            <a:pPr marL="741363" lvl="1" indent="-285750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rgbClr val="7030A0"/>
                </a:solidFill>
              </a:rPr>
              <a:t>Double MLI </a:t>
            </a:r>
            <a:r>
              <a:rPr lang="it-IT" sz="1600" dirty="0" err="1">
                <a:solidFill>
                  <a:srgbClr val="7030A0"/>
                </a:solidFill>
              </a:rPr>
              <a:t>barrier</a:t>
            </a:r>
            <a:r>
              <a:rPr lang="it-IT" sz="1600" dirty="0">
                <a:solidFill>
                  <a:srgbClr val="7030A0"/>
                </a:solidFill>
              </a:rPr>
              <a:t>  </a:t>
            </a:r>
            <a:r>
              <a:rPr lang="it-IT" sz="1600" dirty="0" err="1">
                <a:solidFill>
                  <a:srgbClr val="7030A0"/>
                </a:solidFill>
              </a:rPr>
              <a:t>around</a:t>
            </a:r>
            <a:r>
              <a:rPr lang="it-IT" sz="1600" dirty="0">
                <a:solidFill>
                  <a:srgbClr val="7030A0"/>
                </a:solidFill>
              </a:rPr>
              <a:t> OH </a:t>
            </a:r>
            <a:r>
              <a:rPr lang="it-IT" sz="1600" dirty="0"/>
              <a:t>(</a:t>
            </a:r>
            <a:r>
              <a:rPr lang="it-IT" sz="1600" dirty="0" err="1"/>
              <a:t>outer</a:t>
            </a:r>
            <a:r>
              <a:rPr lang="it-IT" sz="1600" dirty="0"/>
              <a:t> </a:t>
            </a:r>
            <a:r>
              <a:rPr lang="it-IT" sz="1600" dirty="0" err="1"/>
              <a:t>goes</a:t>
            </a:r>
            <a:r>
              <a:rPr lang="it-IT" sz="1600" dirty="0"/>
              <a:t> </a:t>
            </a:r>
            <a:r>
              <a:rPr lang="it-IT" sz="1600" dirty="0" err="1"/>
              <a:t>all</a:t>
            </a:r>
            <a:r>
              <a:rPr lang="it-IT" sz="1600" dirty="0"/>
              <a:t> </a:t>
            </a:r>
            <a:r>
              <a:rPr lang="it-IT" sz="1600" dirty="0" err="1"/>
              <a:t>around</a:t>
            </a:r>
            <a:r>
              <a:rPr lang="it-IT" sz="1600" dirty="0"/>
              <a:t> OH </a:t>
            </a:r>
            <a:r>
              <a:rPr lang="it-IT" sz="1600" dirty="0" err="1"/>
              <a:t>warm</a:t>
            </a:r>
            <a:r>
              <a:rPr lang="it-IT" sz="1600" dirty="0"/>
              <a:t> </a:t>
            </a:r>
            <a:r>
              <a:rPr lang="it-IT" sz="1600" dirty="0" err="1"/>
              <a:t>radiator</a:t>
            </a:r>
            <a:r>
              <a:rPr lang="it-IT" sz="1600" dirty="0"/>
              <a:t> and </a:t>
            </a:r>
            <a:r>
              <a:rPr lang="it-IT" sz="1600" dirty="0" err="1"/>
              <a:t>is</a:t>
            </a:r>
            <a:r>
              <a:rPr lang="it-IT" sz="1600" dirty="0"/>
              <a:t> </a:t>
            </a:r>
            <a:r>
              <a:rPr lang="it-IT" sz="1600" dirty="0" err="1"/>
              <a:t>fixed</a:t>
            </a:r>
            <a:r>
              <a:rPr lang="it-IT" sz="1600" dirty="0"/>
              <a:t> to the S/C </a:t>
            </a:r>
            <a:r>
              <a:rPr lang="it-IT" sz="1600" dirty="0" err="1"/>
              <a:t>bench</a:t>
            </a:r>
            <a:r>
              <a:rPr lang="it-IT" sz="1600" dirty="0"/>
              <a:t>, </a:t>
            </a:r>
            <a:r>
              <a:rPr lang="it-IT" sz="1600" dirty="0" err="1"/>
              <a:t>too</a:t>
            </a:r>
            <a:r>
              <a:rPr lang="it-IT" sz="1600" dirty="0"/>
              <a:t>)</a:t>
            </a:r>
          </a:p>
          <a:p>
            <a:pPr lvl="1"/>
            <a:endParaRPr lang="it-IT" sz="1600" dirty="0"/>
          </a:p>
          <a:p>
            <a:r>
              <a:rPr lang="it-IT" sz="2000" dirty="0" err="1">
                <a:solidFill>
                  <a:srgbClr val="FF0000"/>
                </a:solidFill>
              </a:rPr>
              <a:t>Radiator</a:t>
            </a:r>
            <a:r>
              <a:rPr lang="it-IT" sz="2000" dirty="0">
                <a:solidFill>
                  <a:srgbClr val="FF0000"/>
                </a:solidFill>
              </a:rPr>
              <a:t> </a:t>
            </a:r>
            <a:r>
              <a:rPr lang="it-IT" sz="2000" dirty="0" err="1">
                <a:solidFill>
                  <a:srgbClr val="FF0000"/>
                </a:solidFill>
              </a:rPr>
              <a:t>paint</a:t>
            </a:r>
            <a:r>
              <a:rPr lang="it-IT" sz="2000" dirty="0"/>
              <a:t>, </a:t>
            </a:r>
            <a:r>
              <a:rPr lang="it-IT" sz="2000" dirty="0" err="1"/>
              <a:t>which</a:t>
            </a:r>
            <a:r>
              <a:rPr lang="it-IT" sz="2000" dirty="0"/>
              <a:t> </a:t>
            </a:r>
            <a:r>
              <a:rPr lang="it-IT" sz="2000" dirty="0" err="1"/>
              <a:t>is</a:t>
            </a:r>
            <a:r>
              <a:rPr lang="it-IT" sz="2000" dirty="0"/>
              <a:t> a </a:t>
            </a:r>
            <a:r>
              <a:rPr lang="it-IT" sz="2000" dirty="0" err="1"/>
              <a:t>key</a:t>
            </a:r>
            <a:r>
              <a:rPr lang="it-IT" sz="2000" dirty="0"/>
              <a:t> for </a:t>
            </a:r>
            <a:r>
              <a:rPr lang="it-IT" sz="2000" dirty="0" err="1"/>
              <a:t>thermal</a:t>
            </a:r>
            <a:r>
              <a:rPr lang="it-IT" sz="2000" dirty="0"/>
              <a:t> performance, </a:t>
            </a:r>
            <a:r>
              <a:rPr lang="it-IT" sz="2000" dirty="0" err="1">
                <a:solidFill>
                  <a:srgbClr val="FF0000"/>
                </a:solidFill>
              </a:rPr>
              <a:t>had</a:t>
            </a:r>
            <a:r>
              <a:rPr lang="it-IT" sz="2000" dirty="0">
                <a:solidFill>
                  <a:srgbClr val="FF0000"/>
                </a:solidFill>
              </a:rPr>
              <a:t> to be </a:t>
            </a:r>
            <a:r>
              <a:rPr lang="it-IT" sz="2000" dirty="0" err="1">
                <a:solidFill>
                  <a:srgbClr val="FF0000"/>
                </a:solidFill>
              </a:rPr>
              <a:t>changed</a:t>
            </a:r>
            <a:r>
              <a:rPr lang="it-IT" sz="2000" dirty="0">
                <a:solidFill>
                  <a:srgbClr val="FF0000"/>
                </a:solidFill>
              </a:rPr>
              <a:t> </a:t>
            </a:r>
            <a:r>
              <a:rPr lang="it-IT" sz="2000" dirty="0" err="1">
                <a:solidFill>
                  <a:srgbClr val="FF0000"/>
                </a:solidFill>
              </a:rPr>
              <a:t>close</a:t>
            </a:r>
            <a:r>
              <a:rPr lang="it-IT" sz="2000" dirty="0">
                <a:solidFill>
                  <a:srgbClr val="FF0000"/>
                </a:solidFill>
              </a:rPr>
              <a:t> to ICDR </a:t>
            </a:r>
            <a:r>
              <a:rPr lang="it-IT" sz="2000" dirty="0" err="1">
                <a:solidFill>
                  <a:srgbClr val="FF0000"/>
                </a:solidFill>
              </a:rPr>
              <a:t>after</a:t>
            </a:r>
            <a:r>
              <a:rPr lang="it-IT" sz="2000" dirty="0">
                <a:solidFill>
                  <a:srgbClr val="FF0000"/>
                </a:solidFill>
              </a:rPr>
              <a:t> ESA </a:t>
            </a:r>
            <a:r>
              <a:rPr lang="it-IT" sz="2000" dirty="0" err="1">
                <a:solidFill>
                  <a:srgbClr val="FF0000"/>
                </a:solidFill>
              </a:rPr>
              <a:t>warning</a:t>
            </a:r>
            <a:r>
              <a:rPr lang="it-IT" sz="2000" dirty="0">
                <a:solidFill>
                  <a:srgbClr val="FF0000"/>
                </a:solidFill>
              </a:rPr>
              <a:t> </a:t>
            </a:r>
            <a:r>
              <a:rPr lang="it-IT" sz="2000" dirty="0" err="1">
                <a:solidFill>
                  <a:srgbClr val="FF0000"/>
                </a:solidFill>
              </a:rPr>
              <a:t>about</a:t>
            </a:r>
            <a:r>
              <a:rPr lang="it-IT" sz="2000" dirty="0">
                <a:solidFill>
                  <a:srgbClr val="FF0000"/>
                </a:solidFill>
              </a:rPr>
              <a:t> </a:t>
            </a:r>
            <a:r>
              <a:rPr lang="it-IT" sz="2000" dirty="0" err="1">
                <a:solidFill>
                  <a:srgbClr val="FF0000"/>
                </a:solidFill>
              </a:rPr>
              <a:t>charging</a:t>
            </a:r>
            <a:r>
              <a:rPr lang="it-IT" sz="2000" dirty="0">
                <a:solidFill>
                  <a:srgbClr val="FF0000"/>
                </a:solidFill>
              </a:rPr>
              <a:t> </a:t>
            </a:r>
            <a:r>
              <a:rPr lang="it-IT" sz="2000" dirty="0"/>
              <a:t>of the </a:t>
            </a:r>
            <a:r>
              <a:rPr lang="it-IT" sz="2000" dirty="0" err="1"/>
              <a:t>previous</a:t>
            </a:r>
            <a:r>
              <a:rPr lang="it-IT" sz="2000" dirty="0"/>
              <a:t> baseline.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533400" y="804446"/>
            <a:ext cx="807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solidFill>
                  <a:schemeClr val="bg1"/>
                </a:solidFill>
              </a:rPr>
              <a:t>MAJIS Thermal Design 1/2</a:t>
            </a:r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7714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IAPS 9-10/10/2019</a:t>
            </a:r>
            <a:endParaRPr lang="en-GB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JUICE - MAJIS – STM#5</a:t>
            </a:r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FC382-2745-4F5E-87AB-F5609AE1DABF}" type="slidenum">
              <a:rPr lang="en-GB" smtClean="0"/>
              <a:pPr/>
              <a:t>18</a:t>
            </a:fld>
            <a:endParaRPr lang="en-GB"/>
          </a:p>
        </p:txBody>
      </p:sp>
      <p:pic>
        <p:nvPicPr>
          <p:cNvPr id="7" name="Segnaposto contenuto 5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36096" y="1295400"/>
            <a:ext cx="2448272" cy="236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egnaposto contenuto 2"/>
          <p:cNvSpPr txBox="1">
            <a:spLocks/>
          </p:cNvSpPr>
          <p:nvPr/>
        </p:nvSpPr>
        <p:spPr>
          <a:xfrm>
            <a:off x="683568" y="1398721"/>
            <a:ext cx="4140460" cy="21289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000" dirty="0"/>
              <a:t>CFRP </a:t>
            </a:r>
            <a:r>
              <a:rPr lang="it-IT" sz="2000" dirty="0" err="1"/>
              <a:t>legs</a:t>
            </a:r>
            <a:r>
              <a:rPr lang="it-IT" sz="2000" dirty="0"/>
              <a:t> </a:t>
            </a:r>
            <a:r>
              <a:rPr lang="it-IT" sz="1800" dirty="0"/>
              <a:t>with</a:t>
            </a:r>
            <a:r>
              <a:rPr lang="it-IT" sz="2000" dirty="0"/>
              <a:t> </a:t>
            </a:r>
            <a:r>
              <a:rPr lang="it-IT" sz="2000" dirty="0" err="1"/>
              <a:t>foam</a:t>
            </a:r>
            <a:r>
              <a:rPr lang="it-IT" sz="2000" dirty="0"/>
              <a:t> core</a:t>
            </a:r>
          </a:p>
          <a:p>
            <a:r>
              <a:rPr lang="it-IT" sz="2000" dirty="0"/>
              <a:t>Ti </a:t>
            </a:r>
            <a:r>
              <a:rPr lang="it-IT" sz="2000" dirty="0" err="1"/>
              <a:t>fittings</a:t>
            </a:r>
            <a:endParaRPr lang="it-IT" sz="2000" dirty="0"/>
          </a:p>
          <a:p>
            <a:r>
              <a:rPr lang="it-IT" sz="2000" dirty="0"/>
              <a:t>Design </a:t>
            </a:r>
            <a:r>
              <a:rPr lang="it-IT" sz="2000" dirty="0" err="1"/>
              <a:t>optimised</a:t>
            </a:r>
            <a:r>
              <a:rPr lang="it-IT" sz="2000" dirty="0"/>
              <a:t> for </a:t>
            </a:r>
            <a:r>
              <a:rPr lang="it-IT" sz="2000" dirty="0" err="1"/>
              <a:t>low</a:t>
            </a:r>
            <a:r>
              <a:rPr lang="it-IT" sz="2000" dirty="0"/>
              <a:t> </a:t>
            </a:r>
            <a:r>
              <a:rPr lang="it-IT" sz="2000" dirty="0" err="1"/>
              <a:t>fracture</a:t>
            </a:r>
            <a:r>
              <a:rPr lang="it-IT" sz="2000" dirty="0"/>
              <a:t> </a:t>
            </a:r>
            <a:r>
              <a:rPr lang="it-IT" sz="2000" dirty="0" err="1"/>
              <a:t>risk</a:t>
            </a:r>
            <a:endParaRPr lang="it-IT" sz="2000" dirty="0"/>
          </a:p>
          <a:p>
            <a:r>
              <a:rPr lang="it-IT" sz="2000" dirty="0"/>
              <a:t>Design </a:t>
            </a:r>
            <a:r>
              <a:rPr lang="it-IT" sz="2000" dirty="0" err="1"/>
              <a:t>verification</a:t>
            </a:r>
            <a:r>
              <a:rPr lang="it-IT" sz="2000" dirty="0"/>
              <a:t> </a:t>
            </a:r>
            <a:r>
              <a:rPr lang="it-IT" sz="2000" dirty="0" err="1"/>
              <a:t>through</a:t>
            </a:r>
            <a:r>
              <a:rPr lang="it-IT" sz="2000" dirty="0"/>
              <a:t> </a:t>
            </a:r>
            <a:r>
              <a:rPr lang="it-IT" sz="2000" dirty="0" err="1"/>
              <a:t>dedicated</a:t>
            </a:r>
            <a:r>
              <a:rPr lang="it-IT" sz="2000" dirty="0"/>
              <a:t> test </a:t>
            </a:r>
            <a:r>
              <a:rPr lang="it-IT" sz="2000" dirty="0" err="1"/>
              <a:t>campaign</a:t>
            </a:r>
            <a:endParaRPr lang="it-IT" sz="2000" dirty="0"/>
          </a:p>
        </p:txBody>
      </p:sp>
      <p:sp>
        <p:nvSpPr>
          <p:cNvPr id="9" name="Segnaposto contenuto 2"/>
          <p:cNvSpPr txBox="1">
            <a:spLocks/>
          </p:cNvSpPr>
          <p:nvPr/>
        </p:nvSpPr>
        <p:spPr>
          <a:xfrm>
            <a:off x="4427984" y="3856955"/>
            <a:ext cx="4140460" cy="22629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000" dirty="0"/>
              <a:t>Al </a:t>
            </a:r>
            <a:r>
              <a:rPr lang="it-IT" sz="2000" dirty="0" err="1"/>
              <a:t>honeycomb</a:t>
            </a:r>
            <a:r>
              <a:rPr lang="it-IT" sz="2000" dirty="0"/>
              <a:t> design</a:t>
            </a:r>
          </a:p>
          <a:p>
            <a:r>
              <a:rPr lang="it-IT" sz="2000" dirty="0" err="1">
                <a:solidFill>
                  <a:srgbClr val="009900"/>
                </a:solidFill>
              </a:rPr>
              <a:t>Heat</a:t>
            </a:r>
            <a:r>
              <a:rPr lang="it-IT" sz="2000" dirty="0">
                <a:solidFill>
                  <a:srgbClr val="009900"/>
                </a:solidFill>
              </a:rPr>
              <a:t> </a:t>
            </a:r>
            <a:r>
              <a:rPr lang="it-IT" sz="2000" dirty="0" err="1">
                <a:solidFill>
                  <a:srgbClr val="009900"/>
                </a:solidFill>
              </a:rPr>
              <a:t>does</a:t>
            </a:r>
            <a:r>
              <a:rPr lang="it-IT" sz="2000" dirty="0">
                <a:solidFill>
                  <a:srgbClr val="009900"/>
                </a:solidFill>
              </a:rPr>
              <a:t> </a:t>
            </a:r>
            <a:r>
              <a:rPr lang="it-IT" sz="2000" dirty="0" err="1">
                <a:solidFill>
                  <a:srgbClr val="009900"/>
                </a:solidFill>
              </a:rPr>
              <a:t>not</a:t>
            </a:r>
            <a:r>
              <a:rPr lang="it-IT" sz="2000" dirty="0">
                <a:solidFill>
                  <a:srgbClr val="009900"/>
                </a:solidFill>
              </a:rPr>
              <a:t> flow </a:t>
            </a:r>
            <a:r>
              <a:rPr lang="it-IT" sz="2000" dirty="0" err="1">
                <a:solidFill>
                  <a:srgbClr val="009900"/>
                </a:solidFill>
              </a:rPr>
              <a:t>through</a:t>
            </a:r>
            <a:r>
              <a:rPr lang="it-IT" sz="2000" dirty="0">
                <a:solidFill>
                  <a:srgbClr val="009900"/>
                </a:solidFill>
              </a:rPr>
              <a:t> </a:t>
            </a:r>
            <a:r>
              <a:rPr lang="it-IT" sz="2000" dirty="0" err="1">
                <a:solidFill>
                  <a:srgbClr val="009900"/>
                </a:solidFill>
              </a:rPr>
              <a:t>honeycomb</a:t>
            </a:r>
            <a:r>
              <a:rPr lang="it-IT" sz="2000" dirty="0"/>
              <a:t>, </a:t>
            </a:r>
            <a:r>
              <a:rPr lang="it-IT" sz="2000" dirty="0" err="1"/>
              <a:t>inserts</a:t>
            </a:r>
            <a:r>
              <a:rPr lang="it-IT" sz="2000" dirty="0"/>
              <a:t> are </a:t>
            </a:r>
            <a:r>
              <a:rPr lang="it-IT" sz="2000" dirty="0" err="1"/>
              <a:t>machined</a:t>
            </a:r>
            <a:r>
              <a:rPr lang="it-IT" sz="2000" dirty="0"/>
              <a:t> </a:t>
            </a:r>
            <a:r>
              <a:rPr lang="it-IT" sz="2000" dirty="0" err="1"/>
              <a:t>directly</a:t>
            </a:r>
            <a:r>
              <a:rPr lang="it-IT" sz="2000" dirty="0"/>
              <a:t> </a:t>
            </a:r>
            <a:r>
              <a:rPr lang="it-IT" sz="2000" dirty="0" err="1"/>
              <a:t>into</a:t>
            </a:r>
            <a:r>
              <a:rPr lang="it-IT" sz="2000" dirty="0"/>
              <a:t> the </a:t>
            </a:r>
            <a:r>
              <a:rPr lang="it-IT" sz="2000" dirty="0" err="1"/>
              <a:t>upper</a:t>
            </a:r>
            <a:r>
              <a:rPr lang="it-IT" sz="2000" dirty="0"/>
              <a:t> </a:t>
            </a:r>
            <a:r>
              <a:rPr lang="it-IT" sz="2000" dirty="0" err="1"/>
              <a:t>skin</a:t>
            </a:r>
            <a:r>
              <a:rPr lang="it-IT" sz="2000" dirty="0"/>
              <a:t> 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650004"/>
            <a:ext cx="3365520" cy="2292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asellaDiTesto 10"/>
          <p:cNvSpPr txBox="1"/>
          <p:nvPr/>
        </p:nvSpPr>
        <p:spPr>
          <a:xfrm>
            <a:off x="533400" y="804446"/>
            <a:ext cx="807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solidFill>
                  <a:schemeClr val="bg1"/>
                </a:solidFill>
              </a:rPr>
              <a:t>MAJIS Thermal Design 2/2</a:t>
            </a:r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6222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IAPS 9-10/10/2019</a:t>
            </a:r>
            <a:endParaRPr lang="en-GB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JUICE - MAJIS – STM#5</a:t>
            </a:r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FC382-2745-4F5E-87AB-F5609AE1DABF}" type="slidenum">
              <a:rPr lang="en-GB" smtClean="0"/>
              <a:pPr/>
              <a:t>19</a:t>
            </a:fld>
            <a:endParaRPr lang="en-GB"/>
          </a:p>
        </p:txBody>
      </p:sp>
      <p:sp>
        <p:nvSpPr>
          <p:cNvPr id="7" name="CasellaDiTesto 6"/>
          <p:cNvSpPr txBox="1"/>
          <p:nvPr/>
        </p:nvSpPr>
        <p:spPr>
          <a:xfrm>
            <a:off x="533400" y="804446"/>
            <a:ext cx="807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solidFill>
                  <a:schemeClr val="bg1"/>
                </a:solidFill>
              </a:rPr>
              <a:t>MAJIS OH Status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457200" y="1371600"/>
            <a:ext cx="80772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smtClean="0">
                <a:solidFill>
                  <a:srgbClr val="00B050"/>
                </a:solidFill>
              </a:rPr>
              <a:t>All </a:t>
            </a:r>
            <a:r>
              <a:rPr lang="it-IT" sz="2000" dirty="0">
                <a:solidFill>
                  <a:srgbClr val="00B050"/>
                </a:solidFill>
              </a:rPr>
              <a:t>the </a:t>
            </a:r>
            <a:r>
              <a:rPr lang="it-IT" sz="2000" dirty="0" err="1">
                <a:solidFill>
                  <a:srgbClr val="00B050"/>
                </a:solidFill>
              </a:rPr>
              <a:t>parts</a:t>
            </a:r>
            <a:r>
              <a:rPr lang="it-IT" sz="2000" dirty="0">
                <a:solidFill>
                  <a:srgbClr val="00B050"/>
                </a:solidFill>
              </a:rPr>
              <a:t> for MAJIS OH STM and PFM </a:t>
            </a:r>
            <a:r>
              <a:rPr lang="it-IT" sz="2000" dirty="0" err="1">
                <a:solidFill>
                  <a:srgbClr val="00B050"/>
                </a:solidFill>
              </a:rPr>
              <a:t>launched</a:t>
            </a:r>
            <a:r>
              <a:rPr lang="it-IT" sz="2000" dirty="0">
                <a:solidFill>
                  <a:srgbClr val="00B050"/>
                </a:solidFill>
              </a:rPr>
              <a:t>/</a:t>
            </a:r>
            <a:r>
              <a:rPr lang="it-IT" sz="2000" dirty="0" err="1">
                <a:solidFill>
                  <a:srgbClr val="00B050"/>
                </a:solidFill>
              </a:rPr>
              <a:t>ordered</a:t>
            </a:r>
            <a:r>
              <a:rPr lang="it-IT" sz="2000" dirty="0"/>
              <a:t>, </a:t>
            </a:r>
            <a:r>
              <a:rPr lang="it-IT" sz="2000" dirty="0" err="1"/>
              <a:t>but</a:t>
            </a:r>
            <a:r>
              <a:rPr lang="it-IT" sz="2000" dirty="0"/>
              <a:t> </a:t>
            </a:r>
            <a:r>
              <a:rPr lang="it-IT" sz="2000" dirty="0">
                <a:solidFill>
                  <a:srgbClr val="FF0000"/>
                </a:solidFill>
              </a:rPr>
              <a:t>the </a:t>
            </a:r>
            <a:r>
              <a:rPr lang="it-IT" sz="2000" dirty="0" err="1">
                <a:solidFill>
                  <a:srgbClr val="FF0000"/>
                </a:solidFill>
              </a:rPr>
              <a:t>radiators</a:t>
            </a:r>
            <a:r>
              <a:rPr lang="it-IT" sz="2000" dirty="0">
                <a:solidFill>
                  <a:srgbClr val="FF0000"/>
                </a:solidFill>
              </a:rPr>
              <a:t> and the Be </a:t>
            </a:r>
            <a:r>
              <a:rPr lang="it-IT" sz="2000" dirty="0" err="1">
                <a:solidFill>
                  <a:srgbClr val="FF0000"/>
                </a:solidFill>
              </a:rPr>
              <a:t>parts</a:t>
            </a:r>
            <a:r>
              <a:rPr lang="it-IT" sz="2000" dirty="0"/>
              <a:t> (</a:t>
            </a:r>
            <a:r>
              <a:rPr lang="it-IT" sz="2000" dirty="0" err="1"/>
              <a:t>incl</a:t>
            </a:r>
            <a:r>
              <a:rPr lang="it-IT" sz="2000" dirty="0"/>
              <a:t>. </a:t>
            </a:r>
            <a:r>
              <a:rPr lang="it-IT" sz="2000" dirty="0" err="1"/>
              <a:t>scan</a:t>
            </a:r>
            <a:r>
              <a:rPr lang="it-IT" sz="2000" dirty="0"/>
              <a:t> </a:t>
            </a:r>
            <a:r>
              <a:rPr lang="it-IT" sz="2000" dirty="0" err="1"/>
              <a:t>mirror</a:t>
            </a:r>
            <a:r>
              <a:rPr lang="it-IT" sz="2000" dirty="0"/>
              <a:t>). </a:t>
            </a:r>
            <a:r>
              <a:rPr lang="it-IT" sz="2000" dirty="0" err="1"/>
              <a:t>Mitigation</a:t>
            </a:r>
            <a:r>
              <a:rPr lang="it-IT" sz="2000" dirty="0"/>
              <a:t> </a:t>
            </a:r>
            <a:r>
              <a:rPr lang="it-IT" sz="2000" dirty="0" err="1"/>
              <a:t>actions</a:t>
            </a:r>
            <a:r>
              <a:rPr lang="it-IT" sz="2000" dirty="0"/>
              <a:t> in </a:t>
            </a:r>
            <a:r>
              <a:rPr lang="it-IT" sz="2000" dirty="0" err="1"/>
              <a:t>place</a:t>
            </a:r>
            <a:r>
              <a:rPr lang="it-IT" sz="2000" dirty="0"/>
              <a:t> to </a:t>
            </a:r>
            <a:r>
              <a:rPr lang="it-IT" sz="2000" dirty="0" err="1"/>
              <a:t>avoid</a:t>
            </a:r>
            <a:r>
              <a:rPr lang="it-IT" sz="2000" dirty="0"/>
              <a:t> </a:t>
            </a:r>
            <a:r>
              <a:rPr lang="it-IT" sz="2000" dirty="0" err="1"/>
              <a:t>impacts</a:t>
            </a:r>
            <a:r>
              <a:rPr lang="it-IT" sz="2000" dirty="0"/>
              <a:t> on schedule</a:t>
            </a:r>
          </a:p>
          <a:p>
            <a:pPr marL="798513" lvl="1" indent="-342900">
              <a:buFont typeface="Arial" panose="020B0604020202020204" pitchFamily="34" charset="0"/>
              <a:buChar char="•"/>
            </a:pPr>
            <a:r>
              <a:rPr lang="it-IT" sz="2000" dirty="0"/>
              <a:t>STM </a:t>
            </a:r>
            <a:r>
              <a:rPr lang="it-IT" sz="2000" dirty="0" err="1"/>
              <a:t>radiators</a:t>
            </a:r>
            <a:r>
              <a:rPr lang="it-IT" sz="2000" dirty="0"/>
              <a:t> with PCBE </a:t>
            </a:r>
            <a:r>
              <a:rPr lang="it-IT" sz="2000" dirty="0" err="1"/>
              <a:t>paint</a:t>
            </a:r>
            <a:r>
              <a:rPr lang="it-IT" sz="2000" dirty="0"/>
              <a:t> </a:t>
            </a:r>
            <a:r>
              <a:rPr lang="it-IT" sz="2000" dirty="0" err="1"/>
              <a:t>instead</a:t>
            </a:r>
            <a:r>
              <a:rPr lang="it-IT" sz="2000" dirty="0"/>
              <a:t> of Z93</a:t>
            </a:r>
          </a:p>
          <a:p>
            <a:pPr marL="798513" lvl="1" indent="-342900">
              <a:buFont typeface="Arial" panose="020B0604020202020204" pitchFamily="34" charset="0"/>
              <a:buChar char="•"/>
            </a:pPr>
            <a:r>
              <a:rPr lang="it-IT" sz="2000" dirty="0" err="1"/>
              <a:t>Scan</a:t>
            </a:r>
            <a:r>
              <a:rPr lang="it-IT" sz="2000" dirty="0"/>
              <a:t> Unit </a:t>
            </a:r>
            <a:r>
              <a:rPr lang="it-IT" sz="2000" dirty="0" err="1"/>
              <a:t>breadboard</a:t>
            </a:r>
            <a:r>
              <a:rPr lang="it-IT" sz="2000" dirty="0"/>
              <a:t> (</a:t>
            </a:r>
            <a:r>
              <a:rPr lang="it-IT" sz="2000" dirty="0" err="1"/>
              <a:t>without</a:t>
            </a:r>
            <a:r>
              <a:rPr lang="it-IT" sz="2000" dirty="0"/>
              <a:t> BE </a:t>
            </a:r>
            <a:r>
              <a:rPr lang="it-IT" sz="2000" dirty="0" err="1"/>
              <a:t>parts</a:t>
            </a:r>
            <a:r>
              <a:rPr lang="it-IT" sz="2000" dirty="0"/>
              <a:t>) to </a:t>
            </a:r>
            <a:r>
              <a:rPr lang="it-IT" sz="2000" dirty="0" err="1"/>
              <a:t>allow</a:t>
            </a:r>
            <a:r>
              <a:rPr lang="it-IT" sz="2000" dirty="0"/>
              <a:t> AUX </a:t>
            </a:r>
            <a:r>
              <a:rPr lang="it-IT" sz="2000" dirty="0" err="1"/>
              <a:t>debug</a:t>
            </a:r>
            <a:endParaRPr lang="it-IT" sz="2000" dirty="0"/>
          </a:p>
          <a:p>
            <a:pPr marL="798513" lvl="1" indent="-342900">
              <a:buFont typeface="Arial" panose="020B0604020202020204" pitchFamily="34" charset="0"/>
              <a:buChar char="•"/>
            </a:pPr>
            <a:r>
              <a:rPr lang="it-IT" sz="2000" dirty="0"/>
              <a:t>Service </a:t>
            </a:r>
            <a:r>
              <a:rPr lang="it-IT" sz="2000" dirty="0" err="1"/>
              <a:t>mirror</a:t>
            </a:r>
            <a:r>
              <a:rPr lang="it-IT" sz="2000" dirty="0"/>
              <a:t> to </a:t>
            </a:r>
            <a:r>
              <a:rPr lang="it-IT" sz="2000" dirty="0" err="1"/>
              <a:t>allow</a:t>
            </a:r>
            <a:r>
              <a:rPr lang="it-IT" sz="2000" dirty="0"/>
              <a:t> </a:t>
            </a:r>
            <a:r>
              <a:rPr lang="it-IT" sz="2000" dirty="0" err="1"/>
              <a:t>optical</a:t>
            </a:r>
            <a:r>
              <a:rPr lang="it-IT" sz="2000" dirty="0"/>
              <a:t> </a:t>
            </a:r>
            <a:r>
              <a:rPr lang="it-IT" sz="2000" dirty="0" err="1"/>
              <a:t>alignment</a:t>
            </a:r>
            <a:r>
              <a:rPr lang="it-IT" sz="2000" dirty="0"/>
              <a:t> of the OH </a:t>
            </a:r>
            <a:r>
              <a:rPr lang="it-IT" sz="2000" dirty="0" err="1"/>
              <a:t>elements</a:t>
            </a:r>
            <a:endParaRPr lang="it-IT" sz="2000" dirty="0"/>
          </a:p>
          <a:p>
            <a:pPr marL="798513" lvl="1" indent="-342900">
              <a:buFont typeface="Arial" panose="020B0604020202020204" pitchFamily="34" charset="0"/>
              <a:buChar char="•"/>
            </a:pPr>
            <a:endParaRPr lang="it-IT" sz="2000" dirty="0"/>
          </a:p>
          <a:p>
            <a:r>
              <a:rPr lang="it-IT" sz="2000" dirty="0"/>
              <a:t>PCB and EEE </a:t>
            </a:r>
            <a:r>
              <a:rPr lang="it-IT" sz="2000" dirty="0" err="1"/>
              <a:t>parts</a:t>
            </a:r>
            <a:r>
              <a:rPr lang="it-IT" sz="2000" dirty="0"/>
              <a:t> for AUX </a:t>
            </a:r>
            <a:r>
              <a:rPr lang="it-IT" sz="2000" dirty="0" err="1"/>
              <a:t>board</a:t>
            </a:r>
            <a:r>
              <a:rPr lang="it-IT" sz="2000" dirty="0"/>
              <a:t> QM and PFM </a:t>
            </a:r>
            <a:r>
              <a:rPr lang="it-IT" sz="2000" dirty="0" err="1"/>
              <a:t>ordered</a:t>
            </a:r>
            <a:r>
              <a:rPr lang="it-IT" sz="2000" dirty="0"/>
              <a:t> </a:t>
            </a:r>
            <a:r>
              <a:rPr lang="it-IT" sz="2000" dirty="0" err="1"/>
              <a:t>through</a:t>
            </a:r>
            <a:r>
              <a:rPr lang="it-IT" sz="2000" dirty="0"/>
              <a:t> CPPA. Some </a:t>
            </a:r>
            <a:r>
              <a:rPr lang="it-IT" sz="2000" dirty="0" err="1"/>
              <a:t>delays</a:t>
            </a:r>
            <a:r>
              <a:rPr lang="it-IT" sz="2000" dirty="0"/>
              <a:t> are </a:t>
            </a:r>
            <a:r>
              <a:rPr lang="it-IT" sz="2000" dirty="0" err="1"/>
              <a:t>being</a:t>
            </a:r>
            <a:r>
              <a:rPr lang="it-IT" sz="2000" dirty="0"/>
              <a:t> </a:t>
            </a:r>
            <a:r>
              <a:rPr lang="it-IT" sz="2000" dirty="0" err="1"/>
              <a:t>managed</a:t>
            </a:r>
            <a:r>
              <a:rPr lang="it-IT" sz="2000" dirty="0"/>
              <a:t> with alternative </a:t>
            </a:r>
            <a:r>
              <a:rPr lang="it-IT" sz="2000" dirty="0" err="1"/>
              <a:t>parts</a:t>
            </a:r>
            <a:r>
              <a:rPr lang="it-IT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693074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re 1"/>
          <p:cNvSpPr txBox="1">
            <a:spLocks noGrp="1"/>
          </p:cNvSpPr>
          <p:nvPr>
            <p:ph type="title"/>
          </p:nvPr>
        </p:nvSpPr>
        <p:spPr>
          <a:xfrm>
            <a:off x="-16276" y="1002305"/>
            <a:ext cx="9144000" cy="217885"/>
          </a:xfrm>
        </p:spPr>
        <p:txBody>
          <a:bodyPr/>
          <a:lstStyle/>
          <a:p>
            <a:pPr eaLnBrk="1"/>
            <a:r>
              <a:rPr lang="en-GB" altLang="en-US" sz="2000">
                <a:latin typeface="Calibri" panose="020F0502020204030204" pitchFamily="34" charset="0"/>
              </a:rPr>
              <a:t>MAJIS DESIGN: Functional Overview</a:t>
            </a:r>
          </a:p>
        </p:txBody>
      </p:sp>
      <p:pic>
        <p:nvPicPr>
          <p:cNvPr id="7172" name="Image 12" descr="T:\visio\MAJIS_block_diagram-2017020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1371600"/>
            <a:ext cx="6478104" cy="3575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ZoneTexte 3"/>
          <p:cNvSpPr txBox="1">
            <a:spLocks noChangeArrowheads="1"/>
          </p:cNvSpPr>
          <p:nvPr/>
        </p:nvSpPr>
        <p:spPr bwMode="auto">
          <a:xfrm>
            <a:off x="4694808" y="4778277"/>
            <a:ext cx="4144392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1500" b="1">
                <a:solidFill>
                  <a:srgbClr val="00B0F0"/>
                </a:solidFill>
              </a:rPr>
              <a:t>3 Main HW UNITS:</a:t>
            </a:r>
          </a:p>
          <a:p>
            <a:r>
              <a:rPr lang="en-US" altLang="en-US"/>
              <a:t>Optical Head (OH)</a:t>
            </a:r>
          </a:p>
          <a:p>
            <a:r>
              <a:rPr lang="en-US" altLang="en-US"/>
              <a:t>Main Electronics Box (ME)</a:t>
            </a:r>
          </a:p>
          <a:p>
            <a:r>
              <a:rPr lang="en-US" altLang="en-US"/>
              <a:t>Instrument External Harnesses (IEH)</a:t>
            </a:r>
          </a:p>
          <a:p>
            <a:r>
              <a:rPr lang="en-US" altLang="en-US" sz="1500" b="1">
                <a:solidFill>
                  <a:srgbClr val="00B0F0"/>
                </a:solidFill>
              </a:rPr>
              <a:t>+ Software</a:t>
            </a:r>
          </a:p>
        </p:txBody>
      </p:sp>
      <p:sp>
        <p:nvSpPr>
          <p:cNvPr id="7174" name="Rectangle 5"/>
          <p:cNvSpPr>
            <a:spLocks noChangeArrowheads="1"/>
          </p:cNvSpPr>
          <p:nvPr/>
        </p:nvSpPr>
        <p:spPr bwMode="auto">
          <a:xfrm>
            <a:off x="280988" y="5239942"/>
            <a:ext cx="245067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/>
              <a:t>JUI-IAS-MAJ-RP-005_3.0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IAPS 9-10/10/2019</a:t>
            </a:r>
            <a:endParaRPr lang="en-GB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JUICE - MAJIS – STM#5</a:t>
            </a:r>
            <a:endParaRPr lang="en-GB"/>
          </a:p>
        </p:txBody>
      </p:sp>
    </p:spTree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re 1"/>
          <p:cNvSpPr txBox="1">
            <a:spLocks noGrp="1"/>
          </p:cNvSpPr>
          <p:nvPr>
            <p:ph type="title"/>
          </p:nvPr>
        </p:nvSpPr>
        <p:spPr>
          <a:xfrm>
            <a:off x="0" y="1029097"/>
            <a:ext cx="9144000" cy="217885"/>
          </a:xfrm>
        </p:spPr>
        <p:txBody>
          <a:bodyPr/>
          <a:lstStyle/>
          <a:p>
            <a:pPr eaLnBrk="1"/>
            <a:r>
              <a:rPr lang="en-GB" altLang="en-US" sz="2000">
                <a:latin typeface="Calibri" panose="020F0502020204030204" pitchFamily="34" charset="0"/>
              </a:rPr>
              <a:t>MAJIS DESIGN: Main Electronics</a:t>
            </a:r>
          </a:p>
        </p:txBody>
      </p:sp>
      <p:sp>
        <p:nvSpPr>
          <p:cNvPr id="10" name="Espace réservé du contenu 2"/>
          <p:cNvSpPr>
            <a:spLocks noGrp="1"/>
          </p:cNvSpPr>
          <p:nvPr>
            <p:ph idx="1"/>
          </p:nvPr>
        </p:nvSpPr>
        <p:spPr>
          <a:xfrm>
            <a:off x="457200" y="1296988"/>
            <a:ext cx="8229600" cy="4829176"/>
          </a:xfrm>
        </p:spPr>
        <p:txBody>
          <a:bodyPr/>
          <a:lstStyle/>
          <a:p>
            <a:r>
              <a:rPr lang="fr-FR">
                <a:solidFill>
                  <a:srgbClr val="00CCFF"/>
                </a:solidFill>
              </a:rPr>
              <a:t>Issues coming from ICDR</a:t>
            </a:r>
          </a:p>
          <a:p>
            <a:pPr lvl="1"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+"/>
            </a:pPr>
            <a:r>
              <a:rPr lang="fr-FR"/>
              <a:t>Electrical components vibration levels </a:t>
            </a:r>
            <a:r>
              <a:rPr lang="fr-FR">
                <a:sym typeface="Wingdings" panose="05000000000000000000" pitchFamily="2" charset="2"/>
              </a:rPr>
              <a:t> </a:t>
            </a:r>
            <a:r>
              <a:rPr lang="fr-FR">
                <a:solidFill>
                  <a:srgbClr val="92D050"/>
                </a:solidFill>
                <a:sym typeface="Wingdings" panose="05000000000000000000" pitchFamily="2" charset="2"/>
              </a:rPr>
              <a:t>solved</a:t>
            </a:r>
            <a:endParaRPr lang="fr-FR">
              <a:solidFill>
                <a:srgbClr val="92D050"/>
              </a:solidFill>
            </a:endParaRPr>
          </a:p>
          <a:p>
            <a:pPr lvl="1"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+"/>
            </a:pPr>
            <a:r>
              <a:rPr lang="fr-FR"/>
              <a:t>Electrical components radiation levels </a:t>
            </a:r>
            <a:r>
              <a:rPr lang="fr-FR">
                <a:sym typeface="Wingdings" panose="05000000000000000000" pitchFamily="2" charset="2"/>
              </a:rPr>
              <a:t> </a:t>
            </a:r>
            <a:r>
              <a:rPr lang="fr-FR">
                <a:solidFill>
                  <a:srgbClr val="92D050"/>
                </a:solidFill>
                <a:sym typeface="Wingdings" panose="05000000000000000000" pitchFamily="2" charset="2"/>
              </a:rPr>
              <a:t>solved</a:t>
            </a:r>
            <a:endParaRPr lang="fr-FR">
              <a:solidFill>
                <a:srgbClr val="92D050"/>
              </a:solidFill>
            </a:endParaRPr>
          </a:p>
          <a:p>
            <a:pPr lvl="1"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+"/>
            </a:pPr>
            <a:r>
              <a:rPr lang="fr-FR"/>
              <a:t>Thermal design : high temperature </a:t>
            </a:r>
            <a:r>
              <a:rPr lang="fr-FR">
                <a:sym typeface="Wingdings" panose="05000000000000000000" pitchFamily="2" charset="2"/>
              </a:rPr>
              <a:t> solution in progress</a:t>
            </a:r>
            <a:endParaRPr lang="fr-FR"/>
          </a:p>
          <a:p>
            <a:pPr>
              <a:buClr>
                <a:schemeClr val="tx2">
                  <a:lumMod val="60000"/>
                  <a:lumOff val="40000"/>
                </a:schemeClr>
              </a:buClr>
            </a:pPr>
            <a:r>
              <a:rPr lang="fr-FR">
                <a:solidFill>
                  <a:srgbClr val="00CCFF"/>
                </a:solidFill>
              </a:rPr>
              <a:t>Main current development</a:t>
            </a:r>
          </a:p>
          <a:p>
            <a:pPr lvl="1"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+"/>
            </a:pPr>
            <a:r>
              <a:rPr lang="fr-FR"/>
              <a:t>FPGA design </a:t>
            </a:r>
            <a:r>
              <a:rPr lang="fr-FR">
                <a:sym typeface="Wingdings" panose="05000000000000000000" pitchFamily="2" charset="2"/>
              </a:rPr>
              <a:t> architecture completely defined</a:t>
            </a:r>
            <a:endParaRPr lang="fr-FR"/>
          </a:p>
          <a:p>
            <a:pPr lvl="1"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+"/>
            </a:pPr>
            <a:r>
              <a:rPr lang="fr-FR"/>
              <a:t>Manufacturing and electrical components procurement in progress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IAPS 9-10/10/2019</a:t>
            </a:r>
            <a:endParaRPr lang="en-GB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JUICE - MAJIS – STM#5</a:t>
            </a:r>
            <a:endParaRPr lang="en-GB"/>
          </a:p>
        </p:txBody>
      </p:sp>
    </p:spTree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re 1"/>
          <p:cNvSpPr txBox="1">
            <a:spLocks noGrp="1"/>
          </p:cNvSpPr>
          <p:nvPr>
            <p:ph type="title"/>
          </p:nvPr>
        </p:nvSpPr>
        <p:spPr>
          <a:xfrm>
            <a:off x="0" y="1029097"/>
            <a:ext cx="9144000" cy="217885"/>
          </a:xfrm>
        </p:spPr>
        <p:txBody>
          <a:bodyPr/>
          <a:lstStyle/>
          <a:p>
            <a:pPr eaLnBrk="1"/>
            <a:r>
              <a:rPr lang="en-GB" altLang="en-US" sz="2000">
                <a:latin typeface="Calibri" panose="020F0502020204030204" pitchFamily="34" charset="0"/>
              </a:rPr>
              <a:t>MAJIS DESIGN: Software</a:t>
            </a:r>
          </a:p>
        </p:txBody>
      </p:sp>
      <p:sp>
        <p:nvSpPr>
          <p:cNvPr id="27651" name="Espace réservé du numéro de diapositive 5"/>
          <p:cNvSpPr txBox="1">
            <a:spLocks noChangeArrowheads="1"/>
          </p:cNvSpPr>
          <p:nvPr/>
        </p:nvSpPr>
        <p:spPr bwMode="auto">
          <a:xfrm>
            <a:off x="6553200" y="5624513"/>
            <a:ext cx="2133600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3" rIns="68573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fld id="{0F7ED4A1-E7D2-4098-B1E3-E4DA3F5DDBFA}" type="slidenum">
              <a:rPr lang="en-GB" altLang="en-US" sz="900">
                <a:solidFill>
                  <a:srgbClr val="898989"/>
                </a:solidFill>
                <a:cs typeface="Arial" panose="020B0604020202020204" pitchFamily="34" charset="0"/>
              </a:rPr>
              <a:pPr algn="r" eaLnBrk="1" hangingPunct="1"/>
              <a:t>21</a:t>
            </a:fld>
            <a:endParaRPr lang="en-GB" altLang="en-US" sz="900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  <p:pic>
        <p:nvPicPr>
          <p:cNvPr id="27652" name="Imag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3000" y="1589383"/>
            <a:ext cx="3806428" cy="3952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ZoneTexte 2"/>
          <p:cNvSpPr txBox="1">
            <a:spLocks noChangeArrowheads="1"/>
          </p:cNvSpPr>
          <p:nvPr/>
        </p:nvSpPr>
        <p:spPr bwMode="auto">
          <a:xfrm>
            <a:off x="7716308" y="2057400"/>
            <a:ext cx="1397794" cy="830997"/>
          </a:xfrm>
          <a:prstGeom prst="rect">
            <a:avLst/>
          </a:prstGeom>
          <a:noFill/>
          <a:ln w="1905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fr-FR" altLang="en-US" sz="2400" b="1">
                <a:solidFill>
                  <a:srgbClr val="002060"/>
                </a:solidFill>
              </a:rPr>
              <a:t>DPU Boot ESA</a:t>
            </a:r>
          </a:p>
        </p:txBody>
      </p:sp>
      <p:sp>
        <p:nvSpPr>
          <p:cNvPr id="27655" name="ZoneTexte 12"/>
          <p:cNvSpPr txBox="1">
            <a:spLocks noChangeArrowheads="1"/>
          </p:cNvSpPr>
          <p:nvPr/>
        </p:nvSpPr>
        <p:spPr bwMode="auto">
          <a:xfrm>
            <a:off x="7376604" y="4837806"/>
            <a:ext cx="1368028" cy="707886"/>
          </a:xfrm>
          <a:prstGeom prst="rect">
            <a:avLst/>
          </a:prstGeom>
          <a:noFill/>
          <a:ln w="1905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fr-FR" altLang="en-US" sz="2000" b="1">
                <a:solidFill>
                  <a:srgbClr val="002060"/>
                </a:solidFill>
              </a:rPr>
              <a:t>LVCUGEN baseline</a:t>
            </a:r>
            <a:r>
              <a:rPr lang="fr-FR" altLang="en-US" sz="1275" b="1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27658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8453" y="2286000"/>
            <a:ext cx="4348231" cy="3788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IAPS 9-10/10/2019</a:t>
            </a:r>
            <a:endParaRPr lang="en-GB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JUICE - MAJIS – STM#5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7116486"/>
      </p:ext>
    </p:extLst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10"/>
          <p:cNvSpPr>
            <a:spLocks noChangeArrowheads="1"/>
          </p:cNvSpPr>
          <p:nvPr/>
        </p:nvSpPr>
        <p:spPr bwMode="auto">
          <a:xfrm>
            <a:off x="0" y="914400"/>
            <a:ext cx="9144000" cy="290512"/>
          </a:xfrm>
          <a:prstGeom prst="roundRect">
            <a:avLst>
              <a:gd name="adj" fmla="val 440"/>
            </a:avLst>
          </a:prstGeom>
          <a:solidFill>
            <a:schemeClr val="tx1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endParaRPr lang="fr-FR" sz="1600" b="1" dirty="0"/>
          </a:p>
        </p:txBody>
      </p:sp>
      <p:sp>
        <p:nvSpPr>
          <p:cNvPr id="9" name="Rectangle à coins arrondis 8"/>
          <p:cNvSpPr/>
          <p:nvPr/>
        </p:nvSpPr>
        <p:spPr>
          <a:xfrm>
            <a:off x="152400" y="1447800"/>
            <a:ext cx="1371600" cy="838200"/>
          </a:xfrm>
          <a:prstGeom prst="roundRect">
            <a:avLst/>
          </a:prstGeom>
          <a:solidFill>
            <a:srgbClr val="D9D9D9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000000"/>
                </a:solidFill>
              </a:rPr>
              <a:t>Boot SW (ESA)</a:t>
            </a:r>
          </a:p>
        </p:txBody>
      </p:sp>
      <p:sp>
        <p:nvSpPr>
          <p:cNvPr id="10" name="Rectangle à coins arrondis 9"/>
          <p:cNvSpPr/>
          <p:nvPr/>
        </p:nvSpPr>
        <p:spPr>
          <a:xfrm>
            <a:off x="152400" y="3200400"/>
            <a:ext cx="1295400" cy="11430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000000"/>
                </a:solidFill>
              </a:rPr>
              <a:t>ASW (IAS / CNES)</a:t>
            </a:r>
          </a:p>
          <a:p>
            <a:pPr algn="ctr"/>
            <a:r>
              <a:rPr lang="fr-FR" dirty="0">
                <a:solidFill>
                  <a:srgbClr val="000000"/>
                </a:solidFill>
              </a:rPr>
              <a:t>= LVCUGEN</a:t>
            </a:r>
          </a:p>
        </p:txBody>
      </p:sp>
      <p:sp>
        <p:nvSpPr>
          <p:cNvPr id="11" name="Rectangle à coins arrondis 10"/>
          <p:cNvSpPr/>
          <p:nvPr/>
        </p:nvSpPr>
        <p:spPr>
          <a:xfrm>
            <a:off x="228600" y="5181600"/>
            <a:ext cx="1295400" cy="990600"/>
          </a:xfrm>
          <a:prstGeom prst="roundRect">
            <a:avLst/>
          </a:prstGeom>
          <a:solidFill>
            <a:srgbClr val="FEC08C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CUSW (IAS)</a:t>
            </a:r>
          </a:p>
        </p:txBody>
      </p:sp>
      <p:cxnSp>
        <p:nvCxnSpPr>
          <p:cNvPr id="12" name="Connecteur droit 11"/>
          <p:cNvCxnSpPr>
            <a:stCxn id="10" idx="3"/>
          </p:cNvCxnSpPr>
          <p:nvPr/>
        </p:nvCxnSpPr>
        <p:spPr>
          <a:xfrm flipV="1">
            <a:off x="1447800" y="1752600"/>
            <a:ext cx="533400" cy="201930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>
            <a:stCxn id="10" idx="3"/>
          </p:cNvCxnSpPr>
          <p:nvPr/>
        </p:nvCxnSpPr>
        <p:spPr>
          <a:xfrm>
            <a:off x="1447800" y="3771900"/>
            <a:ext cx="609600" cy="186690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Screen Shot 2017-10-18 at 09.12.5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676400"/>
            <a:ext cx="7121613" cy="3946175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IAPS 9-10/10/2019</a:t>
            </a:r>
            <a:endParaRPr lang="en-GB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JUICE - MAJIS – STM#5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17673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re 1"/>
          <p:cNvSpPr txBox="1">
            <a:spLocks noGrp="1"/>
          </p:cNvSpPr>
          <p:nvPr>
            <p:ph type="title"/>
          </p:nvPr>
        </p:nvSpPr>
        <p:spPr>
          <a:xfrm>
            <a:off x="0" y="1029097"/>
            <a:ext cx="9144000" cy="217885"/>
          </a:xfrm>
        </p:spPr>
        <p:txBody>
          <a:bodyPr/>
          <a:lstStyle/>
          <a:p>
            <a:pPr eaLnBrk="1"/>
            <a:r>
              <a:rPr lang="en-GB" altLang="en-US" sz="2000">
                <a:latin typeface="Calibri" panose="020F0502020204030204" pitchFamily="34" charset="0"/>
              </a:rPr>
              <a:t>MAJIS DESIGN: Software</a:t>
            </a:r>
          </a:p>
        </p:txBody>
      </p:sp>
      <p:sp>
        <p:nvSpPr>
          <p:cNvPr id="27651" name="Espace réservé du numéro de diapositive 5"/>
          <p:cNvSpPr txBox="1">
            <a:spLocks noChangeArrowheads="1"/>
          </p:cNvSpPr>
          <p:nvPr/>
        </p:nvSpPr>
        <p:spPr bwMode="auto">
          <a:xfrm>
            <a:off x="6553200" y="5624513"/>
            <a:ext cx="2133600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3" rIns="68573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fld id="{0F7ED4A1-E7D2-4098-B1E3-E4DA3F5DDBFA}" type="slidenum">
              <a:rPr lang="en-GB" altLang="en-US" sz="900">
                <a:solidFill>
                  <a:srgbClr val="898989"/>
                </a:solidFill>
                <a:cs typeface="Arial" panose="020B0604020202020204" pitchFamily="34" charset="0"/>
              </a:rPr>
              <a:pPr algn="r" eaLnBrk="1" hangingPunct="1"/>
              <a:t>23</a:t>
            </a:fld>
            <a:endParaRPr lang="en-GB" altLang="en-US" sz="900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  <p:sp>
        <p:nvSpPr>
          <p:cNvPr id="10" name="Espace réservé du contenu 2"/>
          <p:cNvSpPr>
            <a:spLocks noGrp="1"/>
          </p:cNvSpPr>
          <p:nvPr>
            <p:ph idx="1"/>
          </p:nvPr>
        </p:nvSpPr>
        <p:spPr>
          <a:xfrm>
            <a:off x="457200" y="1296988"/>
            <a:ext cx="8229600" cy="5256212"/>
          </a:xfrm>
        </p:spPr>
        <p:txBody>
          <a:bodyPr/>
          <a:lstStyle/>
          <a:p>
            <a:r>
              <a:rPr lang="fr-FR" sz="2200" dirty="0" err="1">
                <a:solidFill>
                  <a:srgbClr val="00CCFF"/>
                </a:solidFill>
              </a:rPr>
              <a:t>Functions</a:t>
            </a:r>
            <a:r>
              <a:rPr lang="fr-FR" sz="2200" dirty="0">
                <a:solidFill>
                  <a:srgbClr val="00CCFF"/>
                </a:solidFill>
              </a:rPr>
              <a:t> </a:t>
            </a:r>
            <a:r>
              <a:rPr lang="fr-FR" sz="2200" dirty="0" err="1">
                <a:solidFill>
                  <a:srgbClr val="00CCFF"/>
                </a:solidFill>
              </a:rPr>
              <a:t>already</a:t>
            </a:r>
            <a:r>
              <a:rPr lang="fr-FR" sz="2200" dirty="0">
                <a:solidFill>
                  <a:srgbClr val="00CCFF"/>
                </a:solidFill>
              </a:rPr>
              <a:t> </a:t>
            </a:r>
            <a:r>
              <a:rPr lang="fr-FR" sz="2200" dirty="0" err="1">
                <a:solidFill>
                  <a:srgbClr val="00CCFF"/>
                </a:solidFill>
              </a:rPr>
              <a:t>implemented</a:t>
            </a:r>
            <a:endParaRPr lang="fr-FR" sz="2200" dirty="0">
              <a:solidFill>
                <a:srgbClr val="00CCFF"/>
              </a:solidFill>
            </a:endParaRPr>
          </a:p>
          <a:p>
            <a:pPr lvl="1"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+"/>
            </a:pPr>
            <a:r>
              <a:rPr lang="fr-FR" sz="2200" dirty="0"/>
              <a:t>Boot software configuration file 3.1.5 </a:t>
            </a:r>
            <a:r>
              <a:rPr lang="fr-FR" sz="2200" dirty="0">
                <a:sym typeface="Wingdings" panose="05000000000000000000" pitchFamily="2" charset="2"/>
              </a:rPr>
              <a:t> FM</a:t>
            </a:r>
          </a:p>
          <a:p>
            <a:pPr lvl="1"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+"/>
            </a:pPr>
            <a:r>
              <a:rPr lang="fr-FR" sz="2200" dirty="0">
                <a:sym typeface="Wingdings" panose="05000000000000000000" pitchFamily="2" charset="2"/>
              </a:rPr>
              <a:t>XMQ 2.0.1</a:t>
            </a:r>
            <a:endParaRPr lang="fr-FR" sz="2200" dirty="0"/>
          </a:p>
          <a:p>
            <a:pPr lvl="1"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+"/>
            </a:pPr>
            <a:r>
              <a:rPr lang="fr-FR" sz="2200" dirty="0"/>
              <a:t>CCSW 2.3 main I/F </a:t>
            </a:r>
            <a:r>
              <a:rPr lang="fr-FR" sz="2200" dirty="0" err="1"/>
              <a:t>with</a:t>
            </a:r>
            <a:r>
              <a:rPr lang="fr-FR" sz="2200" dirty="0"/>
              <a:t> the S/C </a:t>
            </a:r>
            <a:r>
              <a:rPr lang="fr-FR" sz="2200" dirty="0">
                <a:sym typeface="Wingdings" panose="05000000000000000000" pitchFamily="2" charset="2"/>
              </a:rPr>
              <a:t> last version </a:t>
            </a:r>
            <a:r>
              <a:rPr lang="fr-FR" sz="2200" dirty="0" err="1">
                <a:sym typeface="Wingdings" panose="05000000000000000000" pitchFamily="2" charset="2"/>
              </a:rPr>
              <a:t>expected</a:t>
            </a:r>
            <a:r>
              <a:rPr lang="fr-FR" sz="2200" dirty="0">
                <a:sym typeface="Wingdings" panose="05000000000000000000" pitchFamily="2" charset="2"/>
              </a:rPr>
              <a:t> </a:t>
            </a:r>
            <a:r>
              <a:rPr lang="fr-FR" sz="2200" dirty="0" err="1">
                <a:sym typeface="Wingdings" panose="05000000000000000000" pitchFamily="2" charset="2"/>
              </a:rPr>
              <a:t>November</a:t>
            </a:r>
            <a:r>
              <a:rPr lang="fr-FR" sz="2200" dirty="0">
                <a:sym typeface="Wingdings" panose="05000000000000000000" pitchFamily="2" charset="2"/>
              </a:rPr>
              <a:t> 8th, to </a:t>
            </a:r>
            <a:r>
              <a:rPr lang="fr-FR" sz="2200" dirty="0" err="1">
                <a:sym typeface="Wingdings" panose="05000000000000000000" pitchFamily="2" charset="2"/>
              </a:rPr>
              <a:t>be</a:t>
            </a:r>
            <a:r>
              <a:rPr lang="fr-FR" sz="2200" dirty="0">
                <a:sym typeface="Wingdings" panose="05000000000000000000" pitchFamily="2" charset="2"/>
              </a:rPr>
              <a:t> </a:t>
            </a:r>
            <a:r>
              <a:rPr lang="fr-FR" sz="2200" dirty="0" err="1">
                <a:sym typeface="Wingdings" panose="05000000000000000000" pitchFamily="2" charset="2"/>
              </a:rPr>
              <a:t>validated</a:t>
            </a:r>
            <a:r>
              <a:rPr lang="fr-FR" sz="2200" dirty="0">
                <a:sym typeface="Wingdings" panose="05000000000000000000" pitchFamily="2" charset="2"/>
              </a:rPr>
              <a:t> for the SW CDR in </a:t>
            </a:r>
            <a:r>
              <a:rPr lang="fr-FR" sz="2200" dirty="0" err="1">
                <a:sym typeface="Wingdings" panose="05000000000000000000" pitchFamily="2" charset="2"/>
              </a:rPr>
              <a:t>December</a:t>
            </a:r>
            <a:r>
              <a:rPr lang="fr-FR" sz="2200" dirty="0">
                <a:sym typeface="Wingdings" panose="05000000000000000000" pitchFamily="2" charset="2"/>
              </a:rPr>
              <a:t> 19</a:t>
            </a:r>
            <a:endParaRPr lang="fr-FR" sz="2200" dirty="0"/>
          </a:p>
          <a:p>
            <a:r>
              <a:rPr lang="fr-FR" sz="2200" dirty="0">
                <a:solidFill>
                  <a:srgbClr val="00CCFF"/>
                </a:solidFill>
              </a:rPr>
              <a:t>Main </a:t>
            </a:r>
            <a:r>
              <a:rPr lang="fr-FR" sz="2200" dirty="0" err="1">
                <a:solidFill>
                  <a:srgbClr val="00CCFF"/>
                </a:solidFill>
              </a:rPr>
              <a:t>current</a:t>
            </a:r>
            <a:r>
              <a:rPr lang="fr-FR" sz="2200" dirty="0">
                <a:solidFill>
                  <a:srgbClr val="00CCFF"/>
                </a:solidFill>
              </a:rPr>
              <a:t> </a:t>
            </a:r>
            <a:r>
              <a:rPr lang="fr-FR" sz="2200" dirty="0" err="1">
                <a:solidFill>
                  <a:srgbClr val="00CCFF"/>
                </a:solidFill>
              </a:rPr>
              <a:t>development</a:t>
            </a:r>
            <a:endParaRPr lang="fr-FR" sz="2200" dirty="0">
              <a:solidFill>
                <a:srgbClr val="00CCFF"/>
              </a:solidFill>
            </a:endParaRPr>
          </a:p>
          <a:p>
            <a:pPr lvl="1"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+"/>
            </a:pPr>
            <a:r>
              <a:rPr lang="fr-FR" sz="2200" dirty="0"/>
              <a:t>Upgrade </a:t>
            </a:r>
            <a:r>
              <a:rPr lang="fr-FR" sz="2200" dirty="0" err="1"/>
              <a:t>from</a:t>
            </a:r>
            <a:r>
              <a:rPr lang="fr-FR" sz="2200" dirty="0"/>
              <a:t> EM </a:t>
            </a:r>
            <a:r>
              <a:rPr lang="fr-FR" sz="2200" dirty="0" err="1"/>
              <a:t>functionalities</a:t>
            </a:r>
            <a:r>
              <a:rPr lang="fr-FR" sz="2200" dirty="0"/>
              <a:t> </a:t>
            </a:r>
            <a:r>
              <a:rPr lang="fr-FR" sz="2200" dirty="0">
                <a:sym typeface="Wingdings" panose="05000000000000000000" pitchFamily="2" charset="2"/>
              </a:rPr>
              <a:t> PFM</a:t>
            </a:r>
          </a:p>
          <a:p>
            <a:pPr lvl="1"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+"/>
            </a:pPr>
            <a:r>
              <a:rPr lang="fr-FR" sz="2200" dirty="0">
                <a:sym typeface="Wingdings" panose="05000000000000000000" pitchFamily="2" charset="2"/>
              </a:rPr>
              <a:t>Science </a:t>
            </a:r>
            <a:r>
              <a:rPr lang="fr-FR" sz="2200" dirty="0" err="1">
                <a:sym typeface="Wingdings" panose="05000000000000000000" pitchFamily="2" charset="2"/>
              </a:rPr>
              <a:t>operation</a:t>
            </a:r>
            <a:r>
              <a:rPr lang="fr-FR" sz="2200" dirty="0">
                <a:sym typeface="Wingdings" panose="05000000000000000000" pitchFamily="2" charset="2"/>
              </a:rPr>
              <a:t> </a:t>
            </a:r>
            <a:r>
              <a:rPr lang="fr-FR" sz="2200" dirty="0" err="1">
                <a:sym typeface="Wingdings" panose="05000000000000000000" pitchFamily="2" charset="2"/>
              </a:rPr>
              <a:t>sequences</a:t>
            </a:r>
            <a:r>
              <a:rPr lang="fr-FR" sz="2200" dirty="0">
                <a:sym typeface="Wingdings" panose="05000000000000000000" pitchFamily="2" charset="2"/>
              </a:rPr>
              <a:t> : </a:t>
            </a:r>
            <a:r>
              <a:rPr lang="fr-FR" sz="2200" dirty="0" err="1">
                <a:sym typeface="Wingdings" panose="05000000000000000000" pitchFamily="2" charset="2"/>
              </a:rPr>
              <a:t>different</a:t>
            </a:r>
            <a:r>
              <a:rPr lang="fr-FR" sz="2200" dirty="0">
                <a:sym typeface="Wingdings" panose="05000000000000000000" pitchFamily="2" charset="2"/>
              </a:rPr>
              <a:t> configurations for the </a:t>
            </a:r>
            <a:r>
              <a:rPr lang="fr-FR" sz="2200" dirty="0" err="1">
                <a:sym typeface="Wingdings" panose="05000000000000000000" pitchFamily="2" charset="2"/>
              </a:rPr>
              <a:t>two</a:t>
            </a:r>
            <a:r>
              <a:rPr lang="fr-FR" sz="2200" dirty="0">
                <a:sym typeface="Wingdings" panose="05000000000000000000" pitchFamily="2" charset="2"/>
              </a:rPr>
              <a:t> </a:t>
            </a:r>
            <a:r>
              <a:rPr lang="fr-FR" sz="2200" dirty="0" err="1">
                <a:sym typeface="Wingdings" panose="05000000000000000000" pitchFamily="2" charset="2"/>
              </a:rPr>
              <a:t>channels</a:t>
            </a:r>
            <a:endParaRPr lang="fr-FR" sz="2200" dirty="0">
              <a:sym typeface="Wingdings" panose="05000000000000000000" pitchFamily="2" charset="2"/>
            </a:endParaRPr>
          </a:p>
          <a:p>
            <a:pPr lvl="1"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+"/>
            </a:pPr>
            <a:r>
              <a:rPr lang="fr-FR" sz="2200" dirty="0"/>
              <a:t>CU frame </a:t>
            </a:r>
            <a:r>
              <a:rPr lang="fr-FR" sz="2200" dirty="0" err="1"/>
              <a:t>binning</a:t>
            </a:r>
            <a:r>
              <a:rPr lang="fr-FR" sz="2200" dirty="0"/>
              <a:t> and </a:t>
            </a:r>
            <a:r>
              <a:rPr lang="fr-FR" sz="2200" dirty="0" err="1"/>
              <a:t>formatting</a:t>
            </a:r>
            <a:r>
              <a:rPr lang="fr-FR" sz="2200" dirty="0"/>
              <a:t> </a:t>
            </a:r>
            <a:r>
              <a:rPr lang="fr-FR" sz="2200" dirty="0" err="1"/>
              <a:t>into</a:t>
            </a:r>
            <a:r>
              <a:rPr lang="fr-FR" sz="2200" dirty="0"/>
              <a:t> </a:t>
            </a:r>
            <a:r>
              <a:rPr lang="fr-FR" sz="2200" dirty="0" err="1"/>
              <a:t>NSDPs</a:t>
            </a:r>
            <a:r>
              <a:rPr lang="fr-FR" sz="2200" dirty="0"/>
              <a:t> (</a:t>
            </a:r>
            <a:r>
              <a:rPr lang="fr-FR" sz="2200" dirty="0" err="1"/>
              <a:t>compressed</a:t>
            </a:r>
            <a:r>
              <a:rPr lang="fr-FR" sz="2200" dirty="0"/>
              <a:t> data)</a:t>
            </a:r>
          </a:p>
          <a:p>
            <a:pPr lvl="1"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+"/>
            </a:pPr>
            <a:r>
              <a:rPr lang="fr-FR" sz="2200" dirty="0" err="1"/>
              <a:t>Scrubbing</a:t>
            </a:r>
            <a:endParaRPr lang="fr-FR" sz="2200" dirty="0"/>
          </a:p>
          <a:p>
            <a:pPr lvl="1"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+"/>
            </a:pPr>
            <a:r>
              <a:rPr lang="fr-FR" sz="2200" dirty="0"/>
              <a:t>MSW and CUSW FDIR</a:t>
            </a:r>
            <a:endParaRPr lang="en-US" sz="2200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IAPS 9-10/10/2019</a:t>
            </a:r>
            <a:endParaRPr lang="en-GB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JUICE - MAJIS – STM#5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7570348"/>
      </p:ext>
    </p:extLst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r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en-US">
                <a:latin typeface="Calibri" panose="020F0502020204030204" pitchFamily="34" charset="0"/>
              </a:rPr>
              <a:t>MODEL PHILOSOPHY</a:t>
            </a:r>
            <a:endParaRPr lang="en-GB" altLang="en-US">
              <a:latin typeface="Calibri" panose="020F0502020204030204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04800" y="1447800"/>
            <a:ext cx="594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>
                <a:solidFill>
                  <a:srgbClr val="00CCFF"/>
                </a:solidFill>
              </a:rPr>
              <a:t>PROPOSED FOR ICDR</a:t>
            </a:r>
          </a:p>
          <a:p>
            <a:pPr marL="285750" indent="-285750">
              <a:buClr>
                <a:srgbClr val="00CCFF"/>
              </a:buClr>
              <a:buFont typeface="Arial" panose="020B0604020202020204" pitchFamily="34" charset="0"/>
              <a:buChar char="+"/>
            </a:pPr>
            <a:r>
              <a:rPr lang="fr-FR"/>
              <a:t>OH EM, STM and PFM</a:t>
            </a:r>
          </a:p>
          <a:p>
            <a:pPr marL="285750" indent="-285750">
              <a:buClr>
                <a:srgbClr val="00CCFF"/>
              </a:buClr>
              <a:buFont typeface="Arial" panose="020B0604020202020204" pitchFamily="34" charset="0"/>
              <a:buChar char="+"/>
            </a:pPr>
            <a:r>
              <a:rPr lang="fr-FR"/>
              <a:t>ME EM, STM, QM and FS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304800" y="2701996"/>
            <a:ext cx="8229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>
                <a:solidFill>
                  <a:srgbClr val="00CCFF"/>
                </a:solidFill>
              </a:rPr>
              <a:t>AFTER ICDR BOARD due to JUICE project constraints</a:t>
            </a:r>
          </a:p>
          <a:p>
            <a:pPr marL="285750" indent="-285750">
              <a:buClr>
                <a:srgbClr val="00CCFF"/>
              </a:buClr>
              <a:buFont typeface="Calibri" panose="020F0502020204030204" pitchFamily="34" charset="0"/>
              <a:buChar char="+"/>
            </a:pPr>
            <a:r>
              <a:rPr lang="fr-FR"/>
              <a:t>ME EM, STM, PFM</a:t>
            </a:r>
          </a:p>
          <a:p>
            <a:pPr marL="285750" indent="-285750">
              <a:buClr>
                <a:srgbClr val="00CCFF"/>
              </a:buClr>
              <a:buFont typeface="Calibri" panose="020F0502020204030204" pitchFamily="34" charset="0"/>
              <a:buChar char="+"/>
            </a:pPr>
            <a:endParaRPr lang="fr-FR"/>
          </a:p>
          <a:p>
            <a:pPr>
              <a:buClr>
                <a:srgbClr val="00CCFF"/>
              </a:buClr>
            </a:pPr>
            <a:r>
              <a:rPr lang="fr-FR"/>
              <a:t>OH and ME development philosophy are similar </a:t>
            </a:r>
            <a:r>
              <a:rPr lang="fr-FR" b="1"/>
              <a:t>BUT </a:t>
            </a:r>
            <a:r>
              <a:rPr lang="fr-FR"/>
              <a:t>two deliveries to the spacecraft</a:t>
            </a:r>
          </a:p>
          <a:p>
            <a:pPr>
              <a:buClr>
                <a:srgbClr val="00CCFF"/>
              </a:buClr>
            </a:pPr>
            <a:r>
              <a:rPr lang="fr-FR">
                <a:sym typeface="Wingdings" panose="05000000000000000000" pitchFamily="2" charset="2"/>
              </a:rPr>
              <a:t> OH PFM calibrated with FS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IAPS 9-10/10/2019</a:t>
            </a:r>
            <a:endParaRPr lang="en-GB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JUICE - MAJIS – STM#5</a:t>
            </a:r>
            <a:endParaRPr lang="en-GB"/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000"/>
              <a:t>MAJIS Critical Design Review</a:t>
            </a:r>
            <a:endParaRPr lang="en-US" sz="2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/>
          </a:bodyPr>
          <a:lstStyle/>
          <a:p>
            <a:r>
              <a:rPr lang="fr-FR" sz="2000"/>
              <a:t>ICDR passed </a:t>
            </a:r>
            <a:r>
              <a:rPr lang="fr-FR" sz="2000">
                <a:solidFill>
                  <a:srgbClr val="92D050"/>
                </a:solidFill>
              </a:rPr>
              <a:t>with success </a:t>
            </a:r>
            <a:r>
              <a:rPr lang="fr-FR" sz="2000"/>
              <a:t>in June 2019  with 2 main issues</a:t>
            </a:r>
          </a:p>
          <a:p>
            <a:pPr lvl="1"/>
            <a:r>
              <a:rPr lang="fr-FR" sz="2000"/>
              <a:t>OH and FPU notching request to be consolidated</a:t>
            </a:r>
            <a:endParaRPr lang="fr-FR" sz="2000">
              <a:solidFill>
                <a:srgbClr val="FF0000"/>
              </a:solidFill>
            </a:endParaRPr>
          </a:p>
          <a:p>
            <a:pPr lvl="1"/>
            <a:r>
              <a:rPr lang="fr-FR" sz="2000"/>
              <a:t>Development plan to be adapted to meet the delivery date of 1/08/20 for the ME PFM</a:t>
            </a:r>
            <a:endParaRPr lang="fr-FR" sz="1600"/>
          </a:p>
          <a:p>
            <a:pPr lvl="1"/>
            <a:endParaRPr lang="fr-FR" sz="1600"/>
          </a:p>
          <a:p>
            <a:pPr lvl="1"/>
            <a:endParaRPr lang="fr-FR" sz="1600"/>
          </a:p>
          <a:p>
            <a:pPr lvl="1"/>
            <a:endParaRPr lang="fr-FR" sz="1600"/>
          </a:p>
          <a:p>
            <a:pPr lvl="1"/>
            <a:endParaRPr lang="fr-FR" sz="1600"/>
          </a:p>
          <a:p>
            <a:pPr lvl="1"/>
            <a:endParaRPr lang="fr-FR" sz="1600"/>
          </a:p>
          <a:p>
            <a:pPr lvl="1"/>
            <a:endParaRPr lang="fr-FR" sz="1600"/>
          </a:p>
          <a:p>
            <a:pPr lvl="1"/>
            <a:endParaRPr lang="fr-FR" sz="1600"/>
          </a:p>
          <a:p>
            <a:pPr lvl="1"/>
            <a:endParaRPr lang="fr-FR" sz="1600"/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1972809"/>
              </p:ext>
            </p:extLst>
          </p:nvPr>
        </p:nvGraphicFramePr>
        <p:xfrm>
          <a:off x="609600" y="2971800"/>
          <a:ext cx="7526973" cy="19687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040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43217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12439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85376">
                <a:tc>
                  <a:txBody>
                    <a:bodyPr/>
                    <a:lstStyle/>
                    <a:p>
                      <a:r>
                        <a:rPr lang="fr-FR"/>
                        <a:t>RIDs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1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/>
                        <a:t>Status</a:t>
                      </a:r>
                      <a:r>
                        <a:rPr lang="fr-FR" baseline="0"/>
                        <a:t> </a:t>
                      </a:r>
                      <a:r>
                        <a:rPr lang="fr-FR"/>
                        <a:t>after co-location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1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/>
                        <a:t>Status</a:t>
                      </a:r>
                      <a:r>
                        <a:rPr lang="fr-FR" baseline="0"/>
                        <a:t> @ 01/10/19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/>
                        <a:t>Open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/>
                        <a:t>Closed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79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/>
                        <a:t>Closed</a:t>
                      </a:r>
                      <a:r>
                        <a:rPr lang="fr-FR" baseline="0"/>
                        <a:t> with Action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16 RIDs waiting for feedback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/>
                        <a:t>Total</a:t>
                      </a:r>
                      <a:r>
                        <a:rPr lang="fr-FR" baseline="0"/>
                        <a:t> 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IAPS 9-10/10/2019</a:t>
            </a:r>
            <a:endParaRPr lang="en-GB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JUICE - MAJIS – STM#5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58926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000"/>
              <a:t>What is new since IPDR</a:t>
            </a:r>
            <a:endParaRPr lang="en-US" sz="2000"/>
          </a:p>
        </p:txBody>
      </p:sp>
      <p:sp>
        <p:nvSpPr>
          <p:cNvPr id="3" name="ZoneTexte 2"/>
          <p:cNvSpPr txBox="1"/>
          <p:nvPr/>
        </p:nvSpPr>
        <p:spPr>
          <a:xfrm>
            <a:off x="304800" y="1447800"/>
            <a:ext cx="5943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>
                <a:solidFill>
                  <a:srgbClr val="00CCFF"/>
                </a:solidFill>
              </a:rPr>
              <a:t>DESIGN</a:t>
            </a:r>
          </a:p>
          <a:p>
            <a:pPr marL="285750" indent="-285750">
              <a:buClr>
                <a:srgbClr val="00CCFF"/>
              </a:buClr>
              <a:buFont typeface="Arial" panose="020B0604020202020204" pitchFamily="34" charset="0"/>
              <a:buChar char="+"/>
            </a:pPr>
            <a:r>
              <a:rPr lang="fr-FR"/>
              <a:t>OH and ME designs consolidated</a:t>
            </a:r>
          </a:p>
          <a:p>
            <a:pPr marL="285750" indent="-285750">
              <a:buClr>
                <a:srgbClr val="00CCFF"/>
              </a:buClr>
              <a:buFont typeface="Arial" panose="020B0604020202020204" pitchFamily="34" charset="0"/>
              <a:buChar char="+"/>
            </a:pPr>
            <a:endParaRPr lang="fr-FR"/>
          </a:p>
          <a:p>
            <a:endParaRPr lang="fr-FR"/>
          </a:p>
          <a:p>
            <a:r>
              <a:rPr lang="fr-FR" b="1">
                <a:solidFill>
                  <a:srgbClr val="00CCFF"/>
                </a:solidFill>
              </a:rPr>
              <a:t>HARDWARE</a:t>
            </a:r>
          </a:p>
          <a:p>
            <a:pPr marL="285750" indent="-285750">
              <a:buClr>
                <a:srgbClr val="00CCFF"/>
              </a:buClr>
              <a:buFont typeface="Arial" panose="020B0604020202020204" pitchFamily="34" charset="0"/>
              <a:buChar char="+"/>
            </a:pPr>
            <a:r>
              <a:rPr lang="fr-FR"/>
              <a:t>Units tests</a:t>
            </a:r>
          </a:p>
          <a:p>
            <a:pPr marL="741363" lvl="1" indent="-285750">
              <a:buClr>
                <a:srgbClr val="00CCFF"/>
              </a:buClr>
              <a:buFont typeface="Arial" panose="020B0604020202020204" pitchFamily="34" charset="0"/>
              <a:buChar char="+"/>
            </a:pPr>
            <a:r>
              <a:rPr lang="fr-FR"/>
              <a:t>FPU STMs</a:t>
            </a:r>
          </a:p>
          <a:p>
            <a:pPr marL="741363" lvl="1" indent="-285750">
              <a:buClr>
                <a:srgbClr val="00CCFF"/>
              </a:buClr>
              <a:buFont typeface="Arial" panose="020B0604020202020204" pitchFamily="34" charset="0"/>
              <a:buChar char="+"/>
            </a:pPr>
            <a:r>
              <a:rPr lang="fr-FR"/>
              <a:t>ME STM</a:t>
            </a:r>
          </a:p>
          <a:p>
            <a:endParaRPr lang="fr-FR" b="1">
              <a:solidFill>
                <a:srgbClr val="00CCFF"/>
              </a:solidFill>
            </a:endParaRPr>
          </a:p>
          <a:p>
            <a:pPr marL="285750" indent="-285750">
              <a:buClr>
                <a:srgbClr val="00CCFF"/>
              </a:buClr>
              <a:buFont typeface="Arial" panose="020B0604020202020204" pitchFamily="34" charset="0"/>
              <a:buChar char="+"/>
            </a:pPr>
            <a:r>
              <a:rPr lang="fr-FR"/>
              <a:t>Instrument interfaces with spacecraft</a:t>
            </a:r>
          </a:p>
          <a:p>
            <a:pPr marL="741363" lvl="1" indent="-285750">
              <a:buClr>
                <a:srgbClr val="00CCFF"/>
              </a:buClr>
              <a:buFont typeface="Arial" panose="020B0604020202020204" pitchFamily="34" charset="0"/>
              <a:buChar char="+"/>
            </a:pPr>
            <a:r>
              <a:rPr lang="fr-FR"/>
              <a:t>OH + Harness + ME EM </a:t>
            </a:r>
            <a:r>
              <a:rPr lang="fr-FR">
                <a:sym typeface="Wingdings" panose="05000000000000000000" pitchFamily="2" charset="2"/>
              </a:rPr>
              <a:t> tests on EM spacecraft</a:t>
            </a:r>
          </a:p>
          <a:p>
            <a:pPr marL="741363" lvl="1" indent="-285750">
              <a:buClr>
                <a:srgbClr val="00CCFF"/>
              </a:buClr>
              <a:buFont typeface="Arial" panose="020B0604020202020204" pitchFamily="34" charset="0"/>
              <a:buChar char="+"/>
            </a:pPr>
            <a:endParaRPr lang="fr-FR">
              <a:sym typeface="Wingdings" panose="05000000000000000000" pitchFamily="2" charset="2"/>
            </a:endParaRPr>
          </a:p>
          <a:p>
            <a:pPr marL="285750" indent="-285750">
              <a:buClr>
                <a:srgbClr val="00CCFF"/>
              </a:buClr>
              <a:buFont typeface="Arial" panose="020B0604020202020204" pitchFamily="34" charset="0"/>
              <a:buChar char="+"/>
            </a:pPr>
            <a:r>
              <a:rPr lang="fr-FR">
                <a:sym typeface="Wingdings" panose="05000000000000000000" pitchFamily="2" charset="2"/>
              </a:rPr>
              <a:t>First FM deliveries</a:t>
            </a:r>
          </a:p>
          <a:p>
            <a:pPr marL="741363" lvl="1" indent="-285750">
              <a:buClr>
                <a:srgbClr val="00CCFF"/>
              </a:buClr>
              <a:buFont typeface="Arial" panose="020B0604020202020204" pitchFamily="34" charset="0"/>
              <a:buChar char="+"/>
            </a:pPr>
            <a:r>
              <a:rPr lang="fr-FR">
                <a:sym typeface="Wingdings" panose="05000000000000000000" pitchFamily="2" charset="2"/>
              </a:rPr>
              <a:t>VIS-NIR and IR detectors, FPE</a:t>
            </a:r>
          </a:p>
          <a:p>
            <a:pPr marL="741363" lvl="1" indent="-285750">
              <a:buClr>
                <a:srgbClr val="00CCFF"/>
              </a:buClr>
              <a:buFont typeface="Arial" panose="020B0604020202020204" pitchFamily="34" charset="0"/>
              <a:buChar char="+"/>
            </a:pPr>
            <a:r>
              <a:rPr lang="fr-FR">
                <a:sym typeface="Wingdings" panose="05000000000000000000" pitchFamily="2" charset="2"/>
              </a:rPr>
              <a:t>IR LVF </a:t>
            </a:r>
            <a:endParaRPr lang="en-US"/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19600" y="1295400"/>
            <a:ext cx="4168346" cy="2448076"/>
          </a:xfrm>
          <a:prstGeom prst="rect">
            <a:avLst/>
          </a:prstGeom>
        </p:spPr>
      </p:pic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IAPS 9-10/10/2019</a:t>
            </a:r>
            <a:endParaRPr lang="en-GB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JUICE - MAJIS – STM#5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56075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ACTIVITIES OF PAST MONTHS EM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fr-FR"/>
          </a:p>
          <a:p>
            <a:pPr lvl="2"/>
            <a:endParaRPr lang="en-US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6600" y="2219115"/>
            <a:ext cx="2514600" cy="1414462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644" y="3270817"/>
            <a:ext cx="2032000" cy="1524000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1803400" y="2766601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/>
              <a:t>PCDU</a:t>
            </a:r>
            <a:endParaRPr lang="en-GB" sz="120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7473" y="1250347"/>
            <a:ext cx="1982112" cy="1486584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1005" y="1296988"/>
            <a:ext cx="1753835" cy="1676400"/>
          </a:xfrm>
          <a:prstGeom prst="rect">
            <a:avLst/>
          </a:prstGeom>
        </p:spPr>
      </p:pic>
      <p:cxnSp>
        <p:nvCxnSpPr>
          <p:cNvPr id="17" name="Connecteur droit avec flèche 16"/>
          <p:cNvCxnSpPr>
            <a:stCxn id="10" idx="3"/>
          </p:cNvCxnSpPr>
          <p:nvPr/>
        </p:nvCxnSpPr>
        <p:spPr>
          <a:xfrm flipV="1">
            <a:off x="2605644" y="3124200"/>
            <a:ext cx="1128156" cy="90861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>
            <a:stCxn id="14" idx="3"/>
          </p:cNvCxnSpPr>
          <p:nvPr/>
        </p:nvCxnSpPr>
        <p:spPr>
          <a:xfrm>
            <a:off x="2344840" y="2135188"/>
            <a:ext cx="1312760" cy="53181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>
            <a:stCxn id="12" idx="1"/>
          </p:cNvCxnSpPr>
          <p:nvPr/>
        </p:nvCxnSpPr>
        <p:spPr>
          <a:xfrm flipH="1">
            <a:off x="4876800" y="1993639"/>
            <a:ext cx="1370673" cy="50517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>
            <a:stCxn id="12" idx="1"/>
          </p:cNvCxnSpPr>
          <p:nvPr/>
        </p:nvCxnSpPr>
        <p:spPr>
          <a:xfrm flipH="1">
            <a:off x="4876800" y="1993639"/>
            <a:ext cx="1370673" cy="67336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" name="Imag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5333" y="3556010"/>
            <a:ext cx="1964252" cy="1473189"/>
          </a:xfrm>
          <a:prstGeom prst="rect">
            <a:avLst/>
          </a:prstGeom>
        </p:spPr>
      </p:pic>
      <p:cxnSp>
        <p:nvCxnSpPr>
          <p:cNvPr id="26" name="Connecteur droit avec flèche 25"/>
          <p:cNvCxnSpPr>
            <a:stCxn id="24" idx="1"/>
          </p:cNvCxnSpPr>
          <p:nvPr/>
        </p:nvCxnSpPr>
        <p:spPr>
          <a:xfrm flipH="1" flipV="1">
            <a:off x="4953000" y="2984014"/>
            <a:ext cx="1312333" cy="130859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1778173" y="2670781"/>
            <a:ext cx="753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>
                <a:latin typeface="Calibri" panose="020F0502020204030204" pitchFamily="34" charset="0"/>
                <a:cs typeface="Calibri" panose="020F0502020204030204" pitchFamily="34" charset="0"/>
              </a:rPr>
              <a:t>DPU</a:t>
            </a:r>
            <a:endParaRPr lang="en-GB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1833294" y="4722914"/>
            <a:ext cx="753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>
                <a:latin typeface="Calibri" panose="020F0502020204030204" pitchFamily="34" charset="0"/>
                <a:cs typeface="Calibri" panose="020F0502020204030204" pitchFamily="34" charset="0"/>
              </a:rPr>
              <a:t>PCDU</a:t>
            </a:r>
            <a:endParaRPr lang="en-GB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7565053" y="2750765"/>
            <a:ext cx="753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>
                <a:latin typeface="Calibri" panose="020F0502020204030204" pitchFamily="34" charset="0"/>
                <a:cs typeface="Calibri" panose="020F0502020204030204" pitchFamily="34" charset="0"/>
              </a:rPr>
              <a:t>PE</a:t>
            </a:r>
            <a:endParaRPr lang="en-GB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7620000" y="5074719"/>
            <a:ext cx="753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>
                <a:latin typeface="Calibri" panose="020F0502020204030204" pitchFamily="34" charset="0"/>
                <a:cs typeface="Calibri" panose="020F0502020204030204" pitchFamily="34" charset="0"/>
              </a:rPr>
              <a:t>AUX</a:t>
            </a:r>
            <a:endParaRPr lang="en-GB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3733800" y="3698803"/>
            <a:ext cx="2046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>
                <a:latin typeface="Calibri" panose="020F0502020204030204" pitchFamily="34" charset="0"/>
                <a:cs typeface="Calibri" panose="020F0502020204030204" pitchFamily="34" charset="0"/>
              </a:rPr>
              <a:t>EM Assembled ME</a:t>
            </a:r>
            <a:endParaRPr lang="en-GB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Espace réservé de la date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IAPS 9-10/10/2019</a:t>
            </a:r>
            <a:endParaRPr lang="en-GB" dirty="0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JUICE - MAJIS – STM#5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7592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ACTIVITIES OF PAST MONTHS EM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fr-FR"/>
          </a:p>
          <a:p>
            <a:pPr lvl="2"/>
            <a:endParaRPr lang="en-US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3400" y="3686836"/>
            <a:ext cx="2895600" cy="19050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385778"/>
            <a:ext cx="2362200" cy="1906041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2867722" y="2967842"/>
            <a:ext cx="1677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OH EM box</a:t>
            </a:r>
            <a:endParaRPr lang="en-GB"/>
          </a:p>
        </p:txBody>
      </p:sp>
      <p:sp>
        <p:nvSpPr>
          <p:cNvPr id="11" name="ZoneTexte 10"/>
          <p:cNvSpPr txBox="1"/>
          <p:nvPr/>
        </p:nvSpPr>
        <p:spPr>
          <a:xfrm>
            <a:off x="434495" y="5561015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OH EM internal dummy loads</a:t>
            </a:r>
            <a:endParaRPr lang="en-GB"/>
          </a:p>
        </p:txBody>
      </p:sp>
      <p:sp>
        <p:nvSpPr>
          <p:cNvPr id="10" name="ZoneTexte 9"/>
          <p:cNvSpPr txBox="1"/>
          <p:nvPr/>
        </p:nvSpPr>
        <p:spPr>
          <a:xfrm>
            <a:off x="4829834" y="5268670"/>
            <a:ext cx="36328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MAJIS EM assembled with its harness on S/C</a:t>
            </a:r>
            <a:endParaRPr lang="en-GB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01565" y="1920219"/>
            <a:ext cx="2846070" cy="2743200"/>
          </a:xfrm>
          <a:prstGeom prst="rect">
            <a:avLst/>
          </a:prstGeom>
        </p:spPr>
      </p:pic>
      <p:sp>
        <p:nvSpPr>
          <p:cNvPr id="13" name="Espace réservé de la date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IAPS 9-10/10/2019</a:t>
            </a:r>
            <a:endParaRPr lang="en-GB" dirty="0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JUICE - MAJIS – STM#5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62811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000"/>
              <a:t>MAJIS EM MODEL</a:t>
            </a:r>
            <a:endParaRPr lang="en-US" sz="200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MAJIS </a:t>
            </a:r>
            <a:r>
              <a:rPr lang="fr-FR" dirty="0" err="1"/>
              <a:t>representative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some</a:t>
            </a:r>
            <a:r>
              <a:rPr lang="fr-FR" dirty="0"/>
              <a:t> limitations</a:t>
            </a:r>
          </a:p>
          <a:p>
            <a:pPr lvl="1"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+"/>
            </a:pPr>
            <a:r>
              <a:rPr lang="fr-FR" dirty="0" err="1"/>
              <a:t>Electronic</a:t>
            </a:r>
            <a:r>
              <a:rPr lang="fr-FR" dirty="0"/>
              <a:t> </a:t>
            </a:r>
            <a:r>
              <a:rPr lang="fr-FR" dirty="0" err="1"/>
              <a:t>boards</a:t>
            </a:r>
            <a:r>
              <a:rPr lang="fr-FR" dirty="0"/>
              <a:t> : engineering components</a:t>
            </a:r>
          </a:p>
          <a:p>
            <a:pPr lvl="1"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+"/>
            </a:pPr>
            <a:r>
              <a:rPr lang="fr-FR" dirty="0"/>
              <a:t>OH </a:t>
            </a:r>
            <a:r>
              <a:rPr lang="fr-FR" dirty="0" err="1"/>
              <a:t>auxiliary</a:t>
            </a:r>
            <a:r>
              <a:rPr lang="fr-FR" dirty="0"/>
              <a:t> </a:t>
            </a:r>
            <a:r>
              <a:rPr lang="fr-FR" dirty="0" err="1"/>
              <a:t>units</a:t>
            </a:r>
            <a:r>
              <a:rPr lang="fr-FR" dirty="0"/>
              <a:t> and detector </a:t>
            </a:r>
            <a:r>
              <a:rPr lang="fr-FR" dirty="0" err="1"/>
              <a:t>simulated</a:t>
            </a:r>
            <a:r>
              <a:rPr lang="fr-FR" dirty="0"/>
              <a:t>, no </a:t>
            </a:r>
            <a:r>
              <a:rPr lang="fr-FR" dirty="0" err="1"/>
              <a:t>Asic</a:t>
            </a:r>
            <a:r>
              <a:rPr lang="fr-FR" dirty="0"/>
              <a:t> </a:t>
            </a:r>
            <a:r>
              <a:rPr lang="fr-FR" dirty="0" err="1"/>
              <a:t>firmware</a:t>
            </a:r>
            <a:endParaRPr lang="fr-FR" dirty="0"/>
          </a:p>
          <a:p>
            <a:pPr lvl="1"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+"/>
            </a:pPr>
            <a:r>
              <a:rPr lang="fr-FR" dirty="0"/>
              <a:t>Software :  </a:t>
            </a:r>
            <a:r>
              <a:rPr lang="fr-FR" dirty="0" err="1"/>
              <a:t>Diag</a:t>
            </a:r>
            <a:r>
              <a:rPr lang="fr-FR" dirty="0"/>
              <a:t> 3 and science mode </a:t>
            </a:r>
            <a:r>
              <a:rPr lang="fr-FR" dirty="0" err="1"/>
              <a:t>tested</a:t>
            </a:r>
            <a:r>
              <a:rPr lang="fr-FR" dirty="0"/>
              <a:t> via </a:t>
            </a:r>
            <a:r>
              <a:rPr lang="fr-FR" dirty="0" err="1"/>
              <a:t>Diag</a:t>
            </a:r>
            <a:r>
              <a:rPr lang="fr-FR" dirty="0"/>
              <a:t> 2, </a:t>
            </a:r>
            <a:r>
              <a:rPr lang="fr-FR" dirty="0" err="1"/>
              <a:t>Some</a:t>
            </a:r>
            <a:r>
              <a:rPr lang="fr-FR" dirty="0"/>
              <a:t> FDIR </a:t>
            </a:r>
            <a:r>
              <a:rPr lang="fr-FR" dirty="0" err="1"/>
              <a:t>functionalities</a:t>
            </a:r>
            <a:r>
              <a:rPr lang="fr-FR" dirty="0"/>
              <a:t> not </a:t>
            </a:r>
            <a:r>
              <a:rPr lang="fr-FR" dirty="0" err="1"/>
              <a:t>implemented</a:t>
            </a:r>
            <a:r>
              <a:rPr lang="fr-FR" dirty="0"/>
              <a:t>, XM not </a:t>
            </a:r>
            <a:r>
              <a:rPr lang="fr-FR" dirty="0" err="1"/>
              <a:t>qualified</a:t>
            </a:r>
            <a:endParaRPr lang="fr-FR" dirty="0"/>
          </a:p>
          <a:p>
            <a:pPr>
              <a:buClr>
                <a:schemeClr val="tx2">
                  <a:lumMod val="60000"/>
                  <a:lumOff val="40000"/>
                </a:schemeClr>
              </a:buClr>
            </a:pPr>
            <a:r>
              <a:rPr lang="fr-FR" dirty="0"/>
              <a:t>Tests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spacecraft</a:t>
            </a:r>
            <a:r>
              <a:rPr lang="fr-FR" dirty="0"/>
              <a:t> in July 19 : Collaborative </a:t>
            </a:r>
            <a:r>
              <a:rPr lang="fr-FR" dirty="0" err="1"/>
              <a:t>week</a:t>
            </a:r>
            <a:endParaRPr lang="fr-FR" dirty="0"/>
          </a:p>
          <a:p>
            <a:pPr lvl="1"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+"/>
            </a:pPr>
            <a:r>
              <a:rPr lang="fr-FR" dirty="0"/>
              <a:t> S/C interfaces (PUS services) </a:t>
            </a:r>
            <a:r>
              <a:rPr lang="fr-FR" dirty="0" err="1">
                <a:solidFill>
                  <a:srgbClr val="92D050"/>
                </a:solidFill>
              </a:rPr>
              <a:t>validated</a:t>
            </a:r>
            <a:endParaRPr lang="fr-FR" dirty="0">
              <a:solidFill>
                <a:srgbClr val="92D050"/>
              </a:solidFill>
            </a:endParaRPr>
          </a:p>
          <a:p>
            <a:pPr lvl="1"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+"/>
            </a:pPr>
            <a:r>
              <a:rPr lang="fr-FR" dirty="0" err="1"/>
              <a:t>Only</a:t>
            </a:r>
            <a:r>
              <a:rPr lang="fr-FR" dirty="0"/>
              <a:t> </a:t>
            </a:r>
            <a:r>
              <a:rPr lang="fr-FR" dirty="0" err="1"/>
              <a:t>two</a:t>
            </a:r>
            <a:r>
              <a:rPr lang="fr-FR" dirty="0"/>
              <a:t> </a:t>
            </a:r>
            <a:r>
              <a:rPr lang="fr-FR" dirty="0" err="1"/>
              <a:t>NCRs</a:t>
            </a:r>
            <a:r>
              <a:rPr lang="fr-FR" dirty="0"/>
              <a:t> </a:t>
            </a:r>
            <a:r>
              <a:rPr lang="fr-FR" dirty="0" err="1"/>
              <a:t>raised</a:t>
            </a:r>
            <a:r>
              <a:rPr lang="fr-FR" dirty="0"/>
              <a:t> </a:t>
            </a:r>
            <a:r>
              <a:rPr lang="fr-FR" dirty="0">
                <a:sym typeface="Wingdings" panose="05000000000000000000" pitchFamily="2" charset="2"/>
              </a:rPr>
              <a:t> </a:t>
            </a:r>
            <a:r>
              <a:rPr lang="fr-FR" dirty="0" err="1">
                <a:solidFill>
                  <a:srgbClr val="92D050"/>
                </a:solidFill>
                <a:sym typeface="Wingdings" panose="05000000000000000000" pitchFamily="2" charset="2"/>
              </a:rPr>
              <a:t>already</a:t>
            </a:r>
            <a:r>
              <a:rPr lang="fr-FR" dirty="0">
                <a:solidFill>
                  <a:srgbClr val="92D050"/>
                </a:solidFill>
                <a:sym typeface="Wingdings" panose="05000000000000000000" pitchFamily="2" charset="2"/>
              </a:rPr>
              <a:t> </a:t>
            </a:r>
            <a:r>
              <a:rPr lang="fr-FR" dirty="0" err="1">
                <a:solidFill>
                  <a:srgbClr val="92D050"/>
                </a:solidFill>
                <a:sym typeface="Wingdings" panose="05000000000000000000" pitchFamily="2" charset="2"/>
              </a:rPr>
              <a:t>solved</a:t>
            </a:r>
            <a:endParaRPr lang="fr-FR" dirty="0">
              <a:solidFill>
                <a:srgbClr val="92D050"/>
              </a:solidFill>
            </a:endParaRPr>
          </a:p>
          <a:p>
            <a:pPr lvl="1"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+"/>
            </a:pPr>
            <a:r>
              <a:rPr lang="fr-FR" dirty="0"/>
              <a:t>Science case : first instrument </a:t>
            </a:r>
            <a:r>
              <a:rPr lang="fr-FR" dirty="0" err="1"/>
              <a:t>having</a:t>
            </a:r>
            <a:r>
              <a:rPr lang="fr-FR" dirty="0"/>
              <a:t> </a:t>
            </a:r>
            <a:r>
              <a:rPr lang="fr-FR" dirty="0" err="1"/>
              <a:t>tested</a:t>
            </a:r>
            <a:r>
              <a:rPr lang="fr-FR" dirty="0"/>
              <a:t> the SSMM but the NSDP have not been </a:t>
            </a:r>
            <a:r>
              <a:rPr lang="fr-FR" dirty="0" err="1"/>
              <a:t>yet</a:t>
            </a:r>
            <a:r>
              <a:rPr lang="fr-FR" dirty="0"/>
              <a:t> </a:t>
            </a:r>
            <a:r>
              <a:rPr lang="fr-FR" dirty="0" err="1"/>
              <a:t>transferred</a:t>
            </a:r>
            <a:r>
              <a:rPr lang="fr-FR" dirty="0"/>
              <a:t> to the MAJIS team</a:t>
            </a:r>
            <a:endParaRPr lang="en-US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IAPS 9-10/10/2019</a:t>
            </a:r>
            <a:endParaRPr lang="en-GB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JUICE - MAJIS – STM#5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03581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VALIDATED MAJIS FUNCTIONALITIES AT EM LEVEL ( COLLABORATIVE WEEK)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Science </a:t>
            </a:r>
            <a:r>
              <a:rPr lang="fr-FR" dirty="0" err="1"/>
              <a:t>operation</a:t>
            </a:r>
            <a:r>
              <a:rPr lang="fr-FR" dirty="0"/>
              <a:t> </a:t>
            </a:r>
            <a:r>
              <a:rPr lang="fr-FR" dirty="0" err="1"/>
              <a:t>sequences</a:t>
            </a:r>
            <a:r>
              <a:rPr lang="fr-FR" dirty="0"/>
              <a:t>:</a:t>
            </a:r>
          </a:p>
          <a:p>
            <a:pPr lvl="1"/>
            <a:r>
              <a:rPr lang="fr-FR" dirty="0"/>
              <a:t>Configuration and </a:t>
            </a:r>
            <a:r>
              <a:rPr lang="fr-FR" dirty="0" err="1"/>
              <a:t>implementation</a:t>
            </a:r>
            <a:r>
              <a:rPr lang="fr-FR" dirty="0"/>
              <a:t> of </a:t>
            </a:r>
            <a:r>
              <a:rPr lang="fr-FR" dirty="0" err="1"/>
              <a:t>series</a:t>
            </a:r>
            <a:r>
              <a:rPr lang="fr-FR" dirty="0"/>
              <a:t> of acquisitions in </a:t>
            </a:r>
            <a:r>
              <a:rPr lang="fr-FR" dirty="0" err="1"/>
              <a:t>both</a:t>
            </a:r>
            <a:r>
              <a:rPr lang="fr-FR" dirty="0"/>
              <a:t> the « </a:t>
            </a:r>
            <a:r>
              <a:rPr lang="fr-FR" dirty="0" err="1"/>
              <a:t>fixed</a:t>
            </a:r>
            <a:r>
              <a:rPr lang="fr-FR" dirty="0"/>
              <a:t> </a:t>
            </a:r>
            <a:r>
              <a:rPr lang="fr-FR" dirty="0" err="1"/>
              <a:t>number</a:t>
            </a:r>
            <a:r>
              <a:rPr lang="fr-FR" dirty="0"/>
              <a:t> » and «  </a:t>
            </a:r>
            <a:r>
              <a:rPr lang="fr-FR" dirty="0" err="1"/>
              <a:t>continuous</a:t>
            </a:r>
            <a:r>
              <a:rPr lang="fr-FR" dirty="0"/>
              <a:t> » modes</a:t>
            </a:r>
          </a:p>
          <a:p>
            <a:pPr lvl="1"/>
            <a:r>
              <a:rPr lang="fr-FR" dirty="0"/>
              <a:t>EM limitation : </a:t>
            </a:r>
            <a:r>
              <a:rPr lang="fr-FR" dirty="0" err="1"/>
              <a:t>Same</a:t>
            </a:r>
            <a:r>
              <a:rPr lang="fr-FR" dirty="0"/>
              <a:t> configuration for the IR and VIS </a:t>
            </a:r>
            <a:r>
              <a:rPr lang="fr-FR" dirty="0" err="1"/>
              <a:t>channels</a:t>
            </a:r>
            <a:r>
              <a:rPr lang="fr-FR" dirty="0"/>
              <a:t>, no CU frames </a:t>
            </a:r>
            <a:r>
              <a:rPr lang="fr-FR" dirty="0" err="1"/>
              <a:t>summing</a:t>
            </a:r>
            <a:r>
              <a:rPr lang="fr-FR" dirty="0"/>
              <a:t>, no compression</a:t>
            </a:r>
          </a:p>
          <a:p>
            <a:r>
              <a:rPr lang="fr-FR" dirty="0"/>
              <a:t>MAJIS data flow:</a:t>
            </a:r>
          </a:p>
          <a:p>
            <a:pPr lvl="1"/>
            <a:r>
              <a:rPr lang="fr-FR" dirty="0" err="1"/>
              <a:t>Simulated</a:t>
            </a:r>
            <a:r>
              <a:rPr lang="fr-FR" dirty="0"/>
              <a:t> data </a:t>
            </a:r>
            <a:r>
              <a:rPr lang="fr-FR" dirty="0" err="1"/>
              <a:t>generated</a:t>
            </a:r>
            <a:r>
              <a:rPr lang="fr-FR" dirty="0"/>
              <a:t> by the IR PE and VIS PE,</a:t>
            </a:r>
          </a:p>
          <a:p>
            <a:pPr lvl="1"/>
            <a:r>
              <a:rPr lang="fr-FR" dirty="0"/>
              <a:t>CU spectral and spatial </a:t>
            </a:r>
            <a:r>
              <a:rPr lang="fr-FR" dirty="0" err="1"/>
              <a:t>binning</a:t>
            </a:r>
            <a:endParaRPr lang="fr-FR" dirty="0"/>
          </a:p>
          <a:p>
            <a:pPr lvl="1"/>
            <a:r>
              <a:rPr lang="fr-FR" dirty="0"/>
              <a:t>CU </a:t>
            </a:r>
            <a:r>
              <a:rPr lang="fr-FR" dirty="0" err="1"/>
              <a:t>formatting</a:t>
            </a:r>
            <a:r>
              <a:rPr lang="fr-FR" dirty="0"/>
              <a:t> </a:t>
            </a:r>
            <a:r>
              <a:rPr lang="fr-FR" dirty="0" err="1"/>
              <a:t>into</a:t>
            </a:r>
            <a:r>
              <a:rPr lang="fr-FR" dirty="0"/>
              <a:t> </a:t>
            </a:r>
            <a:r>
              <a:rPr lang="fr-FR" dirty="0" err="1"/>
              <a:t>NSDPs</a:t>
            </a:r>
            <a:r>
              <a:rPr lang="fr-FR" dirty="0"/>
              <a:t> (</a:t>
            </a:r>
            <a:r>
              <a:rPr lang="fr-FR" dirty="0" err="1"/>
              <a:t>uncompressed</a:t>
            </a:r>
            <a:r>
              <a:rPr lang="fr-FR" dirty="0"/>
              <a:t> data) </a:t>
            </a:r>
          </a:p>
          <a:p>
            <a:pPr lvl="1"/>
            <a:endParaRPr lang="fr-FR" dirty="0"/>
          </a:p>
          <a:p>
            <a:pPr marL="914400" lvl="2" indent="0">
              <a:buNone/>
            </a:pPr>
            <a:endParaRPr lang="en-GB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IAPS 9-10/10/2019</a:t>
            </a:r>
            <a:endParaRPr lang="en-GB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JUICE - MAJIS – STM#5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27144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000"/>
              <a:t>DESIGN STATUS</a:t>
            </a:r>
            <a:endParaRPr lang="en-US" sz="200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/>
              <a:t>Optical Head Unit (details presented later)</a:t>
            </a:r>
          </a:p>
          <a:p>
            <a:pPr lvl="1"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+"/>
            </a:pPr>
            <a:r>
              <a:rPr lang="fr-FR"/>
              <a:t>Detector (see performance presentation)</a:t>
            </a:r>
          </a:p>
          <a:p>
            <a:pPr lvl="1"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+"/>
            </a:pPr>
            <a:r>
              <a:rPr lang="fr-FR"/>
              <a:t>Optical design </a:t>
            </a:r>
          </a:p>
          <a:p>
            <a:pPr lvl="1"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+"/>
            </a:pPr>
            <a:r>
              <a:rPr lang="fr-FR"/>
              <a:t>Thermal design assessed but change of paint since IPDR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</a:pPr>
            <a:r>
              <a:rPr lang="fr-FR"/>
              <a:t>Main Electronics Unit </a:t>
            </a:r>
            <a:r>
              <a:rPr lang="fr-FR" smtClean="0"/>
              <a:t>(details presented later)</a:t>
            </a:r>
            <a:endParaRPr lang="fr-FR"/>
          </a:p>
          <a:p>
            <a:pPr lvl="1"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+"/>
            </a:pPr>
            <a:r>
              <a:rPr lang="fr-FR"/>
              <a:t>Electrical architecture defined</a:t>
            </a:r>
          </a:p>
          <a:p>
            <a:pPr lvl="1"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+"/>
            </a:pPr>
            <a:r>
              <a:rPr lang="fr-FR"/>
              <a:t>Software architecture defined</a:t>
            </a:r>
          </a:p>
          <a:p>
            <a:pPr lvl="1"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+"/>
            </a:pPr>
            <a:r>
              <a:rPr lang="fr-FR"/>
              <a:t>Components ordered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IAPS 9-10/10/2019</a:t>
            </a:r>
            <a:endParaRPr lang="en-GB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JUICE - MAJIS – STM#5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1314365"/>
      </p:ext>
    </p:extLst>
  </p:cSld>
  <p:clrMapOvr>
    <a:masterClrMapping/>
  </p:clrMapOvr>
</p:sld>
</file>

<file path=ppt/theme/theme1.xml><?xml version="1.0" encoding="utf-8"?>
<a:theme xmlns:a="http://schemas.openxmlformats.org/drawingml/2006/main" name="4_Office Theme">
  <a:themeElements>
    <a:clrScheme name="4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4_Office Theme">
      <a:majorFont>
        <a:latin typeface="Calibri"/>
        <a:ea typeface="ＭＳ Ｐゴシック"/>
        <a:cs typeface="ＭＳ Ｐゴシック"/>
      </a:majorFont>
      <a:minorFont>
        <a:latin typeface="Calibri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4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21025</TotalTime>
  <Words>1388</Words>
  <Application>Microsoft Office PowerPoint</Application>
  <PresentationFormat>Affichage à l'écran (4:3)</PresentationFormat>
  <Paragraphs>292</Paragraphs>
  <Slides>24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31" baseType="lpstr">
      <vt:lpstr>ＭＳ Ｐゴシック</vt:lpstr>
      <vt:lpstr>SimSun</vt:lpstr>
      <vt:lpstr>Arial</vt:lpstr>
      <vt:lpstr>Calibri</vt:lpstr>
      <vt:lpstr>Times New Roman</vt:lpstr>
      <vt:lpstr>Wingdings</vt:lpstr>
      <vt:lpstr>4_Office Theme</vt:lpstr>
      <vt:lpstr>Status of development</vt:lpstr>
      <vt:lpstr>MAJIS DESIGN: Functional Overview</vt:lpstr>
      <vt:lpstr>MAJIS Critical Design Review</vt:lpstr>
      <vt:lpstr>What is new since IPDR</vt:lpstr>
      <vt:lpstr>ACTIVITIES OF PAST MONTHS EM</vt:lpstr>
      <vt:lpstr>ACTIVITIES OF PAST MONTHS EM</vt:lpstr>
      <vt:lpstr>MAJIS EM MODEL</vt:lpstr>
      <vt:lpstr>VALIDATED MAJIS FUNCTIONALITIES AT EM LEVEL ( COLLABORATIVE WEEK)</vt:lpstr>
      <vt:lpstr>DESIGN STATUS</vt:lpstr>
      <vt:lpstr>MAJIS OH design &amp; status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MAJIS DESIGN: Main Electronics</vt:lpstr>
      <vt:lpstr>MAJIS DESIGN: Software</vt:lpstr>
      <vt:lpstr>Présentation PowerPoint</vt:lpstr>
      <vt:lpstr>MAJIS DESIGN: Software</vt:lpstr>
      <vt:lpstr>MODEL PHILOSOPHY</vt:lpstr>
    </vt:vector>
  </TitlesOfParts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MAJIS Template</dc:title>
  <dc:creator>MAJIS team</dc:creator>
  <cp:lastModifiedBy>Cydalise Dumesnil</cp:lastModifiedBy>
  <cp:revision>761</cp:revision>
  <cp:lastPrinted>1601-01-01T00:00:00Z</cp:lastPrinted>
  <dcterms:created xsi:type="dcterms:W3CDTF">1601-01-01T00:00:00Z</dcterms:created>
  <dcterms:modified xsi:type="dcterms:W3CDTF">2019-10-09T09:31:13Z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MSIP_Label_1afecdc9-0c4a-4ea0-a954-2e70b3455b23_Enabled">
    <vt:lpwstr>True</vt:lpwstr>
  </property>
  <property fmtid="{D5CDD505-2E9C-101B-9397-08002B2CF9AE}" pid="4" name="MSIP_Label_1afecdc9-0c4a-4ea0-a954-2e70b3455b23_SiteId">
    <vt:lpwstr>31ae1cef-2393-4eb1-8962-4e4bbfccd663</vt:lpwstr>
  </property>
  <property fmtid="{D5CDD505-2E9C-101B-9397-08002B2CF9AE}" pid="5" name="MSIP_Label_1afecdc9-0c4a-4ea0-a954-2e70b3455b23_Ref">
    <vt:lpwstr>https://api.informationprotection.azure.com/api/31ae1cef-2393-4eb1-8962-4e4bbfccd663</vt:lpwstr>
  </property>
  <property fmtid="{D5CDD505-2E9C-101B-9397-08002B2CF9AE}" pid="6" name="MSIP_Label_1afecdc9-0c4a-4ea0-a954-2e70b3455b23_SetBy">
    <vt:lpwstr>TommasiL@sas.itn</vt:lpwstr>
  </property>
  <property fmtid="{D5CDD505-2E9C-101B-9397-08002B2CF9AE}" pid="7" name="MSIP_Label_1afecdc9-0c4a-4ea0-a954-2e70b3455b23_SetDate">
    <vt:lpwstr>2017-10-09T09:54:15.5231892+02:00</vt:lpwstr>
  </property>
  <property fmtid="{D5CDD505-2E9C-101B-9397-08002B2CF9AE}" pid="8" name="MSIP_Label_1afecdc9-0c4a-4ea0-a954-2e70b3455b23_Name">
    <vt:lpwstr>Company Internal</vt:lpwstr>
  </property>
  <property fmtid="{D5CDD505-2E9C-101B-9397-08002B2CF9AE}" pid="9" name="MSIP_Label_1afecdc9-0c4a-4ea0-a954-2e70b3455b23_Application">
    <vt:lpwstr>Microsoft Azure Information Protection</vt:lpwstr>
  </property>
  <property fmtid="{D5CDD505-2E9C-101B-9397-08002B2CF9AE}" pid="10" name="MSIP_Label_1afecdc9-0c4a-4ea0-a954-2e70b3455b23_Extended_MSFT_Method">
    <vt:lpwstr>Manual</vt:lpwstr>
  </property>
  <property fmtid="{D5CDD505-2E9C-101B-9397-08002B2CF9AE}" pid="11" name="Sensitivity">
    <vt:lpwstr>Company Internal</vt:lpwstr>
  </property>
</Properties>
</file>