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0"/>
  </p:notesMasterIdLst>
  <p:handoutMasterIdLst>
    <p:handoutMasterId r:id="rId11"/>
  </p:handoutMasterIdLst>
  <p:sldIdLst>
    <p:sldId id="485" r:id="rId2"/>
    <p:sldId id="486" r:id="rId3"/>
    <p:sldId id="487" r:id="rId4"/>
    <p:sldId id="491" r:id="rId5"/>
    <p:sldId id="489" r:id="rId6"/>
    <p:sldId id="492" r:id="rId7"/>
    <p:sldId id="490" r:id="rId8"/>
    <p:sldId id="488" r:id="rId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DE59108-994A-40F9-A79A-D63A96F799A1}">
          <p14:sldIdLst>
            <p14:sldId id="485"/>
            <p14:sldId id="486"/>
            <p14:sldId id="487"/>
            <p14:sldId id="491"/>
            <p14:sldId id="489"/>
            <p14:sldId id="492"/>
            <p14:sldId id="490"/>
            <p14:sldId id="4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F593"/>
    <a:srgbClr val="00CCFF"/>
    <a:srgbClr val="009900"/>
    <a:srgbClr val="0033CC"/>
    <a:srgbClr val="E78C1A"/>
    <a:srgbClr val="1428FF"/>
    <a:srgbClr val="0099FF"/>
    <a:srgbClr val="FF66FF"/>
    <a:srgbClr val="FFB642"/>
    <a:srgbClr val="54F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9112" autoAdjust="0"/>
  </p:normalViewPr>
  <p:slideViewPr>
    <p:cSldViewPr>
      <p:cViewPr varScale="1">
        <p:scale>
          <a:sx n="85" d="100"/>
          <a:sy n="85" d="100"/>
        </p:scale>
        <p:origin x="3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62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0A31F7B-12C2-4296-BA70-ADDAE49773C3}" type="datetimeFigureOut">
              <a:rPr lang="it-IT"/>
              <a:pPr>
                <a:defRPr/>
              </a:pPr>
              <a:t>08/10/2019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684881-2320-4125-B253-5B91FFB38127}" type="slidenum">
              <a:rPr lang="it-IT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48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095B12-F8ED-4FD8-8973-7B89D628033B}" type="slidenum">
              <a:rPr lang="it-IT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93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76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4858900C-8F40-CD45-8FDD-986864F2B031}"/>
              </a:ext>
            </a:extLst>
          </p:cNvPr>
          <p:cNvSpPr/>
          <p:nvPr userDrawn="1"/>
        </p:nvSpPr>
        <p:spPr>
          <a:xfrm>
            <a:off x="5181600" y="6356350"/>
            <a:ext cx="3124200" cy="380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noFill/>
          <a:ln>
            <a:noFill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lang="it-IT" sz="44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051" y="634659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fld id="{635FC382-2745-4F5E-87AB-F5609AE1DABF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7" name="AutoShape 10"/>
          <p:cNvSpPr>
            <a:spLocks noChangeArrowheads="1"/>
          </p:cNvSpPr>
          <p:nvPr userDrawn="1"/>
        </p:nvSpPr>
        <p:spPr bwMode="auto">
          <a:xfrm>
            <a:off x="0" y="838200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48" y="6303669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02947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3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BEFF-8737-45A4-A544-4A6CB8E50DD1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296988"/>
            <a:ext cx="8229600" cy="482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65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008000"/>
          </a:xfrm>
          <a:prstGeom prst="rect">
            <a:avLst/>
          </a:prstGeom>
          <a:gradFill flip="none" rotWithShape="1">
            <a:gsLst>
              <a:gs pos="1000">
                <a:srgbClr val="558ED5"/>
              </a:gs>
              <a:gs pos="100000">
                <a:srgbClr val="FFFFFF"/>
              </a:gs>
            </a:gsLst>
            <a:lin ang="111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838199"/>
            <a:ext cx="9144000" cy="29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6988"/>
            <a:ext cx="8229600" cy="482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2895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6799" y="6340973"/>
            <a:ext cx="5334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1F55BEFF-8737-45A4-A544-4A6CB8E50DD1}" type="slidenum">
              <a:rPr lang="en-GB"/>
              <a:pPr/>
              <a:t>‹N°›</a:t>
            </a:fld>
            <a:endParaRPr lang="en-GB"/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1752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Immagin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9144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199"/>
            <a:ext cx="9906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96" y="6309596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97330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0"/>
            <a:ext cx="762000" cy="762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883AEFD4-08CE-7E46-9B8E-1A551371B1A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105400" y="-106218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1600" b="1" kern="1200" smtClean="0">
          <a:solidFill>
            <a:schemeClr val="lt1"/>
          </a:solidFill>
          <a:latin typeface="+mn-lt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/>
          <a:p>
            <a:r>
              <a:rPr lang="fr-FR" smtClean="0"/>
              <a:t>Cydalise </a:t>
            </a:r>
            <a:r>
              <a:rPr lang="fr-FR" smtClean="0"/>
              <a:t>Dumesnil for the MAJIS team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mtClean="0"/>
              <a:t>Planning and future activities</a:t>
            </a:r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2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MASTER SCHEDULE 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BEFF-8737-45A4-A544-4A6CB8E50DD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ZoneTexte 6"/>
          <p:cNvSpPr txBox="1"/>
          <p:nvPr/>
        </p:nvSpPr>
        <p:spPr>
          <a:xfrm>
            <a:off x="609600" y="1524000"/>
            <a:ext cx="8077200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mtClean="0">
                <a:solidFill>
                  <a:srgbClr val="00B0F0"/>
                </a:solidFill>
              </a:rPr>
              <a:t>Spacecraft constraints:</a:t>
            </a:r>
            <a:endParaRPr lang="en-US" b="1" dirty="0">
              <a:solidFill>
                <a:srgbClr val="00B0F0"/>
              </a:solidFill>
            </a:endParaRPr>
          </a:p>
          <a:p>
            <a:pPr marL="285750" indent="-285750">
              <a:buClr>
                <a:srgbClr val="00B0F0"/>
              </a:buClr>
              <a:buFont typeface="Calibri" panose="020F0502020204030204" pitchFamily="34" charset="0"/>
              <a:buChar char="+"/>
              <a:defRPr/>
            </a:pPr>
            <a:r>
              <a:rPr lang="en-US" b="1" smtClean="0"/>
              <a:t>Integration to be done for the TB/TV test at spacecraft level</a:t>
            </a:r>
          </a:p>
          <a:p>
            <a:pPr marL="285750" indent="-285750">
              <a:buClr>
                <a:srgbClr val="00B0F0"/>
              </a:buClr>
              <a:buFont typeface="Calibri" panose="020F0502020204030204" pitchFamily="34" charset="0"/>
              <a:buChar char="+"/>
              <a:defRPr/>
            </a:pPr>
            <a:r>
              <a:rPr lang="en-US" b="1" smtClean="0"/>
              <a:t>Avoid the opening of spacecraft vault  for the integration/ exchange of the electronic units after the TB/TV </a:t>
            </a:r>
          </a:p>
          <a:p>
            <a:pPr marL="285750" indent="-285750">
              <a:buClr>
                <a:srgbClr val="00B0F0"/>
              </a:buClr>
              <a:buFont typeface="Calibri" panose="020F0502020204030204" pitchFamily="34" charset="0"/>
              <a:buChar char="+"/>
              <a:defRPr/>
            </a:pPr>
            <a:endParaRPr lang="en-US" b="1"/>
          </a:p>
          <a:p>
            <a:pPr>
              <a:defRPr/>
            </a:pPr>
            <a:endParaRPr lang="en-US" b="1" dirty="0">
              <a:solidFill>
                <a:srgbClr val="00B0F0"/>
              </a:solidFill>
            </a:endParaRPr>
          </a:p>
          <a:p>
            <a:pPr marL="285750" indent="-285750">
              <a:buFont typeface="Calibri" panose="020F0502020204030204" pitchFamily="34" charset="0"/>
              <a:buChar char="→"/>
              <a:defRPr/>
            </a:pPr>
            <a:endParaRPr lang="en-US" sz="11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09600" y="3581400"/>
            <a:ext cx="8077200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mtClean="0">
                <a:solidFill>
                  <a:srgbClr val="00B0F0"/>
                </a:solidFill>
              </a:rPr>
              <a:t>Instrument constraints:</a:t>
            </a:r>
            <a:endParaRPr lang="en-US" b="1" dirty="0">
              <a:solidFill>
                <a:srgbClr val="00B0F0"/>
              </a:solidFill>
            </a:endParaRPr>
          </a:p>
          <a:p>
            <a:pPr marL="285750" indent="-285750">
              <a:buClr>
                <a:srgbClr val="00B0F0"/>
              </a:buClr>
              <a:buFont typeface="Calibri" panose="020F0502020204030204" pitchFamily="34" charset="0"/>
              <a:buChar char="+"/>
              <a:defRPr/>
            </a:pPr>
            <a:endParaRPr lang="en-US" b="1" smtClean="0"/>
          </a:p>
          <a:p>
            <a:pPr marL="285750" indent="-285750">
              <a:buClr>
                <a:srgbClr val="00B0F0"/>
              </a:buClr>
              <a:buFont typeface="Calibri" panose="020F0502020204030204" pitchFamily="34" charset="0"/>
              <a:buChar char="+"/>
              <a:defRPr/>
            </a:pPr>
            <a:r>
              <a:rPr lang="en-US" b="1" smtClean="0"/>
              <a:t>Procurements delays : electronic components</a:t>
            </a:r>
          </a:p>
          <a:p>
            <a:pPr marL="285750" indent="-285750">
              <a:buClr>
                <a:srgbClr val="00B0F0"/>
              </a:buClr>
              <a:buFont typeface="Calibri" panose="020F0502020204030204" pitchFamily="34" charset="0"/>
              <a:buChar char="+"/>
              <a:defRPr/>
            </a:pPr>
            <a:r>
              <a:rPr lang="en-US" b="1" smtClean="0"/>
              <a:t>Radiator paint change</a:t>
            </a:r>
          </a:p>
          <a:p>
            <a:pPr marL="285750" indent="-285750">
              <a:buClr>
                <a:srgbClr val="00B0F0"/>
              </a:buClr>
              <a:buFont typeface="Calibri" panose="020F0502020204030204" pitchFamily="34" charset="0"/>
              <a:buChar char="+"/>
              <a:defRPr/>
            </a:pPr>
            <a:r>
              <a:rPr lang="en-US" b="1" smtClean="0"/>
              <a:t>Calibration activities performed with FS electronic unit</a:t>
            </a:r>
          </a:p>
          <a:p>
            <a:pPr marL="285750" indent="-285750">
              <a:buClr>
                <a:srgbClr val="00B0F0"/>
              </a:buClr>
              <a:buFont typeface="Calibri" panose="020F0502020204030204" pitchFamily="34" charset="0"/>
              <a:buChar char="+"/>
              <a:defRPr/>
            </a:pPr>
            <a:r>
              <a:rPr lang="en-US" b="1" smtClean="0"/>
              <a:t>Additional test activities </a:t>
            </a:r>
          </a:p>
          <a:p>
            <a:pPr marL="285750" indent="-285750">
              <a:buClr>
                <a:srgbClr val="00B0F0"/>
              </a:buClr>
              <a:buFont typeface="Calibri" panose="020F0502020204030204" pitchFamily="34" charset="0"/>
              <a:buChar char="+"/>
              <a:defRPr/>
            </a:pPr>
            <a:endParaRPr lang="en-US" b="1"/>
          </a:p>
          <a:p>
            <a:pPr>
              <a:defRPr/>
            </a:pPr>
            <a:endParaRPr lang="en-US" b="1" dirty="0">
              <a:solidFill>
                <a:srgbClr val="00B0F0"/>
              </a:solidFill>
            </a:endParaRPr>
          </a:p>
          <a:p>
            <a:pPr marL="285750" indent="-285750">
              <a:buFont typeface="Calibri" panose="020F0502020204030204" pitchFamily="34" charset="0"/>
              <a:buChar char="→"/>
              <a:defRPr/>
            </a:pP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19780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MAJIS KEY MILESTONES WITH SPACECRAFT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BEFF-8737-45A4-A544-4A6CB8E50DD1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841172"/>
              </p:ext>
            </p:extLst>
          </p:nvPr>
        </p:nvGraphicFramePr>
        <p:xfrm>
          <a:off x="457200" y="1600200"/>
          <a:ext cx="8382001" cy="3840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65208"/>
                <a:gridCol w="2688566"/>
                <a:gridCol w="2135038"/>
                <a:gridCol w="2293189"/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Current dates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ESA expected dates (ICDR)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fr-FR" smtClean="0"/>
                        <a:t>Review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mtClean="0"/>
                        <a:t>MAJIS</a:t>
                      </a:r>
                      <a:r>
                        <a:rPr lang="fr-FR" baseline="0" smtClean="0"/>
                        <a:t> software CDR</a:t>
                      </a:r>
                      <a:endParaRPr lang="en-GB" smtClean="0"/>
                    </a:p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CCSW : Nov.</a:t>
                      </a:r>
                      <a:r>
                        <a:rPr lang="fr-FR" baseline="0" smtClean="0"/>
                        <a:t> 19</a:t>
                      </a:r>
                      <a:endParaRPr lang="fr-FR" smtClean="0"/>
                    </a:p>
                    <a:p>
                      <a:r>
                        <a:rPr lang="fr-FR" smtClean="0"/>
                        <a:t>MSW : End of Feb. 20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Shall be compatible with the</a:t>
                      </a:r>
                      <a:r>
                        <a:rPr lang="fr-FR" baseline="0" smtClean="0"/>
                        <a:t> ME-PFM delivery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fr-FR" smtClean="0"/>
                        <a:t>Hardware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ME-PFM delivery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24/07/20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01/08/20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marL="0" marR="0" lvl="0" indent="0" algn="l" defTabSz="4571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mtClean="0"/>
                        <a:t>Hardware</a:t>
                      </a:r>
                      <a:endParaRPr lang="en-GB" smtClean="0"/>
                    </a:p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OH-STM-R delivery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24/07/20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01/08/20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mtClean="0"/>
                        <a:t>Hardware</a:t>
                      </a:r>
                      <a:endParaRPr lang="en-GB" smtClean="0"/>
                    </a:p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OH –PFM calibration with ME-FS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19/01/20-15/03/21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N/A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mtClean="0"/>
                        <a:t>Hardware</a:t>
                      </a:r>
                      <a:endParaRPr lang="en-GB" smtClean="0"/>
                    </a:p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OH-PFM</a:t>
                      </a:r>
                      <a:r>
                        <a:rPr lang="fr-FR" baseline="0" smtClean="0"/>
                        <a:t> delivery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18/03/21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22/02/21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15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COMBINED ACTIVITIES 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BEFF-8737-45A4-A544-4A6CB8E50DD1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Pentagono 4"/>
          <p:cNvSpPr/>
          <p:nvPr/>
        </p:nvSpPr>
        <p:spPr>
          <a:xfrm>
            <a:off x="1399193" y="2064092"/>
            <a:ext cx="1801207" cy="334515"/>
          </a:xfrm>
          <a:prstGeom prst="homePlate">
            <a:avLst>
              <a:gd name="adj" fmla="val 1139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OH PFM in minimum </a:t>
            </a:r>
            <a:r>
              <a:rPr lang="it-IT" sz="9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configuration</a:t>
            </a:r>
            <a:r>
              <a:rPr lang="it-IT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for E2E with ME</a:t>
            </a:r>
            <a:endParaRPr lang="it-IT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Pentagono 6"/>
          <p:cNvSpPr/>
          <p:nvPr/>
        </p:nvSpPr>
        <p:spPr>
          <a:xfrm>
            <a:off x="1427574" y="3387060"/>
            <a:ext cx="2300697" cy="334515"/>
          </a:xfrm>
          <a:prstGeom prst="homePlate">
            <a:avLst>
              <a:gd name="adj" fmla="val 1139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ME ready </a:t>
            </a:r>
            <a:r>
              <a:rPr lang="it-IT" sz="9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for E2E</a:t>
            </a:r>
            <a:endParaRPr lang="it-IT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Pentagono 4"/>
          <p:cNvSpPr/>
          <p:nvPr/>
        </p:nvSpPr>
        <p:spPr>
          <a:xfrm>
            <a:off x="1411721" y="2475530"/>
            <a:ext cx="985334" cy="334515"/>
          </a:xfrm>
          <a:prstGeom prst="homePlate">
            <a:avLst>
              <a:gd name="adj" fmla="val 1139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OH STM-R</a:t>
            </a:r>
            <a:endParaRPr lang="it-IT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asellaDiTesto 23"/>
          <p:cNvSpPr txBox="1"/>
          <p:nvPr/>
        </p:nvSpPr>
        <p:spPr>
          <a:xfrm>
            <a:off x="3412912" y="5567710"/>
            <a:ext cx="138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02/07/2020</a:t>
            </a:r>
            <a:endParaRPr lang="it-IT" dirty="0"/>
          </a:p>
        </p:txBody>
      </p:sp>
      <p:cxnSp>
        <p:nvCxnSpPr>
          <p:cNvPr id="11" name="Connettore diritto 19"/>
          <p:cNvCxnSpPr/>
          <p:nvPr/>
        </p:nvCxnSpPr>
        <p:spPr>
          <a:xfrm flipH="1">
            <a:off x="3763458" y="1617736"/>
            <a:ext cx="35533" cy="39090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52400" y="2971800"/>
            <a:ext cx="89154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52400" y="210498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OH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91742" y="338706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ME PFM</a:t>
            </a:r>
            <a:endParaRPr lang="fr-FR" dirty="0"/>
          </a:p>
        </p:txBody>
      </p:sp>
      <p:sp>
        <p:nvSpPr>
          <p:cNvPr id="15" name="Pentagono 4"/>
          <p:cNvSpPr/>
          <p:nvPr/>
        </p:nvSpPr>
        <p:spPr>
          <a:xfrm>
            <a:off x="6256393" y="2065601"/>
            <a:ext cx="2659007" cy="334515"/>
          </a:xfrm>
          <a:prstGeom prst="homePlate">
            <a:avLst>
              <a:gd name="adj" fmla="val 1139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OH PFM final integration</a:t>
            </a:r>
            <a:endParaRPr lang="it-IT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Pentagono 11"/>
          <p:cNvSpPr/>
          <p:nvPr/>
        </p:nvSpPr>
        <p:spPr>
          <a:xfrm>
            <a:off x="5083808" y="2678064"/>
            <a:ext cx="1133831" cy="1795217"/>
          </a:xfrm>
          <a:prstGeom prst="homePlate">
            <a:avLst>
              <a:gd name="adj" fmla="val 1139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E2E test :</a:t>
            </a:r>
          </a:p>
          <a:p>
            <a:pPr algn="ctr"/>
            <a:r>
              <a:rPr lang="it-IT" sz="9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FFT at cold temperature</a:t>
            </a:r>
          </a:p>
          <a:p>
            <a:pPr algn="ctr"/>
            <a:endParaRPr lang="it-IT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Pentagono 7"/>
          <p:cNvSpPr/>
          <p:nvPr/>
        </p:nvSpPr>
        <p:spPr>
          <a:xfrm>
            <a:off x="6256393" y="2678064"/>
            <a:ext cx="962296" cy="1832045"/>
          </a:xfrm>
          <a:prstGeom prst="homePlate">
            <a:avLst>
              <a:gd name="adj" fmla="val 1139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OH STM-R + ME PFM functional test</a:t>
            </a:r>
          </a:p>
        </p:txBody>
      </p:sp>
      <p:sp>
        <p:nvSpPr>
          <p:cNvPr id="18" name="Pentagono 11"/>
          <p:cNvSpPr/>
          <p:nvPr/>
        </p:nvSpPr>
        <p:spPr>
          <a:xfrm>
            <a:off x="3895344" y="2682074"/>
            <a:ext cx="1133831" cy="1832045"/>
          </a:xfrm>
          <a:prstGeom prst="homePlate">
            <a:avLst>
              <a:gd name="adj" fmla="val 1139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ME incoming and installation</a:t>
            </a:r>
          </a:p>
          <a:p>
            <a:pPr algn="ctr"/>
            <a:endParaRPr lang="it-IT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Pentagono 7"/>
          <p:cNvSpPr/>
          <p:nvPr/>
        </p:nvSpPr>
        <p:spPr>
          <a:xfrm>
            <a:off x="7312319" y="2659701"/>
            <a:ext cx="962296" cy="1845900"/>
          </a:xfrm>
          <a:prstGeom prst="homePlate">
            <a:avLst>
              <a:gd name="adj" fmla="val 1139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ME and OH STM-R packing</a:t>
            </a:r>
            <a:endParaRPr lang="it-IT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1" name="Connettore diritto 19"/>
          <p:cNvCxnSpPr/>
          <p:nvPr/>
        </p:nvCxnSpPr>
        <p:spPr>
          <a:xfrm flipH="1">
            <a:off x="8368245" y="1639547"/>
            <a:ext cx="35533" cy="39090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3"/>
          <p:cNvSpPr txBox="1"/>
          <p:nvPr/>
        </p:nvSpPr>
        <p:spPr>
          <a:xfrm>
            <a:off x="7758831" y="5526813"/>
            <a:ext cx="138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24/07/2020</a:t>
            </a:r>
            <a:endParaRPr lang="it-IT" dirty="0"/>
          </a:p>
        </p:txBody>
      </p:sp>
      <p:sp>
        <p:nvSpPr>
          <p:cNvPr id="23" name="Pentagono 7"/>
          <p:cNvSpPr/>
          <p:nvPr/>
        </p:nvSpPr>
        <p:spPr>
          <a:xfrm>
            <a:off x="8478957" y="2668168"/>
            <a:ext cx="588843" cy="1845900"/>
          </a:xfrm>
          <a:prstGeom prst="homePlate">
            <a:avLst>
              <a:gd name="adj" fmla="val 11394"/>
            </a:avLst>
          </a:prstGeom>
          <a:solidFill>
            <a:srgbClr val="C9F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MAJIS </a:t>
            </a:r>
          </a:p>
          <a:p>
            <a:pPr algn="ctr"/>
            <a:r>
              <a:rPr lang="it-IT" sz="9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S/C</a:t>
            </a:r>
          </a:p>
          <a:p>
            <a:pPr algn="ctr"/>
            <a:r>
              <a:rPr lang="it-IT" sz="9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TB/TV test</a:t>
            </a:r>
            <a:endParaRPr lang="it-IT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19908" y="4738731"/>
            <a:ext cx="1704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mtClean="0"/>
              <a:t>@LDO premices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18525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FUTURE ACTIVITIES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BEFF-8737-45A4-A544-4A6CB8E50DD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536299" y="1720850"/>
            <a:ext cx="8077200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mtClean="0">
                <a:solidFill>
                  <a:srgbClr val="00B0F0"/>
                </a:solidFill>
              </a:rPr>
              <a:t>OH STM-R:</a:t>
            </a:r>
            <a:endParaRPr lang="en-US" b="1" dirty="0">
              <a:solidFill>
                <a:srgbClr val="00B0F0"/>
              </a:solidFill>
            </a:endParaRPr>
          </a:p>
          <a:p>
            <a:pPr marL="285750" indent="-285750">
              <a:buClr>
                <a:srgbClr val="00B0F0"/>
              </a:buClr>
              <a:buFont typeface="Calibri" panose="020F0502020204030204" pitchFamily="34" charset="0"/>
              <a:buChar char="+"/>
              <a:defRPr/>
            </a:pPr>
            <a:r>
              <a:rPr lang="en-US" b="1" smtClean="0"/>
              <a:t>Final procurement</a:t>
            </a:r>
          </a:p>
          <a:p>
            <a:pPr marL="285750" indent="-285750">
              <a:buClr>
                <a:srgbClr val="00B0F0"/>
              </a:buClr>
              <a:buFont typeface="Calibri" panose="020F0502020204030204" pitchFamily="34" charset="0"/>
              <a:buChar char="+"/>
              <a:defRPr/>
            </a:pPr>
            <a:r>
              <a:rPr lang="en-US" b="1" smtClean="0"/>
              <a:t>Start of assembly beginning of December</a:t>
            </a:r>
          </a:p>
          <a:p>
            <a:pPr marL="285750" indent="-285750">
              <a:buClr>
                <a:srgbClr val="00B0F0"/>
              </a:buClr>
              <a:buFont typeface="Calibri" panose="020F0502020204030204" pitchFamily="34" charset="0"/>
              <a:buChar char="+"/>
              <a:defRPr/>
            </a:pPr>
            <a:endParaRPr lang="en-US" b="1"/>
          </a:p>
          <a:p>
            <a:pPr>
              <a:buClr>
                <a:srgbClr val="00B0F0"/>
              </a:buClr>
              <a:defRPr/>
            </a:pPr>
            <a:r>
              <a:rPr lang="en-US" b="1" smtClean="0">
                <a:solidFill>
                  <a:srgbClr val="00CCFF"/>
                </a:solidFill>
              </a:rPr>
              <a:t>OH PFM : </a:t>
            </a:r>
          </a:p>
          <a:p>
            <a:pPr marL="285750" indent="-285750">
              <a:buClr>
                <a:srgbClr val="00B0F0"/>
              </a:buClr>
              <a:buFont typeface="Calibri" panose="020F0502020204030204" pitchFamily="34" charset="0"/>
              <a:buChar char="+"/>
              <a:defRPr/>
            </a:pPr>
            <a:r>
              <a:rPr lang="en-US" b="1" smtClean="0"/>
              <a:t>FPU characterization</a:t>
            </a:r>
          </a:p>
          <a:p>
            <a:pPr marL="285750" indent="-285750">
              <a:buClr>
                <a:srgbClr val="00B0F0"/>
              </a:buClr>
              <a:buFont typeface="Calibri" panose="020F0502020204030204" pitchFamily="34" charset="0"/>
              <a:buChar char="+"/>
              <a:defRPr/>
            </a:pPr>
            <a:endParaRPr lang="en-US" b="1">
              <a:solidFill>
                <a:srgbClr val="00CCFF"/>
              </a:solidFill>
            </a:endParaRPr>
          </a:p>
          <a:p>
            <a:pPr>
              <a:defRPr/>
            </a:pPr>
            <a:endParaRPr lang="en-US" b="1" dirty="0">
              <a:solidFill>
                <a:srgbClr val="00B0F0"/>
              </a:solidFill>
            </a:endParaRPr>
          </a:p>
          <a:p>
            <a:pPr marL="285750" indent="-285750">
              <a:buFont typeface="Calibri" panose="020F0502020204030204" pitchFamily="34" charset="0"/>
              <a:buChar char="→"/>
              <a:defRPr/>
            </a:pPr>
            <a:endParaRPr lang="en-US" sz="11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45264" y="4114800"/>
            <a:ext cx="8077200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mtClean="0">
                <a:solidFill>
                  <a:srgbClr val="00B0F0"/>
                </a:solidFill>
              </a:rPr>
              <a:t>ME PFM:</a:t>
            </a:r>
            <a:endParaRPr lang="en-US" b="1" dirty="0">
              <a:solidFill>
                <a:srgbClr val="00B0F0"/>
              </a:solidFill>
            </a:endParaRPr>
          </a:p>
          <a:p>
            <a:pPr>
              <a:defRPr/>
            </a:pPr>
            <a:endParaRPr lang="en-US" b="1" dirty="0">
              <a:solidFill>
                <a:srgbClr val="00B0F0"/>
              </a:solidFill>
            </a:endParaRPr>
          </a:p>
          <a:p>
            <a:pPr marL="285750" indent="-285750">
              <a:buClr>
                <a:srgbClr val="00B0F0"/>
              </a:buClr>
              <a:buFont typeface="Calibri" panose="020F0502020204030204" pitchFamily="34" charset="0"/>
              <a:buChar char="+"/>
              <a:defRPr/>
            </a:pPr>
            <a:r>
              <a:rPr lang="en-US" b="1" smtClean="0"/>
              <a:t>PE and Aux FPGA finalization (Anti-fuse FPGA)</a:t>
            </a:r>
          </a:p>
          <a:p>
            <a:pPr marL="285750" indent="-285750">
              <a:buClr>
                <a:srgbClr val="00B0F0"/>
              </a:buClr>
              <a:buFont typeface="Calibri" panose="020F0502020204030204" pitchFamily="34" charset="0"/>
              <a:buChar char="+"/>
              <a:defRPr/>
            </a:pPr>
            <a:r>
              <a:rPr lang="en-US" b="1" smtClean="0"/>
              <a:t>Software CDR </a:t>
            </a:r>
            <a:endParaRPr lang="en-US" b="1" dirty="0"/>
          </a:p>
          <a:p>
            <a:pPr marL="285750" indent="-285750">
              <a:buFont typeface="Calibri" panose="020F0502020204030204" pitchFamily="34" charset="0"/>
              <a:buChar char="→"/>
              <a:defRPr/>
            </a:pPr>
            <a:endParaRPr lang="en-US" sz="1100" b="1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61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MAJIS VALIDATION FLOW CHART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BEFF-8737-45A4-A544-4A6CB8E50DD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Pentagono 6"/>
          <p:cNvSpPr/>
          <p:nvPr/>
        </p:nvSpPr>
        <p:spPr>
          <a:xfrm>
            <a:off x="2471096" y="3123001"/>
            <a:ext cx="1391826" cy="334515"/>
          </a:xfrm>
          <a:prstGeom prst="homePlate">
            <a:avLst>
              <a:gd name="adj" fmla="val 1139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ME FS  02/11/2020 </a:t>
            </a:r>
            <a:endParaRPr lang="it-IT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sellaDiTesto 23"/>
          <p:cNvSpPr txBox="1"/>
          <p:nvPr/>
        </p:nvSpPr>
        <p:spPr>
          <a:xfrm>
            <a:off x="5803605" y="4504862"/>
            <a:ext cx="138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31/12/2020</a:t>
            </a:r>
            <a:endParaRPr lang="it-IT" dirty="0"/>
          </a:p>
        </p:txBody>
      </p:sp>
      <p:cxnSp>
        <p:nvCxnSpPr>
          <p:cNvPr id="9" name="Connettore diritto 19"/>
          <p:cNvCxnSpPr/>
          <p:nvPr/>
        </p:nvCxnSpPr>
        <p:spPr>
          <a:xfrm flipH="1">
            <a:off x="4789591" y="1371600"/>
            <a:ext cx="1" cy="31828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143000" y="2725664"/>
            <a:ext cx="3646591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143000" y="185885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OH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182342" y="314092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ME FS</a:t>
            </a:r>
            <a:endParaRPr lang="fr-FR" dirty="0"/>
          </a:p>
        </p:txBody>
      </p:sp>
      <p:sp>
        <p:nvSpPr>
          <p:cNvPr id="13" name="Pentagono 4"/>
          <p:cNvSpPr/>
          <p:nvPr/>
        </p:nvSpPr>
        <p:spPr>
          <a:xfrm>
            <a:off x="2006132" y="1826555"/>
            <a:ext cx="2747926" cy="334515"/>
          </a:xfrm>
          <a:prstGeom prst="homePlate">
            <a:avLst>
              <a:gd name="adj" fmla="val 1139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OH PFM </a:t>
            </a:r>
            <a:r>
              <a:rPr lang="it-IT" sz="9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final</a:t>
            </a:r>
            <a:r>
              <a:rPr lang="it-IT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9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integration</a:t>
            </a:r>
            <a:r>
              <a:rPr lang="it-IT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13/11/2020</a:t>
            </a:r>
            <a:endParaRPr lang="it-IT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Pentagono 11"/>
          <p:cNvSpPr/>
          <p:nvPr/>
        </p:nvSpPr>
        <p:spPr>
          <a:xfrm>
            <a:off x="5638800" y="2431928"/>
            <a:ext cx="731537" cy="1795217"/>
          </a:xfrm>
          <a:prstGeom prst="homePlate">
            <a:avLst>
              <a:gd name="adj" fmla="val 1139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EMI-EMC test </a:t>
            </a:r>
            <a:endParaRPr lang="it-IT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Pentagono 7"/>
          <p:cNvSpPr/>
          <p:nvPr/>
        </p:nvSpPr>
        <p:spPr>
          <a:xfrm>
            <a:off x="6497449" y="2447193"/>
            <a:ext cx="1292143" cy="1832045"/>
          </a:xfrm>
          <a:prstGeom prst="homePlate">
            <a:avLst>
              <a:gd name="adj" fmla="val 1139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Calibration </a:t>
            </a:r>
            <a:endParaRPr lang="it-IT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Pentagono 11"/>
          <p:cNvSpPr/>
          <p:nvPr/>
        </p:nvSpPr>
        <p:spPr>
          <a:xfrm>
            <a:off x="4901824" y="2406976"/>
            <a:ext cx="678230" cy="1832045"/>
          </a:xfrm>
          <a:prstGeom prst="homePlate">
            <a:avLst>
              <a:gd name="adj" fmla="val 1139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FFT </a:t>
            </a:r>
          </a:p>
          <a:p>
            <a:pPr algn="ctr"/>
            <a:r>
              <a:rPr lang="it-IT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10 </a:t>
            </a:r>
            <a:r>
              <a:rPr lang="it-IT" sz="9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days</a:t>
            </a:r>
            <a:r>
              <a:rPr lang="it-IT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it-IT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7" name="Connettore diritto 19"/>
          <p:cNvCxnSpPr>
            <a:endCxn id="18" idx="0"/>
          </p:cNvCxnSpPr>
          <p:nvPr/>
        </p:nvCxnSpPr>
        <p:spPr>
          <a:xfrm>
            <a:off x="7850556" y="1425744"/>
            <a:ext cx="34581" cy="31315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23"/>
          <p:cNvSpPr txBox="1"/>
          <p:nvPr/>
        </p:nvSpPr>
        <p:spPr>
          <a:xfrm>
            <a:off x="7191293" y="4557286"/>
            <a:ext cx="138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18/03/2021</a:t>
            </a:r>
            <a:endParaRPr lang="it-IT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1182342" y="4554464"/>
            <a:ext cx="5182925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219200" y="479473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GSE</a:t>
            </a:r>
            <a:endParaRPr lang="fr-FR" dirty="0"/>
          </a:p>
        </p:txBody>
      </p:sp>
      <p:sp>
        <p:nvSpPr>
          <p:cNvPr id="21" name="Pentagono 6"/>
          <p:cNvSpPr/>
          <p:nvPr/>
        </p:nvSpPr>
        <p:spPr>
          <a:xfrm>
            <a:off x="2072329" y="4829549"/>
            <a:ext cx="2638250" cy="334515"/>
          </a:xfrm>
          <a:prstGeom prst="homePlate">
            <a:avLst>
              <a:gd name="adj" fmla="val 1139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Calibration facility GSE </a:t>
            </a:r>
            <a:r>
              <a:rPr lang="it-IT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ready 12/11/2020 </a:t>
            </a:r>
            <a:endParaRPr lang="it-IT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2" name="Connettore diritto 19"/>
          <p:cNvCxnSpPr>
            <a:endCxn id="8" idx="0"/>
          </p:cNvCxnSpPr>
          <p:nvPr/>
        </p:nvCxnSpPr>
        <p:spPr>
          <a:xfrm>
            <a:off x="6497449" y="2406976"/>
            <a:ext cx="0" cy="2097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3"/>
          <p:cNvSpPr txBox="1"/>
          <p:nvPr/>
        </p:nvSpPr>
        <p:spPr>
          <a:xfrm>
            <a:off x="3773804" y="4504156"/>
            <a:ext cx="138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19/11/2020</a:t>
            </a:r>
            <a:endParaRPr lang="it-IT" dirty="0"/>
          </a:p>
        </p:txBody>
      </p:sp>
      <p:sp>
        <p:nvSpPr>
          <p:cNvPr id="29" name="ZoneTexte 28"/>
          <p:cNvSpPr txBox="1"/>
          <p:nvPr/>
        </p:nvSpPr>
        <p:spPr>
          <a:xfrm>
            <a:off x="6141031" y="1544900"/>
            <a:ext cx="1612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mtClean="0"/>
              <a:t>@IAS premices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299294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FUTURE ACTIVITIES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BEFF-8737-45A4-A544-4A6CB8E50DD1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802999" y="3505200"/>
            <a:ext cx="8077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lang="en-US"/>
              <a:t>CALIBRATION FACILITY </a:t>
            </a:r>
            <a:r>
              <a:rPr lang="en-US" smtClean="0"/>
              <a:t>:</a:t>
            </a:r>
          </a:p>
          <a:p>
            <a:endParaRPr lang="en-US" smtClean="0"/>
          </a:p>
          <a:p>
            <a:pPr marL="285750" indent="-285750">
              <a:buClr>
                <a:srgbClr val="00B0F0"/>
              </a:buClr>
              <a:buFont typeface="Calibri" panose="020F0502020204030204" pitchFamily="34" charset="0"/>
              <a:buChar char="+"/>
              <a:defRPr/>
            </a:pPr>
            <a:r>
              <a:rPr lang="en-US" smtClean="0">
                <a:solidFill>
                  <a:schemeClr val="tx1"/>
                </a:solidFill>
              </a:rPr>
              <a:t>Thermal vacuum validation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Clr>
                <a:srgbClr val="00B0F0"/>
              </a:buClr>
              <a:buFont typeface="Calibri" panose="020F0502020204030204" pitchFamily="34" charset="0"/>
              <a:buChar char="+"/>
              <a:defRPr/>
            </a:pPr>
            <a:r>
              <a:rPr lang="en-US" smtClean="0">
                <a:solidFill>
                  <a:schemeClr val="tx1"/>
                </a:solidFill>
              </a:rPr>
              <a:t>Optical bench validation</a:t>
            </a:r>
          </a:p>
          <a:p>
            <a:pPr marL="285750" indent="-285750">
              <a:buClr>
                <a:srgbClr val="00B0F0"/>
              </a:buClr>
              <a:buFont typeface="Calibri" panose="020F0502020204030204" pitchFamily="34" charset="0"/>
              <a:buChar char="+"/>
              <a:defRPr/>
            </a:pPr>
            <a:r>
              <a:rPr lang="en-US" smtClean="0">
                <a:solidFill>
                  <a:schemeClr val="tx1"/>
                </a:solidFill>
              </a:rPr>
              <a:t>Test sequences preparation</a:t>
            </a:r>
            <a:endParaRPr lang="en-US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802999" y="1456097"/>
            <a:ext cx="8077200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mtClean="0">
                <a:solidFill>
                  <a:srgbClr val="00B0F0"/>
                </a:solidFill>
              </a:rPr>
              <a:t>OH PFM:</a:t>
            </a:r>
            <a:endParaRPr lang="en-US" b="1" dirty="0">
              <a:solidFill>
                <a:srgbClr val="00B0F0"/>
              </a:solidFill>
            </a:endParaRPr>
          </a:p>
          <a:p>
            <a:pPr>
              <a:defRPr/>
            </a:pPr>
            <a:endParaRPr lang="en-US" b="1" dirty="0">
              <a:solidFill>
                <a:srgbClr val="00B0F0"/>
              </a:solidFill>
            </a:endParaRPr>
          </a:p>
          <a:p>
            <a:pPr>
              <a:buClr>
                <a:srgbClr val="00B0F0"/>
              </a:buClr>
              <a:defRPr/>
            </a:pPr>
            <a:r>
              <a:rPr lang="en-US" b="1" smtClean="0"/>
              <a:t>FM Detector characterization: </a:t>
            </a:r>
          </a:p>
          <a:p>
            <a:pPr marL="741363" lvl="1" indent="-285750">
              <a:buFont typeface="Arial" panose="020B0604020202020204" pitchFamily="34" charset="0"/>
              <a:buChar char="•"/>
              <a:defRPr/>
            </a:pPr>
            <a:r>
              <a:rPr lang="en-US" b="1" smtClean="0"/>
              <a:t>VIS-NIR channel at IASB</a:t>
            </a:r>
          </a:p>
          <a:p>
            <a:pPr marL="741363" lvl="1" indent="-285750">
              <a:buFont typeface="Arial" panose="020B0604020202020204" pitchFamily="34" charset="0"/>
              <a:buChar char="•"/>
              <a:defRPr/>
            </a:pPr>
            <a:r>
              <a:rPr lang="en-US" b="1" smtClean="0"/>
              <a:t>IR channel at </a:t>
            </a:r>
            <a:r>
              <a:rPr lang="en-US" b="1" smtClean="0"/>
              <a:t>IAS</a:t>
            </a:r>
          </a:p>
          <a:p>
            <a:pPr>
              <a:buClr>
                <a:srgbClr val="00B0F0"/>
              </a:buClr>
              <a:defRPr/>
            </a:pPr>
            <a:r>
              <a:rPr lang="en-US" b="1"/>
              <a:t>Spectrometer and telescope alignment</a:t>
            </a:r>
          </a:p>
          <a:p>
            <a:pPr>
              <a:buClr>
                <a:srgbClr val="00B0F0"/>
              </a:buClr>
              <a:defRPr/>
            </a:pPr>
            <a:r>
              <a:rPr lang="en-US" b="1"/>
              <a:t>Scan </a:t>
            </a:r>
            <a:r>
              <a:rPr lang="en-US" b="1"/>
              <a:t>mirror </a:t>
            </a:r>
            <a:r>
              <a:rPr lang="en-US" b="1" smtClean="0"/>
              <a:t>test</a:t>
            </a:r>
            <a:endParaRPr lang="en-US" b="1"/>
          </a:p>
          <a:p>
            <a:pPr>
              <a:defRPr/>
            </a:pPr>
            <a:endParaRPr lang="en-US" b="1" dirty="0"/>
          </a:p>
          <a:p>
            <a:pPr marL="285750" indent="-285750">
              <a:buFont typeface="Calibri" panose="020F0502020204030204" pitchFamily="34" charset="0"/>
              <a:buChar char="→"/>
              <a:defRPr/>
            </a:pP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5386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CONCLUSION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BEFF-8737-45A4-A544-4A6CB8E50DD1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838200" y="1519394"/>
            <a:ext cx="7279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CCFF"/>
              </a:buClr>
              <a:buFont typeface="Wingdings" panose="05000000000000000000" pitchFamily="2" charset="2"/>
              <a:buChar char="q"/>
            </a:pPr>
            <a:r>
              <a:rPr lang="fr-FR" smtClean="0"/>
              <a:t>STM-R and PFM activities in parallel</a:t>
            </a:r>
          </a:p>
          <a:p>
            <a:pPr marL="285750" indent="-285750">
              <a:buClr>
                <a:srgbClr val="00CCFF"/>
              </a:buClr>
              <a:buFont typeface="Wingdings" panose="05000000000000000000" pitchFamily="2" charset="2"/>
              <a:buChar char="q"/>
            </a:pPr>
            <a:r>
              <a:rPr lang="fr-FR" smtClean="0"/>
              <a:t>High pressure on schedule and low margins</a:t>
            </a:r>
          </a:p>
          <a:p>
            <a:pPr marL="285750" indent="-285750">
              <a:buClr>
                <a:srgbClr val="00CCFF"/>
              </a:buClr>
              <a:buFont typeface="Wingdings" panose="05000000000000000000" pitchFamily="2" charset="2"/>
              <a:buChar char="q"/>
            </a:pPr>
            <a:r>
              <a:rPr lang="fr-FR" smtClean="0"/>
              <a:t>Remaining uncertainties but supervision</a:t>
            </a:r>
          </a:p>
          <a:p>
            <a:pPr marL="741363" lvl="1" indent="-285750">
              <a:buClr>
                <a:srgbClr val="00CCFF"/>
              </a:buClr>
              <a:buFont typeface="Wingdings" panose="05000000000000000000" pitchFamily="2" charset="2"/>
              <a:buChar char="q"/>
            </a:pPr>
            <a:r>
              <a:rPr lang="fr-FR" smtClean="0"/>
              <a:t>Procurement delivery dates not completely confirmed</a:t>
            </a:r>
          </a:p>
          <a:p>
            <a:pPr marL="741363" lvl="1" indent="-285750">
              <a:buClr>
                <a:srgbClr val="00CCFF"/>
              </a:buClr>
              <a:buFont typeface="Wingdings" panose="05000000000000000000" pitchFamily="2" charset="2"/>
              <a:buChar char="q"/>
            </a:pPr>
            <a:r>
              <a:rPr lang="fr-FR" smtClean="0"/>
              <a:t>OH-PFM radiator paint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617407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21236</TotalTime>
  <Words>373</Words>
  <Application>Microsoft Office PowerPoint</Application>
  <PresentationFormat>Affichage à l'écran (4:3)</PresentationFormat>
  <Paragraphs>126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Century Gothic</vt:lpstr>
      <vt:lpstr>Wingdings</vt:lpstr>
      <vt:lpstr>4_Office Theme</vt:lpstr>
      <vt:lpstr>Planning and future activities</vt:lpstr>
      <vt:lpstr>MASTER SCHEDULE </vt:lpstr>
      <vt:lpstr>MAJIS KEY MILESTONES WITH SPACECRAFT</vt:lpstr>
      <vt:lpstr>COMBINED ACTIVITIES </vt:lpstr>
      <vt:lpstr>FUTURE ACTIVITIES</vt:lpstr>
      <vt:lpstr>MAJIS VALIDATION FLOW CHART</vt:lpstr>
      <vt:lpstr>FUTURE ACTIVITIES</vt:lpstr>
      <vt:lpstr>CONCLUSION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MAJIS Template</dc:title>
  <dc:creator>MAJIS team</dc:creator>
  <cp:lastModifiedBy>cydalise</cp:lastModifiedBy>
  <cp:revision>771</cp:revision>
  <cp:lastPrinted>1601-01-01T00:00:00Z</cp:lastPrinted>
  <dcterms:created xsi:type="dcterms:W3CDTF">1601-01-01T00:00:00Z</dcterms:created>
  <dcterms:modified xsi:type="dcterms:W3CDTF">2019-10-08T16:34:01Z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MSIP_Label_1afecdc9-0c4a-4ea0-a954-2e70b3455b23_Enabled">
    <vt:lpwstr>True</vt:lpwstr>
  </property>
  <property fmtid="{D5CDD505-2E9C-101B-9397-08002B2CF9AE}" pid="4" name="MSIP_Label_1afecdc9-0c4a-4ea0-a954-2e70b3455b23_SiteId">
    <vt:lpwstr>31ae1cef-2393-4eb1-8962-4e4bbfccd663</vt:lpwstr>
  </property>
  <property fmtid="{D5CDD505-2E9C-101B-9397-08002B2CF9AE}" pid="5" name="MSIP_Label_1afecdc9-0c4a-4ea0-a954-2e70b3455b23_Ref">
    <vt:lpwstr>https://api.informationprotection.azure.com/api/31ae1cef-2393-4eb1-8962-4e4bbfccd663</vt:lpwstr>
  </property>
  <property fmtid="{D5CDD505-2E9C-101B-9397-08002B2CF9AE}" pid="6" name="MSIP_Label_1afecdc9-0c4a-4ea0-a954-2e70b3455b23_SetBy">
    <vt:lpwstr>TommasiL@sas.itn</vt:lpwstr>
  </property>
  <property fmtid="{D5CDD505-2E9C-101B-9397-08002B2CF9AE}" pid="7" name="MSIP_Label_1afecdc9-0c4a-4ea0-a954-2e70b3455b23_SetDate">
    <vt:lpwstr>2017-10-09T09:54:15.5231892+02:00</vt:lpwstr>
  </property>
  <property fmtid="{D5CDD505-2E9C-101B-9397-08002B2CF9AE}" pid="8" name="MSIP_Label_1afecdc9-0c4a-4ea0-a954-2e70b3455b23_Name">
    <vt:lpwstr>Company Internal</vt:lpwstr>
  </property>
  <property fmtid="{D5CDD505-2E9C-101B-9397-08002B2CF9AE}" pid="9" name="MSIP_Label_1afecdc9-0c4a-4ea0-a954-2e70b3455b23_Application">
    <vt:lpwstr>Microsoft Azure Information Protection</vt:lpwstr>
  </property>
  <property fmtid="{D5CDD505-2E9C-101B-9397-08002B2CF9AE}" pid="10" name="MSIP_Label_1afecdc9-0c4a-4ea0-a954-2e70b3455b23_Extended_MSFT_Method">
    <vt:lpwstr>Manual</vt:lpwstr>
  </property>
  <property fmtid="{D5CDD505-2E9C-101B-9397-08002B2CF9AE}" pid="11" name="Sensitivity">
    <vt:lpwstr>Company Internal</vt:lpwstr>
  </property>
</Properties>
</file>