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8"/>
  </p:notesMasterIdLst>
  <p:handoutMasterIdLst>
    <p:handoutMasterId r:id="rId9"/>
  </p:handoutMasterIdLst>
  <p:sldIdLst>
    <p:sldId id="485" r:id="rId2"/>
    <p:sldId id="492" r:id="rId3"/>
    <p:sldId id="486" r:id="rId4"/>
    <p:sldId id="487" r:id="rId5"/>
    <p:sldId id="491" r:id="rId6"/>
    <p:sldId id="489" r:id="rId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CC"/>
    <a:srgbClr val="E78C1A"/>
    <a:srgbClr val="1428FF"/>
    <a:srgbClr val="0099FF"/>
    <a:srgbClr val="00CCFF"/>
    <a:srgbClr val="FF66FF"/>
    <a:srgbClr val="FFB642"/>
    <a:srgbClr val="54F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9112" autoAdjust="0"/>
  </p:normalViewPr>
  <p:slideViewPr>
    <p:cSldViewPr>
      <p:cViewPr varScale="1">
        <p:scale>
          <a:sx n="128" d="100"/>
          <a:sy n="128" d="100"/>
        </p:scale>
        <p:origin x="1536" y="2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0" d="100"/>
          <a:sy n="100" d="100"/>
        </p:scale>
        <p:origin x="-62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0A31F7B-12C2-4296-BA70-ADDAE49773C3}" type="datetimeFigureOut">
              <a:rPr lang="it-IT"/>
              <a:pPr>
                <a:defRPr/>
              </a:pPr>
              <a:t>07/10/19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684881-2320-4125-B253-5B91FFB38127}" type="slidenum">
              <a:rPr lang="it-IT"/>
              <a:pPr/>
              <a:t>‹N›</a:t>
            </a:fld>
            <a:endParaRPr lang="it-IT"/>
          </a:p>
        </p:txBody>
      </p:sp>
    </p:spTree>
    <p:extLst>
      <p:ext uri="{BB962C8B-B14F-4D97-AF65-F5344CB8AC3E}">
        <p14:creationId xmlns:p14="http://schemas.microsoft.com/office/powerpoint/2010/main" val="3411483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it-IT"/>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it-IT"/>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98095B12-F8ED-4FD8-8973-7B89D628033B}" type="slidenum">
              <a:rPr lang="it-IT"/>
              <a:pPr/>
              <a:t>‹N›</a:t>
            </a:fld>
            <a:endParaRPr lang="it-IT"/>
          </a:p>
        </p:txBody>
      </p:sp>
    </p:spTree>
    <p:extLst>
      <p:ext uri="{BB962C8B-B14F-4D97-AF65-F5344CB8AC3E}">
        <p14:creationId xmlns:p14="http://schemas.microsoft.com/office/powerpoint/2010/main" val="1540933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766" algn="l" defTabSz="457154" rtl="0" eaLnBrk="1" latinLnBrk="0" hangingPunct="1">
      <a:defRPr sz="1200" kern="1200">
        <a:solidFill>
          <a:schemeClr val="tx1"/>
        </a:solidFill>
        <a:latin typeface="+mn-lt"/>
        <a:ea typeface="+mn-ea"/>
        <a:cs typeface="+mn-cs"/>
      </a:defRPr>
    </a:lvl6pPr>
    <a:lvl7pPr marL="2742920"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4858900C-8F40-CD45-8FDD-986864F2B031}"/>
              </a:ext>
            </a:extLst>
          </p:cNvPr>
          <p:cNvSpPr/>
          <p:nvPr userDrawn="1"/>
        </p:nvSpPr>
        <p:spPr>
          <a:xfrm>
            <a:off x="5181600" y="6356350"/>
            <a:ext cx="3124200" cy="3803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
        <p:nvSpPr>
          <p:cNvPr id="2" name="Titolo 1"/>
          <p:cNvSpPr>
            <a:spLocks noGrp="1"/>
          </p:cNvSpPr>
          <p:nvPr>
            <p:ph type="ctrTitle"/>
          </p:nvPr>
        </p:nvSpPr>
        <p:spPr>
          <a:xfrm>
            <a:off x="685800" y="2130426"/>
            <a:ext cx="7772400" cy="1470025"/>
          </a:xfrm>
          <a:noFill/>
          <a:ln>
            <a:noFill/>
          </a:ln>
        </p:spPr>
        <p:txBody>
          <a:bodyPr vert="horz" wrap="square" lIns="91430" tIns="45716" rIns="91430" bIns="45716" numCol="1" anchor="ctr" anchorCtr="0" compatLnSpc="1">
            <a:prstTxWarp prst="textNoShape">
              <a:avLst/>
            </a:prstTxWarp>
          </a:bodyPr>
          <a:lstStyle>
            <a:lvl1pPr>
              <a:defRPr lang="it-IT" sz="4400" dirty="0">
                <a:solidFill>
                  <a:schemeClr val="tx1"/>
                </a:solidFill>
                <a:latin typeface="+mj-lt"/>
                <a:ea typeface="+mj-ea"/>
                <a:cs typeface="+mj-cs"/>
              </a:defRPr>
            </a:lvl1pPr>
          </a:lstStyle>
          <a:p>
            <a:pPr lvl="0"/>
            <a:r>
              <a:rPr lang="it-IT" dirty="0"/>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it-IT" dirty="0"/>
              <a:t>Fare clic per modificare lo stile del sottotitolo dello schema</a:t>
            </a:r>
          </a:p>
        </p:txBody>
      </p:sp>
      <p:sp>
        <p:nvSpPr>
          <p:cNvPr id="4" name="Date Placeholder 3"/>
          <p:cNvSpPr>
            <a:spLocks noGrp="1"/>
          </p:cNvSpPr>
          <p:nvPr>
            <p:ph type="dt" sz="half" idx="10"/>
          </p:nvPr>
        </p:nvSpPr>
        <p:spPr/>
        <p:txBody>
          <a:bodyPr/>
          <a:lstStyle>
            <a:lvl1pPr>
              <a:defRPr/>
            </a:lvl1pPr>
          </a:lstStyle>
          <a:p>
            <a:pPr>
              <a:defRPr/>
            </a:pPr>
            <a:r>
              <a:rPr lang="it-IT"/>
              <a:t>IAPS 9-10/10/2019</a:t>
            </a:r>
            <a:endParaRPr lang="en-GB" dirty="0"/>
          </a:p>
        </p:txBody>
      </p:sp>
      <p:sp>
        <p:nvSpPr>
          <p:cNvPr id="5" name="Footer Placeholder 4"/>
          <p:cNvSpPr>
            <a:spLocks noGrp="1"/>
          </p:cNvSpPr>
          <p:nvPr>
            <p:ph type="ftr" sz="quarter" idx="11"/>
          </p:nvPr>
        </p:nvSpPr>
        <p:spPr>
          <a:xfrm>
            <a:off x="2590800" y="6356350"/>
            <a:ext cx="2895600" cy="365125"/>
          </a:xfrm>
        </p:spPr>
        <p:txBody>
          <a:bodyPr/>
          <a:lstStyle>
            <a:lvl1pPr>
              <a:defRPr/>
            </a:lvl1pPr>
          </a:lstStyle>
          <a:p>
            <a:pPr>
              <a:defRPr/>
            </a:pPr>
            <a:r>
              <a:rPr lang="en-US"/>
              <a:t>JUICE - MAJIS – STM#5</a:t>
            </a:r>
            <a:endParaRPr lang="en-GB"/>
          </a:p>
        </p:txBody>
      </p:sp>
      <p:sp>
        <p:nvSpPr>
          <p:cNvPr id="6" name="Slide Number Placeholder 5"/>
          <p:cNvSpPr>
            <a:spLocks noGrp="1"/>
          </p:cNvSpPr>
          <p:nvPr>
            <p:ph type="sldNum" sz="quarter" idx="12"/>
          </p:nvPr>
        </p:nvSpPr>
        <p:spPr>
          <a:xfrm>
            <a:off x="8360051" y="6346590"/>
            <a:ext cx="533400" cy="365125"/>
          </a:xfrm>
        </p:spPr>
        <p:txBody>
          <a:bodyPr/>
          <a:lstStyle>
            <a:lvl1pPr>
              <a:defRPr/>
            </a:lvl1pPr>
          </a:lstStyle>
          <a:p>
            <a:fld id="{635FC382-2745-4F5E-87AB-F5609AE1DABF}" type="slidenum">
              <a:rPr lang="en-GB"/>
              <a:pPr/>
              <a:t>‹N›</a:t>
            </a:fld>
            <a:endParaRPr lang="en-GB"/>
          </a:p>
        </p:txBody>
      </p:sp>
      <p:sp>
        <p:nvSpPr>
          <p:cNvPr id="7" name="AutoShape 10"/>
          <p:cNvSpPr>
            <a:spLocks noChangeArrowheads="1"/>
          </p:cNvSpPr>
          <p:nvPr userDrawn="1"/>
        </p:nvSpPr>
        <p:spPr bwMode="auto">
          <a:xfrm>
            <a:off x="0" y="838200"/>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sz="1600" b="1"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4348" y="6303669"/>
            <a:ext cx="936104" cy="4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tommasil\Documents\GA\template\Leonardo 2016\Leonardo - Airborne and Space Systems Division\Airborne &amp; space\Leonardo_AIRBORNE &amp; SPACE SYSTEM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00" y="6402947"/>
            <a:ext cx="1308897" cy="25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73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008000"/>
          </a:xfrm>
          <a:prstGeom prst="rect">
            <a:avLst/>
          </a:prstGeom>
          <a:gradFill flip="none" rotWithShape="1">
            <a:gsLst>
              <a:gs pos="1000">
                <a:srgbClr val="558ED5"/>
              </a:gs>
              <a:gs pos="100000">
                <a:srgbClr val="FFFFFF"/>
              </a:gs>
            </a:gsLst>
            <a:lin ang="111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26" name="Title Placeholder 1"/>
          <p:cNvSpPr>
            <a:spLocks noGrp="1"/>
          </p:cNvSpPr>
          <p:nvPr>
            <p:ph type="title"/>
          </p:nvPr>
        </p:nvSpPr>
        <p:spPr bwMode="auto">
          <a:xfrm>
            <a:off x="0" y="838199"/>
            <a:ext cx="9144000" cy="2916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dk1"/>
          </a:fillRef>
          <a:effectRef idx="1">
            <a:schemeClr val="dk1"/>
          </a:effectRef>
          <a:fontRef idx="minor">
            <a:schemeClr val="lt1"/>
          </a:fontRef>
        </p:style>
        <p:txBody>
          <a:bodyPr vert="horz" wrap="none" lIns="91430" tIns="45716" rIns="91430" bIns="45716"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296988"/>
            <a:ext cx="8229600" cy="482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30" tIns="45716" rIns="91430" bIns="45716" numCol="1" anchor="ctr" anchorCtr="0" compatLnSpc="1">
            <a:prstTxWarp prst="textNoShape">
              <a:avLst/>
            </a:prstTxWarp>
          </a:bodyPr>
          <a:lstStyle>
            <a:lvl1pPr>
              <a:defRPr sz="1200">
                <a:solidFill>
                  <a:srgbClr val="898989"/>
                </a:solidFill>
                <a:latin typeface="+mn-lt"/>
                <a:ea typeface="+mn-ea"/>
                <a:cs typeface="Arial" charset="0"/>
              </a:defRPr>
            </a:lvl1pPr>
          </a:lstStyle>
          <a:p>
            <a:pPr>
              <a:defRPr/>
            </a:pPr>
            <a:r>
              <a:rPr lang="it-IT"/>
              <a:t>IAPS 9-10/10/2019</a:t>
            </a:r>
            <a:endParaRPr lang="en-GB" dirty="0"/>
          </a:p>
        </p:txBody>
      </p:sp>
      <p:sp>
        <p:nvSpPr>
          <p:cNvPr id="5" name="Footer Placeholder 4"/>
          <p:cNvSpPr>
            <a:spLocks noGrp="1"/>
          </p:cNvSpPr>
          <p:nvPr>
            <p:ph type="ftr" sz="quarter" idx="3"/>
          </p:nvPr>
        </p:nvSpPr>
        <p:spPr>
          <a:xfrm>
            <a:off x="2590800" y="6356350"/>
            <a:ext cx="2895600" cy="365125"/>
          </a:xfrm>
          <a:prstGeom prst="rect">
            <a:avLst/>
          </a:prstGeom>
        </p:spPr>
        <p:txBody>
          <a:bodyPr vert="horz" wrap="square" lIns="91430" tIns="45716" rIns="91430" bIns="45716" numCol="1" anchor="ctr" anchorCtr="0" compatLnSpc="1">
            <a:prstTxWarp prst="textNoShape">
              <a:avLst/>
            </a:prstTxWarp>
          </a:bodyPr>
          <a:lstStyle>
            <a:lvl1pPr algn="ctr">
              <a:defRPr sz="1200">
                <a:solidFill>
                  <a:srgbClr val="898989"/>
                </a:solidFill>
                <a:latin typeface="+mn-lt"/>
                <a:ea typeface="+mn-ea"/>
                <a:cs typeface="Arial" charset="0"/>
              </a:defRPr>
            </a:lvl1pPr>
          </a:lstStyle>
          <a:p>
            <a:pPr>
              <a:defRPr/>
            </a:pPr>
            <a:r>
              <a:rPr lang="en-US"/>
              <a:t>JUICE - MAJIS – STM#5</a:t>
            </a:r>
            <a:endParaRPr lang="en-GB"/>
          </a:p>
        </p:txBody>
      </p:sp>
      <p:sp>
        <p:nvSpPr>
          <p:cNvPr id="6" name="Slide Number Placeholder 5"/>
          <p:cNvSpPr>
            <a:spLocks noGrp="1"/>
          </p:cNvSpPr>
          <p:nvPr>
            <p:ph type="sldNum" sz="quarter" idx="4"/>
          </p:nvPr>
        </p:nvSpPr>
        <p:spPr>
          <a:xfrm>
            <a:off x="8346799" y="6340973"/>
            <a:ext cx="533400" cy="365125"/>
          </a:xfrm>
          <a:prstGeom prst="rect">
            <a:avLst/>
          </a:prstGeom>
        </p:spPr>
        <p:txBody>
          <a:bodyPr vert="horz" wrap="square" lIns="91430" tIns="45716" rIns="91430" bIns="45716"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1F55BEFF-8737-45A4-A544-4A6CB8E50DD1}" type="slidenum">
              <a:rPr lang="en-GB"/>
              <a:pPr/>
              <a:t>‹N›</a:t>
            </a:fld>
            <a:endParaRPr lang="en-GB"/>
          </a:p>
        </p:txBody>
      </p:sp>
      <p:pic>
        <p:nvPicPr>
          <p:cNvPr id="1034" name="Immagin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72200" y="0"/>
            <a:ext cx="1752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magin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91000" y="0"/>
            <a:ext cx="914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2401" y="76199"/>
            <a:ext cx="990600" cy="762000"/>
          </a:xfrm>
          <a:prstGeom prst="rect">
            <a:avLst/>
          </a:prstGeom>
          <a:noFill/>
          <a:ln>
            <a:noFill/>
          </a:ln>
        </p:spPr>
      </p:pic>
      <p:pic>
        <p:nvPicPr>
          <p:cNvPr id="2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93496" y="6309596"/>
            <a:ext cx="936104" cy="4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C:\Users\tommasil\Documents\GA\template\Leonardo 2016\Leonardo - Airborne and Space Systems Division\Airborne &amp; space\Leonardo_AIRBORNE &amp; SPACE SYSTEMS.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67400" y="6397330"/>
            <a:ext cx="1308897" cy="252413"/>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229599" y="0"/>
            <a:ext cx="762000" cy="762000"/>
          </a:xfrm>
          <a:prstGeom prst="rect">
            <a:avLst/>
          </a:prstGeom>
        </p:spPr>
      </p:pic>
      <p:pic>
        <p:nvPicPr>
          <p:cNvPr id="16" name="Immagine 15">
            <a:extLst>
              <a:ext uri="{FF2B5EF4-FFF2-40B4-BE49-F238E27FC236}">
                <a16:creationId xmlns:a16="http://schemas.microsoft.com/office/drawing/2014/main" id="{883AEFD4-08CE-7E46-9B8E-1A551371B1A6}"/>
              </a:ext>
            </a:extLst>
          </p:cNvPr>
          <p:cNvPicPr>
            <a:picLocks noChangeAspect="1"/>
          </p:cNvPicPr>
          <p:nvPr userDrawn="1"/>
        </p:nvPicPr>
        <p:blipFill>
          <a:blip r:embed="rId9"/>
          <a:stretch>
            <a:fillRect/>
          </a:stretch>
        </p:blipFill>
        <p:spPr>
          <a:xfrm>
            <a:off x="5105400" y="-106218"/>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hf hdr="0"/>
  <p:txStyles>
    <p:titleStyle>
      <a:lvl1pPr algn="ctr" rtl="0" eaLnBrk="0" fontAlgn="base" hangingPunct="0">
        <a:spcBef>
          <a:spcPct val="0"/>
        </a:spcBef>
        <a:spcAft>
          <a:spcPct val="0"/>
        </a:spcAft>
        <a:defRPr lang="en-GB" sz="1600" b="1" kern="1200" smtClean="0">
          <a:solidFill>
            <a:schemeClr val="lt1"/>
          </a:solidFill>
          <a:latin typeface="+mn-lt"/>
          <a:ea typeface="+mn-ea"/>
          <a:cs typeface="+mn-cs"/>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154"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06"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6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613"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2pPr>
      <a:lvl3pPr marL="1141413" indent="-227013" algn="l" rtl="0" eaLnBrk="0" fontAlgn="base" hangingPunct="0">
        <a:spcBef>
          <a:spcPct val="20000"/>
        </a:spcBef>
        <a:spcAft>
          <a:spcPct val="0"/>
        </a:spcAft>
        <a:buFont typeface="Arial" panose="020B0604020202020204" pitchFamily="34" charset="0"/>
        <a:buChar char="•"/>
        <a:defRPr sz="1800">
          <a:solidFill>
            <a:schemeClr val="tx1"/>
          </a:solidFill>
          <a:latin typeface="+mn-lt"/>
          <a:ea typeface="+mn-ea"/>
        </a:defRPr>
      </a:lvl3pPr>
      <a:lvl4pPr marL="15986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5pPr>
      <a:lvl6pPr marL="2514343" indent="-228576" algn="l" rtl="0" fontAlgn="base">
        <a:spcBef>
          <a:spcPct val="20000"/>
        </a:spcBef>
        <a:spcAft>
          <a:spcPct val="0"/>
        </a:spcAft>
        <a:buFont typeface="Arial" charset="0"/>
        <a:buChar char="»"/>
        <a:defRPr sz="2000">
          <a:solidFill>
            <a:schemeClr val="tx1"/>
          </a:solidFill>
          <a:latin typeface="+mn-lt"/>
          <a:ea typeface="+mn-ea"/>
        </a:defRPr>
      </a:lvl6pPr>
      <a:lvl7pPr marL="2971496" indent="-228576" algn="l" rtl="0" fontAlgn="base">
        <a:spcBef>
          <a:spcPct val="20000"/>
        </a:spcBef>
        <a:spcAft>
          <a:spcPct val="0"/>
        </a:spcAft>
        <a:buFont typeface="Arial" charset="0"/>
        <a:buChar char="»"/>
        <a:defRPr sz="2000">
          <a:solidFill>
            <a:schemeClr val="tx1"/>
          </a:solidFill>
          <a:latin typeface="+mn-lt"/>
          <a:ea typeface="+mn-ea"/>
        </a:defRPr>
      </a:lvl7pPr>
      <a:lvl8pPr marL="3428650" indent="-228576" algn="l" rtl="0" fontAlgn="base">
        <a:spcBef>
          <a:spcPct val="20000"/>
        </a:spcBef>
        <a:spcAft>
          <a:spcPct val="0"/>
        </a:spcAft>
        <a:buFont typeface="Arial" charset="0"/>
        <a:buChar char="»"/>
        <a:defRPr sz="2000">
          <a:solidFill>
            <a:schemeClr val="tx1"/>
          </a:solidFill>
          <a:latin typeface="+mn-lt"/>
          <a:ea typeface="+mn-ea"/>
        </a:defRPr>
      </a:lvl8pPr>
      <a:lvl9pPr marL="3885802" indent="-228576"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it-IT"/>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838200"/>
          </a:xfrm>
        </p:spPr>
        <p:txBody>
          <a:bodyPr/>
          <a:lstStyle/>
          <a:p>
            <a:r>
              <a:rPr lang="fr-FR" dirty="0"/>
              <a:t>G. </a:t>
            </a:r>
            <a:r>
              <a:rPr lang="fr-FR" dirty="0" err="1"/>
              <a:t>Piccioni</a:t>
            </a:r>
            <a:r>
              <a:rPr lang="fr-FR" dirty="0"/>
              <a:t> for the MAJIS team</a:t>
            </a:r>
            <a:endParaRPr lang="en-US" dirty="0"/>
          </a:p>
        </p:txBody>
      </p:sp>
      <p:sp>
        <p:nvSpPr>
          <p:cNvPr id="4" name="Espace réservé de la date 3"/>
          <p:cNvSpPr>
            <a:spLocks noGrp="1"/>
          </p:cNvSpPr>
          <p:nvPr>
            <p:ph type="dt" sz="half" idx="10"/>
          </p:nvPr>
        </p:nvSpPr>
        <p:spPr/>
        <p:txBody>
          <a:bodyPr/>
          <a:lstStyle/>
          <a:p>
            <a:pPr>
              <a:defRPr/>
            </a:pPr>
            <a:r>
              <a:rPr lang="it-IT"/>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a:t>JUICE - MAJIS – STM#5</a:t>
            </a:r>
            <a:endParaRPr lang="en-GB" dirty="0"/>
          </a:p>
        </p:txBody>
      </p:sp>
      <p:sp>
        <p:nvSpPr>
          <p:cNvPr id="7" name="Titolo 6"/>
          <p:cNvSpPr>
            <a:spLocks noGrp="1"/>
          </p:cNvSpPr>
          <p:nvPr>
            <p:ph type="ctrTitle"/>
          </p:nvPr>
        </p:nvSpPr>
        <p:spPr/>
        <p:txBody>
          <a:bodyPr/>
          <a:lstStyle/>
          <a:p>
            <a:r>
              <a:rPr lang="it-IT" dirty="0"/>
              <a:t>SWT </a:t>
            </a:r>
            <a:r>
              <a:rPr lang="it-IT" dirty="0" err="1"/>
              <a:t>activities</a:t>
            </a:r>
            <a:endParaRPr lang="it-IT" dirty="0"/>
          </a:p>
        </p:txBody>
      </p:sp>
      <p:sp>
        <p:nvSpPr>
          <p:cNvPr id="2" name="Segnaposto numero diapositiva 1">
            <a:extLst>
              <a:ext uri="{FF2B5EF4-FFF2-40B4-BE49-F238E27FC236}">
                <a16:creationId xmlns:a16="http://schemas.microsoft.com/office/drawing/2014/main" id="{524967CF-2669-2A4F-A6EB-B143AF331353}"/>
              </a:ext>
            </a:extLst>
          </p:cNvPr>
          <p:cNvSpPr>
            <a:spLocks noGrp="1"/>
          </p:cNvSpPr>
          <p:nvPr>
            <p:ph type="sldNum" sz="quarter" idx="12"/>
          </p:nvPr>
        </p:nvSpPr>
        <p:spPr/>
        <p:txBody>
          <a:bodyPr/>
          <a:lstStyle/>
          <a:p>
            <a:fld id="{635FC382-2745-4F5E-87AB-F5609AE1DABF}" type="slidenum">
              <a:rPr lang="en-GB" smtClean="0"/>
              <a:pPr/>
              <a:t>1</a:t>
            </a:fld>
            <a:endParaRPr lang="en-GB"/>
          </a:p>
        </p:txBody>
      </p:sp>
    </p:spTree>
    <p:extLst>
      <p:ext uri="{BB962C8B-B14F-4D97-AF65-F5344CB8AC3E}">
        <p14:creationId xmlns:p14="http://schemas.microsoft.com/office/powerpoint/2010/main" val="307002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a:t>JUICE - MAJIS – STM#5</a:t>
            </a:r>
            <a:endParaRPr lang="en-GB" dirty="0"/>
          </a:p>
        </p:txBody>
      </p:sp>
      <p:sp>
        <p:nvSpPr>
          <p:cNvPr id="7" name="Titolo 6"/>
          <p:cNvSpPr>
            <a:spLocks noGrp="1"/>
          </p:cNvSpPr>
          <p:nvPr>
            <p:ph type="ctrTitle"/>
          </p:nvPr>
        </p:nvSpPr>
        <p:spPr>
          <a:xfrm>
            <a:off x="685800" y="1447800"/>
            <a:ext cx="7772400" cy="1470025"/>
          </a:xfrm>
        </p:spPr>
        <p:txBody>
          <a:bodyPr/>
          <a:lstStyle/>
          <a:p>
            <a:r>
              <a:rPr lang="it-IT" dirty="0"/>
              <a:t>SWT </a:t>
            </a:r>
            <a:r>
              <a:rPr lang="it-IT" dirty="0" err="1"/>
              <a:t>activities</a:t>
            </a:r>
            <a:endParaRPr lang="it-IT" dirty="0"/>
          </a:p>
        </p:txBody>
      </p:sp>
      <p:sp>
        <p:nvSpPr>
          <p:cNvPr id="2" name="Segnaposto numero diapositiva 1">
            <a:extLst>
              <a:ext uri="{FF2B5EF4-FFF2-40B4-BE49-F238E27FC236}">
                <a16:creationId xmlns:a16="http://schemas.microsoft.com/office/drawing/2014/main" id="{524967CF-2669-2A4F-A6EB-B143AF331353}"/>
              </a:ext>
            </a:extLst>
          </p:cNvPr>
          <p:cNvSpPr>
            <a:spLocks noGrp="1"/>
          </p:cNvSpPr>
          <p:nvPr>
            <p:ph type="sldNum" sz="quarter" idx="12"/>
          </p:nvPr>
        </p:nvSpPr>
        <p:spPr/>
        <p:txBody>
          <a:bodyPr/>
          <a:lstStyle/>
          <a:p>
            <a:fld id="{635FC382-2745-4F5E-87AB-F5609AE1DABF}" type="slidenum">
              <a:rPr lang="en-GB" smtClean="0"/>
              <a:pPr/>
              <a:t>2</a:t>
            </a:fld>
            <a:endParaRPr lang="en-GB"/>
          </a:p>
        </p:txBody>
      </p:sp>
      <p:sp>
        <p:nvSpPr>
          <p:cNvPr id="6" name="Sottotitolo 5">
            <a:extLst>
              <a:ext uri="{FF2B5EF4-FFF2-40B4-BE49-F238E27FC236}">
                <a16:creationId xmlns:a16="http://schemas.microsoft.com/office/drawing/2014/main" id="{8D107E0C-EB26-1E41-91F5-607C05A0A080}"/>
              </a:ext>
            </a:extLst>
          </p:cNvPr>
          <p:cNvSpPr>
            <a:spLocks noGrp="1"/>
          </p:cNvSpPr>
          <p:nvPr>
            <p:ph type="subTitle" idx="1"/>
          </p:nvPr>
        </p:nvSpPr>
        <p:spPr>
          <a:xfrm>
            <a:off x="1371600" y="2879607"/>
            <a:ext cx="6400800" cy="1752600"/>
          </a:xfrm>
        </p:spPr>
        <p:txBody>
          <a:bodyPr/>
          <a:lstStyle/>
          <a:p>
            <a:r>
              <a:rPr lang="it-IT" sz="3200" dirty="0" err="1"/>
              <a:t>Activities</a:t>
            </a:r>
            <a:r>
              <a:rPr lang="it-IT" sz="3200" dirty="0"/>
              <a:t> are in the </a:t>
            </a:r>
            <a:r>
              <a:rPr lang="it-IT" sz="3200" dirty="0" err="1"/>
              <a:t>framework</a:t>
            </a:r>
            <a:r>
              <a:rPr lang="it-IT" sz="3200" dirty="0"/>
              <a:t> of the </a:t>
            </a:r>
            <a:r>
              <a:rPr lang="it-IT" sz="3200" dirty="0" err="1"/>
              <a:t>program</a:t>
            </a:r>
            <a:r>
              <a:rPr lang="it-IT" sz="3200" dirty="0"/>
              <a:t> </a:t>
            </a:r>
            <a:r>
              <a:rPr lang="it-IT" sz="3200" dirty="0" err="1"/>
              <a:t>phase</a:t>
            </a:r>
            <a:r>
              <a:rPr lang="it-IT" sz="3200" dirty="0"/>
              <a:t> CDR* -&gt; post-CDR</a:t>
            </a:r>
          </a:p>
          <a:p>
            <a:endParaRPr lang="it-IT" sz="3200" dirty="0"/>
          </a:p>
          <a:p>
            <a:endParaRPr lang="it-IT" sz="3200" dirty="0"/>
          </a:p>
          <a:p>
            <a:r>
              <a:rPr lang="it-IT" sz="2800" dirty="0"/>
              <a:t>(*) Critical Design </a:t>
            </a:r>
            <a:r>
              <a:rPr lang="it-IT" sz="2800" dirty="0" err="1"/>
              <a:t>Review</a:t>
            </a:r>
            <a:endParaRPr lang="it-IT" sz="3200" dirty="0"/>
          </a:p>
        </p:txBody>
      </p:sp>
    </p:spTree>
    <p:extLst>
      <p:ext uri="{BB962C8B-B14F-4D97-AF65-F5344CB8AC3E}">
        <p14:creationId xmlns:p14="http://schemas.microsoft.com/office/powerpoint/2010/main" val="24340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122AED-68E2-004C-9BB0-B6DB5F9A1C40}"/>
              </a:ext>
            </a:extLst>
          </p:cNvPr>
          <p:cNvSpPr>
            <a:spLocks noGrp="1"/>
          </p:cNvSpPr>
          <p:nvPr>
            <p:ph type="ctrTitle"/>
          </p:nvPr>
        </p:nvSpPr>
        <p:spPr>
          <a:xfrm>
            <a:off x="685800" y="1147005"/>
            <a:ext cx="7772400" cy="1470025"/>
          </a:xfrm>
        </p:spPr>
        <p:txBody>
          <a:bodyPr/>
          <a:lstStyle/>
          <a:p>
            <a:r>
              <a:rPr lang="it-IT" dirty="0"/>
              <a:t>Brief </a:t>
            </a:r>
            <a:r>
              <a:rPr lang="it-IT" dirty="0" err="1"/>
              <a:t>summary</a:t>
            </a:r>
            <a:r>
              <a:rPr lang="it-IT" dirty="0"/>
              <a:t> of </a:t>
            </a:r>
            <a:r>
              <a:rPr lang="it-IT" dirty="0" err="1"/>
              <a:t>main</a:t>
            </a:r>
            <a:r>
              <a:rPr lang="it-IT" dirty="0"/>
              <a:t> </a:t>
            </a:r>
            <a:r>
              <a:rPr lang="it-IT" dirty="0" err="1"/>
              <a:t>activities</a:t>
            </a:r>
            <a:endParaRPr lang="it-IT" dirty="0"/>
          </a:p>
        </p:txBody>
      </p:sp>
      <p:sp>
        <p:nvSpPr>
          <p:cNvPr id="3" name="Sottotitolo 2">
            <a:extLst>
              <a:ext uri="{FF2B5EF4-FFF2-40B4-BE49-F238E27FC236}">
                <a16:creationId xmlns:a16="http://schemas.microsoft.com/office/drawing/2014/main" id="{74F24C2C-8BA1-2C4C-86EF-32037D25553A}"/>
              </a:ext>
            </a:extLst>
          </p:cNvPr>
          <p:cNvSpPr>
            <a:spLocks noGrp="1"/>
          </p:cNvSpPr>
          <p:nvPr>
            <p:ph type="subTitle" idx="1"/>
          </p:nvPr>
        </p:nvSpPr>
        <p:spPr>
          <a:xfrm>
            <a:off x="1371600" y="2209800"/>
            <a:ext cx="6400800" cy="1752600"/>
          </a:xfrm>
        </p:spPr>
        <p:txBody>
          <a:bodyPr/>
          <a:lstStyle/>
          <a:p>
            <a:r>
              <a:rPr lang="it-IT" sz="2000" b="1" dirty="0"/>
              <a:t>From the last SWT#13</a:t>
            </a:r>
            <a:r>
              <a:rPr lang="it-IT" sz="2000" dirty="0"/>
              <a:t> (</a:t>
            </a:r>
            <a:r>
              <a:rPr lang="it-IT" sz="2000" dirty="0" err="1"/>
              <a:t>WGs</a:t>
            </a:r>
            <a:r>
              <a:rPr lang="it-IT" sz="2000" dirty="0"/>
              <a:t> </a:t>
            </a:r>
            <a:r>
              <a:rPr lang="it-IT" sz="2000" dirty="0" err="1"/>
              <a:t>exercise</a:t>
            </a:r>
            <a:r>
              <a:rPr lang="it-IT" sz="2000" dirty="0"/>
              <a:t>) </a:t>
            </a:r>
          </a:p>
          <a:p>
            <a:endParaRPr lang="it-IT" sz="2000" b="1" dirty="0"/>
          </a:p>
          <a:p>
            <a:r>
              <a:rPr lang="it-IT" sz="1600" dirty="0"/>
              <a:t>- data share per </a:t>
            </a:r>
            <a:r>
              <a:rPr lang="it-IT" sz="1600" dirty="0" err="1"/>
              <a:t>objectives</a:t>
            </a:r>
            <a:r>
              <a:rPr lang="it-IT" sz="1600" dirty="0"/>
              <a:t>: </a:t>
            </a:r>
            <a:r>
              <a:rPr lang="it-IT" sz="1600" dirty="0" err="1"/>
              <a:t>Maintain</a:t>
            </a:r>
            <a:r>
              <a:rPr lang="it-IT" sz="1600" dirty="0"/>
              <a:t> the balance </a:t>
            </a:r>
            <a:r>
              <a:rPr lang="it-IT" sz="1600" dirty="0" err="1"/>
              <a:t>between</a:t>
            </a:r>
            <a:r>
              <a:rPr lang="it-IT" sz="1600" dirty="0"/>
              <a:t> </a:t>
            </a:r>
            <a:r>
              <a:rPr lang="it-IT" sz="1600" dirty="0" err="1"/>
              <a:t>Icy</a:t>
            </a:r>
            <a:r>
              <a:rPr lang="it-IT" sz="1600" dirty="0"/>
              <a:t> </a:t>
            </a:r>
            <a:r>
              <a:rPr lang="it-IT" sz="1600" dirty="0" err="1"/>
              <a:t>moons</a:t>
            </a:r>
            <a:r>
              <a:rPr lang="it-IT" sz="1600" dirty="0"/>
              <a:t> and </a:t>
            </a:r>
            <a:r>
              <a:rPr lang="it-IT" sz="1600" dirty="0" err="1"/>
              <a:t>Jupiter</a:t>
            </a:r>
            <a:r>
              <a:rPr lang="it-IT" sz="1600" dirty="0"/>
              <a:t> </a:t>
            </a:r>
            <a:r>
              <a:rPr lang="it-IT" sz="1600" dirty="0" err="1"/>
              <a:t>system</a:t>
            </a:r>
            <a:r>
              <a:rPr lang="it-IT" sz="1600" dirty="0"/>
              <a:t>: 55- 45%, with a </a:t>
            </a:r>
            <a:r>
              <a:rPr lang="it-IT" sz="1600" dirty="0" err="1"/>
              <a:t>flexibility</a:t>
            </a:r>
            <a:r>
              <a:rPr lang="it-IT" sz="1600" dirty="0"/>
              <a:t> of ±1%. </a:t>
            </a:r>
            <a:r>
              <a:rPr lang="it-IT" sz="1600" dirty="0" err="1"/>
              <a:t>Allow</a:t>
            </a:r>
            <a:r>
              <a:rPr lang="it-IT" sz="1600" dirty="0"/>
              <a:t> ±2% </a:t>
            </a:r>
            <a:r>
              <a:rPr lang="it-IT" sz="1600" dirty="0" err="1"/>
              <a:t>variation</a:t>
            </a:r>
            <a:r>
              <a:rPr lang="it-IT" sz="1600" dirty="0"/>
              <a:t> for </a:t>
            </a:r>
            <a:r>
              <a:rPr lang="it-IT" sz="1600" dirty="0" err="1"/>
              <a:t>each</a:t>
            </a:r>
            <a:r>
              <a:rPr lang="it-IT" sz="1600" dirty="0"/>
              <a:t> of the 6 </a:t>
            </a:r>
            <a:r>
              <a:rPr lang="it-IT" sz="1600" dirty="0" err="1"/>
              <a:t>individual</a:t>
            </a:r>
            <a:r>
              <a:rPr lang="it-IT" sz="1600" dirty="0"/>
              <a:t> science </a:t>
            </a:r>
            <a:r>
              <a:rPr lang="it-IT" sz="1600" dirty="0" err="1"/>
              <a:t>objectives</a:t>
            </a:r>
            <a:r>
              <a:rPr lang="it-IT" sz="1600" dirty="0"/>
              <a:t> </a:t>
            </a:r>
          </a:p>
          <a:p>
            <a:pPr algn="l"/>
            <a:r>
              <a:rPr lang="it-IT" sz="1800" dirty="0"/>
              <a:t>-  </a:t>
            </a:r>
            <a:r>
              <a:rPr lang="it-IT" sz="1800" dirty="0" err="1"/>
              <a:t>adding</a:t>
            </a:r>
            <a:r>
              <a:rPr lang="it-IT" sz="1800" dirty="0"/>
              <a:t> the </a:t>
            </a:r>
            <a:r>
              <a:rPr lang="it-IT" sz="1800" dirty="0" err="1"/>
              <a:t>accelerometer</a:t>
            </a:r>
            <a:r>
              <a:rPr lang="it-IT" sz="1800" dirty="0"/>
              <a:t> data volume </a:t>
            </a:r>
            <a:endParaRPr lang="it-IT" sz="1100" dirty="0"/>
          </a:p>
          <a:p>
            <a:pPr algn="l"/>
            <a:r>
              <a:rPr lang="it-IT" sz="1800" dirty="0"/>
              <a:t>-  </a:t>
            </a:r>
            <a:r>
              <a:rPr lang="it-IT" sz="1800" dirty="0" err="1"/>
              <a:t>adding</a:t>
            </a:r>
            <a:r>
              <a:rPr lang="it-IT" sz="1800" dirty="0"/>
              <a:t> </a:t>
            </a:r>
            <a:r>
              <a:rPr lang="it-IT" sz="1800" dirty="0" err="1"/>
              <a:t>Jupiter</a:t>
            </a:r>
            <a:r>
              <a:rPr lang="it-IT" sz="1800" dirty="0"/>
              <a:t> </a:t>
            </a:r>
            <a:r>
              <a:rPr lang="it-IT" sz="1800" dirty="0" err="1"/>
              <a:t>monitoring</a:t>
            </a:r>
            <a:r>
              <a:rPr lang="it-IT" sz="1800" dirty="0"/>
              <a:t> </a:t>
            </a:r>
            <a:r>
              <a:rPr lang="it-IT" sz="1800" dirty="0" err="1"/>
              <a:t>observations</a:t>
            </a:r>
            <a:r>
              <a:rPr lang="it-IT" sz="1800" dirty="0"/>
              <a:t> </a:t>
            </a:r>
            <a:endParaRPr lang="it-IT" sz="1100" dirty="0"/>
          </a:p>
          <a:p>
            <a:pPr algn="l"/>
            <a:r>
              <a:rPr lang="it-IT" sz="1800" dirty="0"/>
              <a:t>-  </a:t>
            </a:r>
            <a:r>
              <a:rPr lang="it-IT" sz="1800" dirty="0" err="1"/>
              <a:t>adding</a:t>
            </a:r>
            <a:r>
              <a:rPr lang="it-IT" sz="1800" dirty="0"/>
              <a:t> </a:t>
            </a:r>
            <a:r>
              <a:rPr lang="it-IT" sz="1800" dirty="0" err="1"/>
              <a:t>Jovian</a:t>
            </a:r>
            <a:r>
              <a:rPr lang="it-IT" sz="1800" dirty="0"/>
              <a:t> </a:t>
            </a:r>
            <a:r>
              <a:rPr lang="it-IT" sz="1800" dirty="0" err="1"/>
              <a:t>satellites</a:t>
            </a:r>
            <a:r>
              <a:rPr lang="it-IT" sz="1800" dirty="0"/>
              <a:t> </a:t>
            </a:r>
            <a:r>
              <a:rPr lang="it-IT" sz="1800" dirty="0" err="1"/>
              <a:t>observations</a:t>
            </a:r>
            <a:r>
              <a:rPr lang="it-IT" sz="1800" dirty="0"/>
              <a:t> and ring science </a:t>
            </a:r>
            <a:endParaRPr lang="it-IT" sz="1100" dirty="0"/>
          </a:p>
          <a:p>
            <a:pPr algn="l"/>
            <a:r>
              <a:rPr lang="it-IT" sz="1800" dirty="0"/>
              <a:t>-  J-MAG </a:t>
            </a:r>
            <a:r>
              <a:rPr lang="it-IT" sz="1800" dirty="0" err="1"/>
              <a:t>rolls</a:t>
            </a:r>
            <a:r>
              <a:rPr lang="it-IT" sz="1800" dirty="0"/>
              <a:t> to be </a:t>
            </a:r>
            <a:r>
              <a:rPr lang="it-IT" sz="1800" dirty="0" err="1"/>
              <a:t>scheduled</a:t>
            </a:r>
            <a:r>
              <a:rPr lang="it-IT" sz="1800" dirty="0"/>
              <a:t> on PJ2 and PJ3 for </a:t>
            </a:r>
            <a:r>
              <a:rPr lang="it-IT" sz="1800" dirty="0" err="1"/>
              <a:t>instrument</a:t>
            </a:r>
            <a:r>
              <a:rPr lang="it-IT" sz="1800" dirty="0"/>
              <a:t> </a:t>
            </a:r>
            <a:r>
              <a:rPr lang="it-IT" sz="1800" dirty="0" err="1"/>
              <a:t>calibration</a:t>
            </a:r>
            <a:r>
              <a:rPr lang="it-IT" sz="1800" dirty="0"/>
              <a:t> </a:t>
            </a:r>
            <a:endParaRPr lang="it-IT" sz="1100" dirty="0"/>
          </a:p>
          <a:p>
            <a:pPr algn="l"/>
            <a:r>
              <a:rPr lang="it-IT" sz="1800" dirty="0"/>
              <a:t>-  data volume per flyby and per </a:t>
            </a:r>
            <a:r>
              <a:rPr lang="it-IT" sz="1800" dirty="0" err="1"/>
              <a:t>perijove</a:t>
            </a:r>
            <a:r>
              <a:rPr lang="it-IT" sz="1800" dirty="0"/>
              <a:t> to </a:t>
            </a:r>
            <a:r>
              <a:rPr lang="it-IT" sz="1800" dirty="0" err="1"/>
              <a:t>vary</a:t>
            </a:r>
            <a:r>
              <a:rPr lang="it-IT" sz="1800" dirty="0"/>
              <a:t> </a:t>
            </a:r>
            <a:endParaRPr lang="it-IT" sz="1100" dirty="0"/>
          </a:p>
          <a:p>
            <a:pPr algn="l"/>
            <a:r>
              <a:rPr lang="it-IT" sz="1800" dirty="0"/>
              <a:t>-  2G2 flyby to be </a:t>
            </a:r>
            <a:r>
              <a:rPr lang="it-IT" sz="1800" dirty="0" err="1"/>
              <a:t>significantly</a:t>
            </a:r>
            <a:r>
              <a:rPr lang="it-IT" sz="1800" dirty="0"/>
              <a:t> </a:t>
            </a:r>
            <a:r>
              <a:rPr lang="it-IT" sz="1800" dirty="0" err="1"/>
              <a:t>increased</a:t>
            </a:r>
            <a:r>
              <a:rPr lang="it-IT" sz="1800" dirty="0"/>
              <a:t> </a:t>
            </a:r>
            <a:endParaRPr lang="it-IT" sz="1100" dirty="0"/>
          </a:p>
          <a:p>
            <a:pPr algn="l"/>
            <a:r>
              <a:rPr lang="it-IT" sz="1800" dirty="0"/>
              <a:t>-  </a:t>
            </a:r>
            <a:r>
              <a:rPr lang="it-IT" sz="1800" dirty="0" err="1"/>
              <a:t>increasing</a:t>
            </a:r>
            <a:r>
              <a:rPr lang="it-IT" sz="1800" dirty="0"/>
              <a:t> the data volume for the 5C1 and 23C12 Callisto </a:t>
            </a:r>
            <a:r>
              <a:rPr lang="it-IT" sz="1800" dirty="0" err="1"/>
              <a:t>flybys</a:t>
            </a:r>
            <a:r>
              <a:rPr lang="it-IT" sz="1800" dirty="0"/>
              <a:t> </a:t>
            </a:r>
            <a:endParaRPr lang="it-IT" sz="1100" dirty="0"/>
          </a:p>
          <a:p>
            <a:endParaRPr lang="it-IT" sz="1600" dirty="0"/>
          </a:p>
        </p:txBody>
      </p:sp>
      <p:sp>
        <p:nvSpPr>
          <p:cNvPr id="4" name="Segnaposto data 3">
            <a:extLst>
              <a:ext uri="{FF2B5EF4-FFF2-40B4-BE49-F238E27FC236}">
                <a16:creationId xmlns:a16="http://schemas.microsoft.com/office/drawing/2014/main" id="{E9428B58-4436-844E-9FF8-EB57BB714B57}"/>
              </a:ext>
            </a:extLst>
          </p:cNvPr>
          <p:cNvSpPr>
            <a:spLocks noGrp="1"/>
          </p:cNvSpPr>
          <p:nvPr>
            <p:ph type="dt" sz="half" idx="10"/>
          </p:nvPr>
        </p:nvSpPr>
        <p:spPr/>
        <p:txBody>
          <a:bodyPr/>
          <a:lstStyle/>
          <a:p>
            <a:pPr>
              <a:defRPr/>
            </a:pPr>
            <a:r>
              <a:rPr lang="it-IT"/>
              <a:t>IAPS 9-10/10/2019</a:t>
            </a:r>
            <a:endParaRPr lang="en-GB" dirty="0"/>
          </a:p>
        </p:txBody>
      </p:sp>
      <p:sp>
        <p:nvSpPr>
          <p:cNvPr id="5" name="Segnaposto piè di pagina 4">
            <a:extLst>
              <a:ext uri="{FF2B5EF4-FFF2-40B4-BE49-F238E27FC236}">
                <a16:creationId xmlns:a16="http://schemas.microsoft.com/office/drawing/2014/main" id="{437E2138-B211-C847-A1BA-3170625ABB26}"/>
              </a:ext>
            </a:extLst>
          </p:cNvPr>
          <p:cNvSpPr>
            <a:spLocks noGrp="1"/>
          </p:cNvSpPr>
          <p:nvPr>
            <p:ph type="ftr" sz="quarter" idx="11"/>
          </p:nvPr>
        </p:nvSpPr>
        <p:spPr/>
        <p:txBody>
          <a:bodyPr/>
          <a:lstStyle/>
          <a:p>
            <a:pPr>
              <a:defRPr/>
            </a:pPr>
            <a:r>
              <a:rPr lang="en-US"/>
              <a:t>JUICE - MAJIS – STM#5</a:t>
            </a:r>
            <a:endParaRPr lang="en-GB"/>
          </a:p>
        </p:txBody>
      </p:sp>
      <p:sp>
        <p:nvSpPr>
          <p:cNvPr id="6" name="Segnaposto numero diapositiva 5">
            <a:extLst>
              <a:ext uri="{FF2B5EF4-FFF2-40B4-BE49-F238E27FC236}">
                <a16:creationId xmlns:a16="http://schemas.microsoft.com/office/drawing/2014/main" id="{27E6AFDC-E685-154A-A1EC-BFCC49B88457}"/>
              </a:ext>
            </a:extLst>
          </p:cNvPr>
          <p:cNvSpPr>
            <a:spLocks noGrp="1"/>
          </p:cNvSpPr>
          <p:nvPr>
            <p:ph type="sldNum" sz="quarter" idx="12"/>
          </p:nvPr>
        </p:nvSpPr>
        <p:spPr/>
        <p:txBody>
          <a:bodyPr/>
          <a:lstStyle/>
          <a:p>
            <a:fld id="{635FC382-2745-4F5E-87AB-F5609AE1DABF}" type="slidenum">
              <a:rPr lang="en-GB" smtClean="0"/>
              <a:pPr/>
              <a:t>3</a:t>
            </a:fld>
            <a:endParaRPr lang="en-GB"/>
          </a:p>
        </p:txBody>
      </p:sp>
    </p:spTree>
    <p:extLst>
      <p:ext uri="{BB962C8B-B14F-4D97-AF65-F5344CB8AC3E}">
        <p14:creationId xmlns:p14="http://schemas.microsoft.com/office/powerpoint/2010/main" val="121438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BEA354AE-6395-1545-9882-3D367F757E59}"/>
              </a:ext>
            </a:extLst>
          </p:cNvPr>
          <p:cNvSpPr>
            <a:spLocks noGrp="1"/>
          </p:cNvSpPr>
          <p:nvPr>
            <p:ph type="subTitle" idx="1"/>
          </p:nvPr>
        </p:nvSpPr>
        <p:spPr>
          <a:xfrm>
            <a:off x="1371600" y="2362200"/>
            <a:ext cx="6400800" cy="1752600"/>
          </a:xfrm>
        </p:spPr>
        <p:txBody>
          <a:bodyPr/>
          <a:lstStyle/>
          <a:p>
            <a:r>
              <a:rPr lang="it-IT" sz="2000" b="1" dirty="0"/>
              <a:t>Post SWT#13</a:t>
            </a:r>
            <a:r>
              <a:rPr lang="it-IT" sz="2000" dirty="0"/>
              <a:t> </a:t>
            </a:r>
          </a:p>
          <a:p>
            <a:endParaRPr lang="it-IT" sz="2000" dirty="0"/>
          </a:p>
          <a:p>
            <a:pPr marL="342900" indent="-342900" algn="l">
              <a:buFontTx/>
              <a:buChar char="-"/>
            </a:pPr>
            <a:r>
              <a:rPr lang="it-IT" sz="2000" dirty="0"/>
              <a:t>A new </a:t>
            </a:r>
            <a:r>
              <a:rPr lang="it-IT" sz="2000" dirty="0" err="1"/>
              <a:t>plan</a:t>
            </a:r>
            <a:r>
              <a:rPr lang="it-IT" sz="2000" dirty="0"/>
              <a:t> (case #5) to be </a:t>
            </a:r>
            <a:r>
              <a:rPr lang="it-IT" sz="2000" dirty="0" err="1"/>
              <a:t>developed</a:t>
            </a:r>
            <a:r>
              <a:rPr lang="it-IT" sz="2000" dirty="0"/>
              <a:t> by the SOC/</a:t>
            </a:r>
            <a:r>
              <a:rPr lang="it-IT" sz="2000" dirty="0" err="1"/>
              <a:t>project</a:t>
            </a:r>
            <a:r>
              <a:rPr lang="it-IT" sz="2000" dirty="0"/>
              <a:t> </a:t>
            </a:r>
            <a:r>
              <a:rPr lang="it-IT" sz="2000" dirty="0" err="1"/>
              <a:t>scientist</a:t>
            </a:r>
            <a:r>
              <a:rPr lang="it-IT" sz="2000" dirty="0"/>
              <a:t>. A </a:t>
            </a:r>
            <a:r>
              <a:rPr lang="it-IT" sz="2000" dirty="0" err="1"/>
              <a:t>plan</a:t>
            </a:r>
            <a:r>
              <a:rPr lang="it-IT" sz="2000" dirty="0"/>
              <a:t> to </a:t>
            </a:r>
            <a:r>
              <a:rPr lang="it-IT" sz="2000" dirty="0" err="1"/>
              <a:t>study</a:t>
            </a:r>
            <a:r>
              <a:rPr lang="it-IT" sz="2000" dirty="0"/>
              <a:t> the </a:t>
            </a:r>
            <a:r>
              <a:rPr lang="it-IT" sz="2000" dirty="0" err="1"/>
              <a:t>Ganymede</a:t>
            </a:r>
            <a:r>
              <a:rPr lang="it-IT" sz="2000" dirty="0"/>
              <a:t> </a:t>
            </a:r>
            <a:r>
              <a:rPr lang="it-IT" sz="2000" dirty="0" err="1"/>
              <a:t>orbital</a:t>
            </a:r>
            <a:r>
              <a:rPr lang="it-IT" sz="2000" dirty="0"/>
              <a:t> </a:t>
            </a:r>
            <a:r>
              <a:rPr lang="it-IT" sz="2000" dirty="0" err="1"/>
              <a:t>phase</a:t>
            </a:r>
            <a:r>
              <a:rPr lang="it-IT" sz="2000" dirty="0"/>
              <a:t> (GEO, GCO5000, GEO, GCO500) </a:t>
            </a:r>
            <a:r>
              <a:rPr lang="it-IT" sz="2000" dirty="0" err="1"/>
              <a:t>as</a:t>
            </a:r>
            <a:r>
              <a:rPr lang="it-IT" sz="2000" dirty="0"/>
              <a:t> part of the </a:t>
            </a:r>
            <a:r>
              <a:rPr lang="it-IT" sz="2000" dirty="0" err="1"/>
              <a:t>level</a:t>
            </a:r>
            <a:r>
              <a:rPr lang="it-IT" sz="2000" dirty="0"/>
              <a:t> 0 </a:t>
            </a:r>
            <a:r>
              <a:rPr lang="it-IT" sz="2000" dirty="0" err="1"/>
              <a:t>analysis</a:t>
            </a:r>
            <a:r>
              <a:rPr lang="it-IT" sz="2000" dirty="0"/>
              <a:t>, </a:t>
            </a:r>
            <a:r>
              <a:rPr lang="it-IT" sz="2000" dirty="0" err="1"/>
              <a:t>was</a:t>
            </a:r>
            <a:r>
              <a:rPr lang="it-IT" sz="2000" dirty="0"/>
              <a:t> </a:t>
            </a:r>
            <a:r>
              <a:rPr lang="it-IT" sz="2000" dirty="0" err="1"/>
              <a:t>presented</a:t>
            </a:r>
            <a:r>
              <a:rPr lang="it-IT" sz="2000" dirty="0"/>
              <a:t>. </a:t>
            </a:r>
          </a:p>
          <a:p>
            <a:pPr marL="342900" indent="-342900" algn="l">
              <a:buFontTx/>
              <a:buChar char="-"/>
            </a:pPr>
            <a:r>
              <a:rPr lang="it-IT" sz="2000" dirty="0" err="1"/>
              <a:t>WGs</a:t>
            </a:r>
            <a:r>
              <a:rPr lang="it-IT" sz="2000" dirty="0"/>
              <a:t> </a:t>
            </a:r>
            <a:r>
              <a:rPr lang="it-IT" sz="2000" dirty="0" err="1"/>
              <a:t>have</a:t>
            </a:r>
            <a:r>
              <a:rPr lang="it-IT" sz="2000" dirty="0"/>
              <a:t> </a:t>
            </a:r>
            <a:r>
              <a:rPr lang="it-IT" sz="2000" dirty="0" err="1"/>
              <a:t>been</a:t>
            </a:r>
            <a:r>
              <a:rPr lang="it-IT" sz="2000" dirty="0"/>
              <a:t> </a:t>
            </a:r>
            <a:r>
              <a:rPr lang="it-IT" sz="2000" dirty="0" err="1"/>
              <a:t>requested</a:t>
            </a:r>
            <a:r>
              <a:rPr lang="it-IT" sz="2000" dirty="0"/>
              <a:t> to </a:t>
            </a:r>
            <a:r>
              <a:rPr lang="it-IT" sz="2000" dirty="0" err="1"/>
              <a:t>provide</a:t>
            </a:r>
            <a:r>
              <a:rPr lang="it-IT" sz="2000" dirty="0"/>
              <a:t> </a:t>
            </a:r>
            <a:r>
              <a:rPr lang="it-IT" sz="2000" dirty="0" err="1"/>
              <a:t>their</a:t>
            </a:r>
            <a:r>
              <a:rPr lang="it-IT" sz="2000" dirty="0"/>
              <a:t> list of </a:t>
            </a:r>
            <a:r>
              <a:rPr lang="it-IT" sz="2000" dirty="0" err="1"/>
              <a:t>requirements</a:t>
            </a:r>
            <a:r>
              <a:rPr lang="it-IT" sz="2000" dirty="0"/>
              <a:t> per </a:t>
            </a:r>
            <a:r>
              <a:rPr lang="it-IT" sz="2000" dirty="0" err="1"/>
              <a:t>subphase</a:t>
            </a:r>
            <a:r>
              <a:rPr lang="it-IT" sz="2000" dirty="0"/>
              <a:t>, </a:t>
            </a:r>
            <a:r>
              <a:rPr lang="it-IT" sz="2000" dirty="0" err="1"/>
              <a:t>including</a:t>
            </a:r>
            <a:r>
              <a:rPr lang="it-IT" sz="2000" dirty="0"/>
              <a:t> </a:t>
            </a:r>
            <a:r>
              <a:rPr lang="it-IT" sz="2000" dirty="0" err="1"/>
              <a:t>priority</a:t>
            </a:r>
            <a:r>
              <a:rPr lang="it-IT" sz="2000" dirty="0"/>
              <a:t>, a list of special </a:t>
            </a:r>
            <a:r>
              <a:rPr lang="it-IT" sz="2000" dirty="0" err="1"/>
              <a:t>campaigns</a:t>
            </a:r>
            <a:r>
              <a:rPr lang="it-IT" sz="2000" dirty="0"/>
              <a:t>, </a:t>
            </a:r>
            <a:r>
              <a:rPr lang="it-IT" sz="2000" dirty="0" err="1"/>
              <a:t>wishes</a:t>
            </a:r>
            <a:r>
              <a:rPr lang="it-IT" sz="2000" dirty="0"/>
              <a:t>, and </a:t>
            </a:r>
            <a:r>
              <a:rPr lang="it-IT" sz="2000" dirty="0" err="1"/>
              <a:t>recommendations</a:t>
            </a:r>
            <a:r>
              <a:rPr lang="it-IT" sz="2000" dirty="0"/>
              <a:t> for </a:t>
            </a:r>
            <a:r>
              <a:rPr lang="it-IT" sz="2000" dirty="0" err="1"/>
              <a:t>operations</a:t>
            </a:r>
            <a:r>
              <a:rPr lang="it-IT" sz="2000" dirty="0"/>
              <a:t> by </a:t>
            </a:r>
            <a:r>
              <a:rPr lang="it-IT" sz="2000" dirty="0" err="1"/>
              <a:t>September</a:t>
            </a:r>
            <a:r>
              <a:rPr lang="it-IT" sz="2000" dirty="0"/>
              <a:t>, for a </a:t>
            </a:r>
            <a:r>
              <a:rPr lang="it-IT" sz="2000" dirty="0" err="1"/>
              <a:t>discussion</a:t>
            </a:r>
            <a:r>
              <a:rPr lang="it-IT" sz="2000" dirty="0"/>
              <a:t> </a:t>
            </a:r>
            <a:r>
              <a:rPr lang="it-IT" sz="2000" dirty="0" err="1"/>
              <a:t>at</a:t>
            </a:r>
            <a:r>
              <a:rPr lang="it-IT" sz="2000" dirty="0"/>
              <a:t> the </a:t>
            </a:r>
            <a:r>
              <a:rPr lang="it-IT" sz="2000" dirty="0" err="1"/>
              <a:t>next</a:t>
            </a:r>
            <a:r>
              <a:rPr lang="it-IT" sz="2000" dirty="0"/>
              <a:t> SWT meeting in </a:t>
            </a:r>
            <a:r>
              <a:rPr lang="it-IT" sz="2000" dirty="0" err="1"/>
              <a:t>October</a:t>
            </a:r>
            <a:r>
              <a:rPr lang="it-IT" sz="2000" dirty="0"/>
              <a:t>. </a:t>
            </a:r>
          </a:p>
          <a:p>
            <a:endParaRPr lang="it-IT" sz="2000" dirty="0"/>
          </a:p>
        </p:txBody>
      </p:sp>
      <p:sp>
        <p:nvSpPr>
          <p:cNvPr id="4" name="Segnaposto data 3">
            <a:extLst>
              <a:ext uri="{FF2B5EF4-FFF2-40B4-BE49-F238E27FC236}">
                <a16:creationId xmlns:a16="http://schemas.microsoft.com/office/drawing/2014/main" id="{4F7AC9EC-4AEB-FF4B-896B-6FC01C9EE5C7}"/>
              </a:ext>
            </a:extLst>
          </p:cNvPr>
          <p:cNvSpPr>
            <a:spLocks noGrp="1"/>
          </p:cNvSpPr>
          <p:nvPr>
            <p:ph type="dt" sz="half" idx="10"/>
          </p:nvPr>
        </p:nvSpPr>
        <p:spPr/>
        <p:txBody>
          <a:bodyPr/>
          <a:lstStyle/>
          <a:p>
            <a:pPr>
              <a:defRPr/>
            </a:pPr>
            <a:r>
              <a:rPr lang="it-IT"/>
              <a:t>IAPS 9-10/10/2019</a:t>
            </a:r>
            <a:endParaRPr lang="en-GB" dirty="0"/>
          </a:p>
        </p:txBody>
      </p:sp>
      <p:sp>
        <p:nvSpPr>
          <p:cNvPr id="5" name="Segnaposto piè di pagina 4">
            <a:extLst>
              <a:ext uri="{FF2B5EF4-FFF2-40B4-BE49-F238E27FC236}">
                <a16:creationId xmlns:a16="http://schemas.microsoft.com/office/drawing/2014/main" id="{081367FB-1543-5F49-80AB-C0E61804D319}"/>
              </a:ext>
            </a:extLst>
          </p:cNvPr>
          <p:cNvSpPr>
            <a:spLocks noGrp="1"/>
          </p:cNvSpPr>
          <p:nvPr>
            <p:ph type="ftr" sz="quarter" idx="11"/>
          </p:nvPr>
        </p:nvSpPr>
        <p:spPr/>
        <p:txBody>
          <a:bodyPr/>
          <a:lstStyle/>
          <a:p>
            <a:pPr>
              <a:defRPr/>
            </a:pPr>
            <a:r>
              <a:rPr lang="en-US"/>
              <a:t>JUICE - MAJIS – STM#5</a:t>
            </a:r>
            <a:endParaRPr lang="en-GB"/>
          </a:p>
        </p:txBody>
      </p:sp>
      <p:sp>
        <p:nvSpPr>
          <p:cNvPr id="6" name="Segnaposto numero diapositiva 5">
            <a:extLst>
              <a:ext uri="{FF2B5EF4-FFF2-40B4-BE49-F238E27FC236}">
                <a16:creationId xmlns:a16="http://schemas.microsoft.com/office/drawing/2014/main" id="{122A6773-7B5F-AA41-A2E1-C9FD1F94C5BC}"/>
              </a:ext>
            </a:extLst>
          </p:cNvPr>
          <p:cNvSpPr>
            <a:spLocks noGrp="1"/>
          </p:cNvSpPr>
          <p:nvPr>
            <p:ph type="sldNum" sz="quarter" idx="12"/>
          </p:nvPr>
        </p:nvSpPr>
        <p:spPr/>
        <p:txBody>
          <a:bodyPr/>
          <a:lstStyle/>
          <a:p>
            <a:fld id="{635FC382-2745-4F5E-87AB-F5609AE1DABF}" type="slidenum">
              <a:rPr lang="en-GB" smtClean="0"/>
              <a:pPr/>
              <a:t>4</a:t>
            </a:fld>
            <a:endParaRPr lang="en-GB"/>
          </a:p>
        </p:txBody>
      </p:sp>
      <p:sp>
        <p:nvSpPr>
          <p:cNvPr id="7" name="Titolo 1">
            <a:extLst>
              <a:ext uri="{FF2B5EF4-FFF2-40B4-BE49-F238E27FC236}">
                <a16:creationId xmlns:a16="http://schemas.microsoft.com/office/drawing/2014/main" id="{7F57BCAC-38E9-5441-89BC-B5C12242D325}"/>
              </a:ext>
            </a:extLst>
          </p:cNvPr>
          <p:cNvSpPr>
            <a:spLocks noGrp="1"/>
          </p:cNvSpPr>
          <p:nvPr>
            <p:ph type="ctrTitle"/>
          </p:nvPr>
        </p:nvSpPr>
        <p:spPr>
          <a:xfrm>
            <a:off x="685800" y="1147005"/>
            <a:ext cx="7772400" cy="1470025"/>
          </a:xfrm>
        </p:spPr>
        <p:txBody>
          <a:bodyPr/>
          <a:lstStyle/>
          <a:p>
            <a:r>
              <a:rPr lang="it-IT" dirty="0"/>
              <a:t>Brief </a:t>
            </a:r>
            <a:r>
              <a:rPr lang="it-IT" dirty="0" err="1"/>
              <a:t>summary</a:t>
            </a:r>
            <a:r>
              <a:rPr lang="it-IT" dirty="0"/>
              <a:t> of </a:t>
            </a:r>
            <a:r>
              <a:rPr lang="it-IT" dirty="0" err="1"/>
              <a:t>main</a:t>
            </a:r>
            <a:r>
              <a:rPr lang="it-IT" dirty="0"/>
              <a:t> </a:t>
            </a:r>
            <a:r>
              <a:rPr lang="it-IT" dirty="0" err="1"/>
              <a:t>activities</a:t>
            </a:r>
            <a:endParaRPr lang="it-IT" dirty="0"/>
          </a:p>
        </p:txBody>
      </p:sp>
    </p:spTree>
    <p:extLst>
      <p:ext uri="{BB962C8B-B14F-4D97-AF65-F5344CB8AC3E}">
        <p14:creationId xmlns:p14="http://schemas.microsoft.com/office/powerpoint/2010/main" val="163608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122AED-68E2-004C-9BB0-B6DB5F9A1C40}"/>
              </a:ext>
            </a:extLst>
          </p:cNvPr>
          <p:cNvSpPr>
            <a:spLocks noGrp="1"/>
          </p:cNvSpPr>
          <p:nvPr>
            <p:ph type="ctrTitle"/>
          </p:nvPr>
        </p:nvSpPr>
        <p:spPr>
          <a:xfrm>
            <a:off x="685800" y="1173509"/>
            <a:ext cx="7772400" cy="1470025"/>
          </a:xfrm>
        </p:spPr>
        <p:txBody>
          <a:bodyPr/>
          <a:lstStyle/>
          <a:p>
            <a:r>
              <a:rPr lang="it-IT" dirty="0"/>
              <a:t>Brief </a:t>
            </a:r>
            <a:r>
              <a:rPr lang="it-IT" dirty="0" err="1"/>
              <a:t>summary</a:t>
            </a:r>
            <a:r>
              <a:rPr lang="it-IT" dirty="0"/>
              <a:t> of </a:t>
            </a:r>
            <a:r>
              <a:rPr lang="it-IT" dirty="0" err="1"/>
              <a:t>main</a:t>
            </a:r>
            <a:r>
              <a:rPr lang="it-IT" dirty="0"/>
              <a:t> </a:t>
            </a:r>
            <a:r>
              <a:rPr lang="it-IT" dirty="0" err="1"/>
              <a:t>activities</a:t>
            </a:r>
            <a:endParaRPr lang="it-IT" dirty="0"/>
          </a:p>
        </p:txBody>
      </p:sp>
      <p:sp>
        <p:nvSpPr>
          <p:cNvPr id="3" name="Sottotitolo 2">
            <a:extLst>
              <a:ext uri="{FF2B5EF4-FFF2-40B4-BE49-F238E27FC236}">
                <a16:creationId xmlns:a16="http://schemas.microsoft.com/office/drawing/2014/main" id="{74F24C2C-8BA1-2C4C-86EF-32037D25553A}"/>
              </a:ext>
            </a:extLst>
          </p:cNvPr>
          <p:cNvSpPr>
            <a:spLocks noGrp="1"/>
          </p:cNvSpPr>
          <p:nvPr>
            <p:ph type="subTitle" idx="1"/>
          </p:nvPr>
        </p:nvSpPr>
        <p:spPr>
          <a:xfrm>
            <a:off x="1371600" y="2742462"/>
            <a:ext cx="6705600" cy="1752600"/>
          </a:xfrm>
        </p:spPr>
        <p:txBody>
          <a:bodyPr/>
          <a:lstStyle/>
          <a:p>
            <a:pPr marL="285750" indent="-285750" algn="l">
              <a:buFont typeface="Arial" panose="020B0604020202020204" pitchFamily="34" charset="0"/>
              <a:buChar char="•"/>
            </a:pPr>
            <a:r>
              <a:rPr lang="it-IT" sz="2800" dirty="0" err="1"/>
              <a:t>Working</a:t>
            </a:r>
            <a:r>
              <a:rPr lang="it-IT" sz="2800" dirty="0"/>
              <a:t> </a:t>
            </a:r>
            <a:r>
              <a:rPr lang="it-IT" sz="2800" dirty="0" err="1"/>
              <a:t>Groups</a:t>
            </a:r>
            <a:r>
              <a:rPr lang="it-IT" sz="2800" dirty="0"/>
              <a:t>/SWT </a:t>
            </a:r>
            <a:r>
              <a:rPr lang="it-IT" sz="2800" dirty="0" err="1"/>
              <a:t>activities</a:t>
            </a:r>
            <a:r>
              <a:rPr lang="it-IT" sz="2800" dirty="0"/>
              <a:t> (@ ESTEC)</a:t>
            </a:r>
          </a:p>
          <a:p>
            <a:pPr marL="742904" lvl="1" indent="-285750" algn="l">
              <a:buFont typeface="Arial" panose="020B0604020202020204" pitchFamily="34" charset="0"/>
              <a:buChar char="•"/>
            </a:pPr>
            <a:r>
              <a:rPr lang="it-IT" dirty="0"/>
              <a:t>WG#2 F2F meeting </a:t>
            </a:r>
            <a:r>
              <a:rPr lang="it-IT" dirty="0" err="1"/>
              <a:t>October</a:t>
            </a:r>
            <a:r>
              <a:rPr lang="it-IT" dirty="0"/>
              <a:t> 29 2019</a:t>
            </a:r>
          </a:p>
          <a:p>
            <a:pPr marL="742904" lvl="1" indent="-285750" algn="l">
              <a:buFont typeface="Arial" panose="020B0604020202020204" pitchFamily="34" charset="0"/>
              <a:buChar char="•"/>
            </a:pPr>
            <a:r>
              <a:rPr lang="it-IT" dirty="0"/>
              <a:t>SWT#14 </a:t>
            </a:r>
            <a:r>
              <a:rPr lang="it-IT" dirty="0" err="1"/>
              <a:t>October</a:t>
            </a:r>
            <a:r>
              <a:rPr lang="it-IT" dirty="0"/>
              <a:t> 31 2019</a:t>
            </a:r>
          </a:p>
          <a:p>
            <a:pPr marL="742904" lvl="1" indent="-285750" algn="l">
              <a:buFont typeface="Arial" panose="020B0604020202020204" pitchFamily="34" charset="0"/>
              <a:buChar char="•"/>
            </a:pPr>
            <a:r>
              <a:rPr lang="it-IT" dirty="0" err="1"/>
              <a:t>Cartography</a:t>
            </a:r>
            <a:r>
              <a:rPr lang="it-IT" dirty="0"/>
              <a:t> task </a:t>
            </a:r>
            <a:r>
              <a:rPr lang="it-IT" dirty="0" err="1"/>
              <a:t>group</a:t>
            </a:r>
            <a:r>
              <a:rPr lang="it-IT" dirty="0"/>
              <a:t> meeting </a:t>
            </a:r>
            <a:r>
              <a:rPr lang="it-IT" dirty="0" err="1"/>
              <a:t>November</a:t>
            </a:r>
            <a:r>
              <a:rPr lang="it-IT" dirty="0"/>
              <a:t> 1 2019</a:t>
            </a:r>
          </a:p>
          <a:p>
            <a:pPr lvl="1" algn="l"/>
            <a:endParaRPr lang="it-IT" dirty="0"/>
          </a:p>
          <a:p>
            <a:pPr marL="285750" indent="-285750" algn="l">
              <a:buFont typeface="Arial" panose="020B0604020202020204" pitchFamily="34" charset="0"/>
              <a:buChar char="•"/>
            </a:pPr>
            <a:r>
              <a:rPr lang="it-IT" sz="2800" dirty="0"/>
              <a:t> </a:t>
            </a:r>
            <a:r>
              <a:rPr lang="it-IT" sz="2800" dirty="0" err="1"/>
              <a:t>Collaborations</a:t>
            </a:r>
            <a:r>
              <a:rPr lang="it-IT" sz="2800" dirty="0"/>
              <a:t> with Clipper and </a:t>
            </a:r>
            <a:r>
              <a:rPr lang="it-IT" sz="2800" dirty="0" err="1"/>
              <a:t>Juno</a:t>
            </a:r>
            <a:r>
              <a:rPr lang="it-IT" sz="2800" dirty="0"/>
              <a:t> </a:t>
            </a:r>
            <a:r>
              <a:rPr lang="it-IT" sz="2000" dirty="0"/>
              <a:t>(JUICE-Clipper workshop </a:t>
            </a:r>
            <a:r>
              <a:rPr lang="it-IT" sz="2000" dirty="0" err="1"/>
              <a:t>was</a:t>
            </a:r>
            <a:r>
              <a:rPr lang="it-IT" sz="2000" dirty="0"/>
              <a:t> </a:t>
            </a:r>
            <a:r>
              <a:rPr lang="it-IT" sz="2000" dirty="0" err="1"/>
              <a:t>at</a:t>
            </a:r>
            <a:r>
              <a:rPr lang="it-IT" sz="2000" dirty="0"/>
              <a:t> the last DPS-EPSC,</a:t>
            </a:r>
            <a:r>
              <a:rPr lang="en-GB" sz="2000" dirty="0"/>
              <a:t> on 16 September 2019 13h30-17h00</a:t>
            </a:r>
            <a:r>
              <a:rPr lang="it-IT" sz="2000" dirty="0"/>
              <a:t>)</a:t>
            </a:r>
          </a:p>
          <a:p>
            <a:pPr marL="285750" indent="-285750" algn="l">
              <a:buFont typeface="Arial" panose="020B0604020202020204" pitchFamily="34" charset="0"/>
              <a:buChar char="•"/>
            </a:pPr>
            <a:endParaRPr lang="it-IT" sz="2800" dirty="0"/>
          </a:p>
        </p:txBody>
      </p:sp>
      <p:sp>
        <p:nvSpPr>
          <p:cNvPr id="4" name="Segnaposto data 3">
            <a:extLst>
              <a:ext uri="{FF2B5EF4-FFF2-40B4-BE49-F238E27FC236}">
                <a16:creationId xmlns:a16="http://schemas.microsoft.com/office/drawing/2014/main" id="{E9428B58-4436-844E-9FF8-EB57BB714B57}"/>
              </a:ext>
            </a:extLst>
          </p:cNvPr>
          <p:cNvSpPr>
            <a:spLocks noGrp="1"/>
          </p:cNvSpPr>
          <p:nvPr>
            <p:ph type="dt" sz="half" idx="10"/>
          </p:nvPr>
        </p:nvSpPr>
        <p:spPr/>
        <p:txBody>
          <a:bodyPr/>
          <a:lstStyle/>
          <a:p>
            <a:pPr>
              <a:defRPr/>
            </a:pPr>
            <a:r>
              <a:rPr lang="it-IT"/>
              <a:t>IAPS 9-10/10/2019</a:t>
            </a:r>
            <a:endParaRPr lang="en-GB" dirty="0"/>
          </a:p>
        </p:txBody>
      </p:sp>
      <p:sp>
        <p:nvSpPr>
          <p:cNvPr id="5" name="Segnaposto piè di pagina 4">
            <a:extLst>
              <a:ext uri="{FF2B5EF4-FFF2-40B4-BE49-F238E27FC236}">
                <a16:creationId xmlns:a16="http://schemas.microsoft.com/office/drawing/2014/main" id="{437E2138-B211-C847-A1BA-3170625ABB26}"/>
              </a:ext>
            </a:extLst>
          </p:cNvPr>
          <p:cNvSpPr>
            <a:spLocks noGrp="1"/>
          </p:cNvSpPr>
          <p:nvPr>
            <p:ph type="ftr" sz="quarter" idx="11"/>
          </p:nvPr>
        </p:nvSpPr>
        <p:spPr/>
        <p:txBody>
          <a:bodyPr/>
          <a:lstStyle/>
          <a:p>
            <a:pPr>
              <a:defRPr/>
            </a:pPr>
            <a:r>
              <a:rPr lang="en-US"/>
              <a:t>JUICE - MAJIS – STM#5</a:t>
            </a:r>
            <a:endParaRPr lang="en-GB"/>
          </a:p>
        </p:txBody>
      </p:sp>
      <p:sp>
        <p:nvSpPr>
          <p:cNvPr id="6" name="Segnaposto numero diapositiva 5">
            <a:extLst>
              <a:ext uri="{FF2B5EF4-FFF2-40B4-BE49-F238E27FC236}">
                <a16:creationId xmlns:a16="http://schemas.microsoft.com/office/drawing/2014/main" id="{27E6AFDC-E685-154A-A1EC-BFCC49B88457}"/>
              </a:ext>
            </a:extLst>
          </p:cNvPr>
          <p:cNvSpPr>
            <a:spLocks noGrp="1"/>
          </p:cNvSpPr>
          <p:nvPr>
            <p:ph type="sldNum" sz="quarter" idx="12"/>
          </p:nvPr>
        </p:nvSpPr>
        <p:spPr/>
        <p:txBody>
          <a:bodyPr/>
          <a:lstStyle/>
          <a:p>
            <a:fld id="{635FC382-2745-4F5E-87AB-F5609AE1DABF}" type="slidenum">
              <a:rPr lang="en-GB" smtClean="0"/>
              <a:pPr/>
              <a:t>5</a:t>
            </a:fld>
            <a:endParaRPr lang="en-GB"/>
          </a:p>
        </p:txBody>
      </p:sp>
    </p:spTree>
    <p:extLst>
      <p:ext uri="{BB962C8B-B14F-4D97-AF65-F5344CB8AC3E}">
        <p14:creationId xmlns:p14="http://schemas.microsoft.com/office/powerpoint/2010/main" val="402760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D5256-AD9C-3844-9891-DFF70FFA8E2C}"/>
              </a:ext>
            </a:extLst>
          </p:cNvPr>
          <p:cNvSpPr>
            <a:spLocks noGrp="1"/>
          </p:cNvSpPr>
          <p:nvPr>
            <p:ph type="ctrTitle"/>
          </p:nvPr>
        </p:nvSpPr>
        <p:spPr>
          <a:xfrm>
            <a:off x="685800" y="1348892"/>
            <a:ext cx="7772400" cy="1470025"/>
          </a:xfrm>
        </p:spPr>
        <p:txBody>
          <a:bodyPr/>
          <a:lstStyle/>
          <a:p>
            <a:r>
              <a:rPr lang="en-GB" dirty="0"/>
              <a:t>JUICE-Clipper workshop</a:t>
            </a:r>
            <a:br>
              <a:rPr lang="it-IT" dirty="0"/>
            </a:br>
            <a:r>
              <a:rPr lang="it-IT" dirty="0" err="1"/>
              <a:t>objective</a:t>
            </a:r>
            <a:endParaRPr lang="it-IT" dirty="0"/>
          </a:p>
        </p:txBody>
      </p:sp>
      <p:sp>
        <p:nvSpPr>
          <p:cNvPr id="3" name="Sottotitolo 2">
            <a:extLst>
              <a:ext uri="{FF2B5EF4-FFF2-40B4-BE49-F238E27FC236}">
                <a16:creationId xmlns:a16="http://schemas.microsoft.com/office/drawing/2014/main" id="{66CF0C3D-5517-0043-A82F-ACBB37D02783}"/>
              </a:ext>
            </a:extLst>
          </p:cNvPr>
          <p:cNvSpPr>
            <a:spLocks noGrp="1"/>
          </p:cNvSpPr>
          <p:nvPr>
            <p:ph type="subTitle" idx="1"/>
          </p:nvPr>
        </p:nvSpPr>
        <p:spPr>
          <a:xfrm>
            <a:off x="1371600" y="3048000"/>
            <a:ext cx="6400800" cy="1752600"/>
          </a:xfrm>
        </p:spPr>
        <p:txBody>
          <a:bodyPr/>
          <a:lstStyle/>
          <a:p>
            <a:pPr algn="l"/>
            <a:r>
              <a:rPr lang="en-GB" sz="2000" dirty="0"/>
              <a:t>To share information on science plans and the capability of both missions, and to identify potential synergistic science investigations and collaborations. </a:t>
            </a:r>
          </a:p>
          <a:p>
            <a:pPr algn="l"/>
            <a:endParaRPr lang="en-GB" sz="2000" dirty="0"/>
          </a:p>
          <a:p>
            <a:pPr algn="l"/>
            <a:r>
              <a:rPr lang="en-GB" sz="2000" dirty="0"/>
              <a:t>Understand the science of interest if both missions are in the Jupiter system at the same time, and how we can best leverage the science investigations if the missions are not in the Jupiter system at the same time.</a:t>
            </a:r>
            <a:r>
              <a:rPr lang="it-IT" sz="2000" dirty="0"/>
              <a:t> </a:t>
            </a:r>
          </a:p>
        </p:txBody>
      </p:sp>
      <p:sp>
        <p:nvSpPr>
          <p:cNvPr id="4" name="Segnaposto data 3">
            <a:extLst>
              <a:ext uri="{FF2B5EF4-FFF2-40B4-BE49-F238E27FC236}">
                <a16:creationId xmlns:a16="http://schemas.microsoft.com/office/drawing/2014/main" id="{CD70F5DF-63A8-7141-B456-1C5F21CB3241}"/>
              </a:ext>
            </a:extLst>
          </p:cNvPr>
          <p:cNvSpPr>
            <a:spLocks noGrp="1"/>
          </p:cNvSpPr>
          <p:nvPr>
            <p:ph type="dt" sz="half" idx="10"/>
          </p:nvPr>
        </p:nvSpPr>
        <p:spPr/>
        <p:txBody>
          <a:bodyPr/>
          <a:lstStyle/>
          <a:p>
            <a:pPr>
              <a:defRPr/>
            </a:pPr>
            <a:r>
              <a:rPr lang="it-IT"/>
              <a:t>IAPS 9-10/10/2019</a:t>
            </a:r>
            <a:endParaRPr lang="en-GB" dirty="0"/>
          </a:p>
        </p:txBody>
      </p:sp>
      <p:sp>
        <p:nvSpPr>
          <p:cNvPr id="5" name="Segnaposto piè di pagina 4">
            <a:extLst>
              <a:ext uri="{FF2B5EF4-FFF2-40B4-BE49-F238E27FC236}">
                <a16:creationId xmlns:a16="http://schemas.microsoft.com/office/drawing/2014/main" id="{3DF42104-D7D4-E442-9EF4-0BCB5C3CCC5D}"/>
              </a:ext>
            </a:extLst>
          </p:cNvPr>
          <p:cNvSpPr>
            <a:spLocks noGrp="1"/>
          </p:cNvSpPr>
          <p:nvPr>
            <p:ph type="ftr" sz="quarter" idx="11"/>
          </p:nvPr>
        </p:nvSpPr>
        <p:spPr/>
        <p:txBody>
          <a:bodyPr/>
          <a:lstStyle/>
          <a:p>
            <a:pPr>
              <a:defRPr/>
            </a:pPr>
            <a:r>
              <a:rPr lang="en-US"/>
              <a:t>JUICE - MAJIS – STM#5</a:t>
            </a:r>
            <a:endParaRPr lang="en-GB"/>
          </a:p>
        </p:txBody>
      </p:sp>
      <p:sp>
        <p:nvSpPr>
          <p:cNvPr id="6" name="Segnaposto numero diapositiva 5">
            <a:extLst>
              <a:ext uri="{FF2B5EF4-FFF2-40B4-BE49-F238E27FC236}">
                <a16:creationId xmlns:a16="http://schemas.microsoft.com/office/drawing/2014/main" id="{DEF95785-4AFA-3741-87BC-CF0586543B58}"/>
              </a:ext>
            </a:extLst>
          </p:cNvPr>
          <p:cNvSpPr>
            <a:spLocks noGrp="1"/>
          </p:cNvSpPr>
          <p:nvPr>
            <p:ph type="sldNum" sz="quarter" idx="12"/>
          </p:nvPr>
        </p:nvSpPr>
        <p:spPr/>
        <p:txBody>
          <a:bodyPr/>
          <a:lstStyle/>
          <a:p>
            <a:fld id="{635FC382-2745-4F5E-87AB-F5609AE1DABF}" type="slidenum">
              <a:rPr lang="en-GB" smtClean="0"/>
              <a:pPr/>
              <a:t>6</a:t>
            </a:fld>
            <a:endParaRPr lang="en-GB"/>
          </a:p>
        </p:txBody>
      </p:sp>
    </p:spTree>
    <p:extLst>
      <p:ext uri="{BB962C8B-B14F-4D97-AF65-F5344CB8AC3E}">
        <p14:creationId xmlns:p14="http://schemas.microsoft.com/office/powerpoint/2010/main" val="2849372447"/>
      </p:ext>
    </p:extLst>
  </p:cSld>
  <p:clrMapOvr>
    <a:masterClrMapping/>
  </p:clrMapOvr>
</p:sld>
</file>

<file path=ppt/theme/theme1.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21139</TotalTime>
  <Words>316</Words>
  <Application>Microsoft Macintosh PowerPoint</Application>
  <PresentationFormat>Presentazione su schermo (4:3)</PresentationFormat>
  <Paragraphs>52</Paragraphs>
  <Slides>6</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6</vt:i4>
      </vt:variant>
    </vt:vector>
  </HeadingPairs>
  <TitlesOfParts>
    <vt:vector size="9" baseType="lpstr">
      <vt:lpstr>Arial</vt:lpstr>
      <vt:lpstr>Calibri</vt:lpstr>
      <vt:lpstr>4_Office Theme</vt:lpstr>
      <vt:lpstr>SWT activities</vt:lpstr>
      <vt:lpstr>SWT activities</vt:lpstr>
      <vt:lpstr>Brief summary of main activities</vt:lpstr>
      <vt:lpstr>Brief summary of main activities</vt:lpstr>
      <vt:lpstr>Brief summary of main activities</vt:lpstr>
      <vt:lpstr>JUICE-Clipper workshop objective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MAJIS Template</dc:title>
  <dc:creator>MAJIS team</dc:creator>
  <cp:lastModifiedBy>giuseppe.piccioni@inaf.it</cp:lastModifiedBy>
  <cp:revision>763</cp:revision>
  <cp:lastPrinted>1601-01-01T00:00:00Z</cp:lastPrinted>
  <dcterms:created xsi:type="dcterms:W3CDTF">1601-01-01T00:00:00Z</dcterms:created>
  <dcterms:modified xsi:type="dcterms:W3CDTF">2019-10-07T12:05:35Z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SIP_Label_1afecdc9-0c4a-4ea0-a954-2e70b3455b23_Enabled">
    <vt:lpwstr>True</vt:lpwstr>
  </property>
  <property fmtid="{D5CDD505-2E9C-101B-9397-08002B2CF9AE}" pid="4" name="MSIP_Label_1afecdc9-0c4a-4ea0-a954-2e70b3455b23_SiteId">
    <vt:lpwstr>31ae1cef-2393-4eb1-8962-4e4bbfccd663</vt:lpwstr>
  </property>
  <property fmtid="{D5CDD505-2E9C-101B-9397-08002B2CF9AE}" pid="5" name="MSIP_Label_1afecdc9-0c4a-4ea0-a954-2e70b3455b23_Ref">
    <vt:lpwstr>https://api.informationprotection.azure.com/api/31ae1cef-2393-4eb1-8962-4e4bbfccd663</vt:lpwstr>
  </property>
  <property fmtid="{D5CDD505-2E9C-101B-9397-08002B2CF9AE}" pid="6" name="MSIP_Label_1afecdc9-0c4a-4ea0-a954-2e70b3455b23_SetBy">
    <vt:lpwstr>TommasiL@sas.itn</vt:lpwstr>
  </property>
  <property fmtid="{D5CDD505-2E9C-101B-9397-08002B2CF9AE}" pid="7" name="MSIP_Label_1afecdc9-0c4a-4ea0-a954-2e70b3455b23_SetDate">
    <vt:lpwstr>2017-10-09T09:54:15.5231892+02:00</vt:lpwstr>
  </property>
  <property fmtid="{D5CDD505-2E9C-101B-9397-08002B2CF9AE}" pid="8" name="MSIP_Label_1afecdc9-0c4a-4ea0-a954-2e70b3455b23_Name">
    <vt:lpwstr>Company Internal</vt:lpwstr>
  </property>
  <property fmtid="{D5CDD505-2E9C-101B-9397-08002B2CF9AE}" pid="9" name="MSIP_Label_1afecdc9-0c4a-4ea0-a954-2e70b3455b23_Application">
    <vt:lpwstr>Microsoft Azure Information Protection</vt:lpwstr>
  </property>
  <property fmtid="{D5CDD505-2E9C-101B-9397-08002B2CF9AE}" pid="10" name="MSIP_Label_1afecdc9-0c4a-4ea0-a954-2e70b3455b23_Extended_MSFT_Method">
    <vt:lpwstr>Manual</vt:lpwstr>
  </property>
  <property fmtid="{D5CDD505-2E9C-101B-9397-08002B2CF9AE}" pid="11" name="Sensitivity">
    <vt:lpwstr>Company Internal</vt:lpwstr>
  </property>
</Properties>
</file>