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0" r:id="rId2"/>
  </p:sldMasterIdLst>
  <p:notesMasterIdLst>
    <p:notesMasterId r:id="rId28"/>
  </p:notesMasterIdLst>
  <p:handoutMasterIdLst>
    <p:handoutMasterId r:id="rId29"/>
  </p:handoutMasterIdLst>
  <p:sldIdLst>
    <p:sldId id="259" r:id="rId3"/>
    <p:sldId id="260" r:id="rId4"/>
    <p:sldId id="280" r:id="rId5"/>
    <p:sldId id="261" r:id="rId6"/>
    <p:sldId id="285" r:id="rId7"/>
    <p:sldId id="273" r:id="rId8"/>
    <p:sldId id="295" r:id="rId9"/>
    <p:sldId id="290" r:id="rId10"/>
    <p:sldId id="282" r:id="rId11"/>
    <p:sldId id="262" r:id="rId12"/>
    <p:sldId id="263" r:id="rId13"/>
    <p:sldId id="286" r:id="rId14"/>
    <p:sldId id="275" r:id="rId15"/>
    <p:sldId id="284" r:id="rId16"/>
    <p:sldId id="296" r:id="rId17"/>
    <p:sldId id="287" r:id="rId18"/>
    <p:sldId id="266" r:id="rId19"/>
    <p:sldId id="269" r:id="rId20"/>
    <p:sldId id="265" r:id="rId21"/>
    <p:sldId id="297" r:id="rId22"/>
    <p:sldId id="301" r:id="rId23"/>
    <p:sldId id="298" r:id="rId24"/>
    <p:sldId id="299" r:id="rId25"/>
    <p:sldId id="300" r:id="rId26"/>
    <p:sldId id="28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7FF02"/>
    <a:srgbClr val="1205F5"/>
    <a:srgbClr val="FF0127"/>
    <a:srgbClr val="140BE9"/>
    <a:srgbClr val="FF00E0"/>
    <a:srgbClr val="178A1E"/>
    <a:srgbClr val="FFFA01"/>
    <a:srgbClr val="36EA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9"/>
    <p:restoredTop sz="86720"/>
  </p:normalViewPr>
  <p:slideViewPr>
    <p:cSldViewPr snapToGrid="0" snapToObjects="1">
      <p:cViewPr>
        <p:scale>
          <a:sx n="91" d="100"/>
          <a:sy n="91" d="100"/>
        </p:scale>
        <p:origin x="96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1" d="100"/>
          <a:sy n="81" d="100"/>
        </p:scale>
        <p:origin x="2464" y="200"/>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s-ES_tradnl" smtClean="0"/>
              <a:t>9/17/19</a:t>
            </a:r>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ED0A77-10FA-374B-BA67-FF091BCA351A}"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s-ES_tradnl" smtClean="0"/>
              <a:t>9/17/19</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E536B-8421-AF47-841C-898FA4E84A1A}" type="slidenum">
              <a:rPr lang="en-US" smtClean="0"/>
              <a:t>‹#›</a:t>
            </a:fld>
            <a:endParaRPr lang="en-US"/>
          </a:p>
        </p:txBody>
      </p:sp>
    </p:spTree>
    <p:extLst>
      <p:ext uri="{BB962C8B-B14F-4D97-AF65-F5344CB8AC3E}">
        <p14:creationId xmlns:p14="http://schemas.microsoft.com/office/powerpoint/2010/main" val="2307208464"/>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DE536B-8421-AF47-841C-898FA4E84A1A}" type="slidenum">
              <a:rPr lang="en-US" smtClean="0"/>
              <a:t>1</a:t>
            </a:fld>
            <a:endParaRPr lang="en-US"/>
          </a:p>
        </p:txBody>
      </p:sp>
      <p:sp>
        <p:nvSpPr>
          <p:cNvPr id="5" name="Date Placeholder 4"/>
          <p:cNvSpPr>
            <a:spLocks noGrp="1"/>
          </p:cNvSpPr>
          <p:nvPr>
            <p:ph type="dt" idx="11"/>
          </p:nvPr>
        </p:nvSpPr>
        <p:spPr/>
        <p:txBody>
          <a:bodyPr/>
          <a:lstStyle/>
          <a:p>
            <a:r>
              <a:rPr lang="es-ES_tradnl" smtClean="0"/>
              <a:t>9/17/19</a:t>
            </a:r>
            <a:endParaRPr lang="en-US"/>
          </a:p>
        </p:txBody>
      </p:sp>
    </p:spTree>
    <p:extLst>
      <p:ext uri="{BB962C8B-B14F-4D97-AF65-F5344CB8AC3E}">
        <p14:creationId xmlns:p14="http://schemas.microsoft.com/office/powerpoint/2010/main" val="62901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s-ES_tradnl" smtClean="0"/>
              <a:t>9/17/19</a:t>
            </a:r>
            <a:endParaRPr lang="en-US"/>
          </a:p>
        </p:txBody>
      </p:sp>
      <p:sp>
        <p:nvSpPr>
          <p:cNvPr id="5" name="Slide Number Placeholder 4"/>
          <p:cNvSpPr>
            <a:spLocks noGrp="1"/>
          </p:cNvSpPr>
          <p:nvPr>
            <p:ph type="sldNum" sz="quarter" idx="11"/>
          </p:nvPr>
        </p:nvSpPr>
        <p:spPr/>
        <p:txBody>
          <a:bodyPr/>
          <a:lstStyle/>
          <a:p>
            <a:fld id="{7BDE536B-8421-AF47-841C-898FA4E84A1A}" type="slidenum">
              <a:rPr lang="en-US" smtClean="0"/>
              <a:t>11</a:t>
            </a:fld>
            <a:endParaRPr lang="en-US"/>
          </a:p>
        </p:txBody>
      </p:sp>
    </p:spTree>
    <p:extLst>
      <p:ext uri="{BB962C8B-B14F-4D97-AF65-F5344CB8AC3E}">
        <p14:creationId xmlns:p14="http://schemas.microsoft.com/office/powerpoint/2010/main" val="740847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s-ES_tradnl" smtClean="0"/>
              <a:t>9/17/19</a:t>
            </a:r>
            <a:endParaRPr lang="en-US"/>
          </a:p>
        </p:txBody>
      </p:sp>
      <p:sp>
        <p:nvSpPr>
          <p:cNvPr id="5" name="Slide Number Placeholder 4"/>
          <p:cNvSpPr>
            <a:spLocks noGrp="1"/>
          </p:cNvSpPr>
          <p:nvPr>
            <p:ph type="sldNum" sz="quarter" idx="11"/>
          </p:nvPr>
        </p:nvSpPr>
        <p:spPr/>
        <p:txBody>
          <a:bodyPr/>
          <a:lstStyle/>
          <a:p>
            <a:fld id="{7BDE536B-8421-AF47-841C-898FA4E84A1A}" type="slidenum">
              <a:rPr lang="en-US" smtClean="0"/>
              <a:t>12</a:t>
            </a:fld>
            <a:endParaRPr lang="en-US"/>
          </a:p>
        </p:txBody>
      </p:sp>
    </p:spTree>
    <p:extLst>
      <p:ext uri="{BB962C8B-B14F-4D97-AF65-F5344CB8AC3E}">
        <p14:creationId xmlns:p14="http://schemas.microsoft.com/office/powerpoint/2010/main" val="1771319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s-ES_tradnl" smtClean="0"/>
              <a:t>9/17/19</a:t>
            </a:r>
            <a:endParaRPr lang="en-US"/>
          </a:p>
        </p:txBody>
      </p:sp>
      <p:sp>
        <p:nvSpPr>
          <p:cNvPr id="5" name="Slide Number Placeholder 4"/>
          <p:cNvSpPr>
            <a:spLocks noGrp="1"/>
          </p:cNvSpPr>
          <p:nvPr>
            <p:ph type="sldNum" sz="quarter" idx="11"/>
          </p:nvPr>
        </p:nvSpPr>
        <p:spPr/>
        <p:txBody>
          <a:bodyPr/>
          <a:lstStyle/>
          <a:p>
            <a:fld id="{7BDE536B-8421-AF47-841C-898FA4E84A1A}" type="slidenum">
              <a:rPr lang="en-US" smtClean="0"/>
              <a:t>13</a:t>
            </a:fld>
            <a:endParaRPr lang="en-US"/>
          </a:p>
        </p:txBody>
      </p:sp>
    </p:spTree>
    <p:extLst>
      <p:ext uri="{BB962C8B-B14F-4D97-AF65-F5344CB8AC3E}">
        <p14:creationId xmlns:p14="http://schemas.microsoft.com/office/powerpoint/2010/main" val="1991953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s-ES_tradnl" smtClean="0"/>
              <a:t>9/17/19</a:t>
            </a:r>
            <a:endParaRPr lang="en-US"/>
          </a:p>
        </p:txBody>
      </p:sp>
      <p:sp>
        <p:nvSpPr>
          <p:cNvPr id="5" name="Slide Number Placeholder 4"/>
          <p:cNvSpPr>
            <a:spLocks noGrp="1"/>
          </p:cNvSpPr>
          <p:nvPr>
            <p:ph type="sldNum" sz="quarter" idx="11"/>
          </p:nvPr>
        </p:nvSpPr>
        <p:spPr/>
        <p:txBody>
          <a:bodyPr/>
          <a:lstStyle/>
          <a:p>
            <a:fld id="{7BDE536B-8421-AF47-841C-898FA4E84A1A}" type="slidenum">
              <a:rPr lang="en-US" smtClean="0"/>
              <a:t>14</a:t>
            </a:fld>
            <a:endParaRPr lang="en-US"/>
          </a:p>
        </p:txBody>
      </p:sp>
    </p:spTree>
    <p:extLst>
      <p:ext uri="{BB962C8B-B14F-4D97-AF65-F5344CB8AC3E}">
        <p14:creationId xmlns:p14="http://schemas.microsoft.com/office/powerpoint/2010/main" val="1408218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r>
              <a:rPr lang="es-ES_tradnl" smtClean="0"/>
              <a:t>9/17/19</a:t>
            </a:r>
            <a:endParaRPr lang="en-US"/>
          </a:p>
        </p:txBody>
      </p:sp>
      <p:sp>
        <p:nvSpPr>
          <p:cNvPr id="5" name="Slide Number Placeholder 4"/>
          <p:cNvSpPr>
            <a:spLocks noGrp="1"/>
          </p:cNvSpPr>
          <p:nvPr>
            <p:ph type="sldNum" sz="quarter" idx="11"/>
          </p:nvPr>
        </p:nvSpPr>
        <p:spPr/>
        <p:txBody>
          <a:bodyPr/>
          <a:lstStyle/>
          <a:p>
            <a:fld id="{7BDE536B-8421-AF47-841C-898FA4E84A1A}" type="slidenum">
              <a:rPr lang="en-US" smtClean="0"/>
              <a:t>16</a:t>
            </a:fld>
            <a:endParaRPr lang="en-US"/>
          </a:p>
        </p:txBody>
      </p:sp>
    </p:spTree>
    <p:extLst>
      <p:ext uri="{BB962C8B-B14F-4D97-AF65-F5344CB8AC3E}">
        <p14:creationId xmlns:p14="http://schemas.microsoft.com/office/powerpoint/2010/main" val="1036039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s-ES_tradnl" smtClean="0"/>
              <a:t>9/17/19</a:t>
            </a:r>
            <a:endParaRPr lang="en-US"/>
          </a:p>
        </p:txBody>
      </p:sp>
      <p:sp>
        <p:nvSpPr>
          <p:cNvPr id="5" name="Slide Number Placeholder 4"/>
          <p:cNvSpPr>
            <a:spLocks noGrp="1"/>
          </p:cNvSpPr>
          <p:nvPr>
            <p:ph type="sldNum" sz="quarter" idx="11"/>
          </p:nvPr>
        </p:nvSpPr>
        <p:spPr/>
        <p:txBody>
          <a:bodyPr/>
          <a:lstStyle/>
          <a:p>
            <a:fld id="{7BDE536B-8421-AF47-841C-898FA4E84A1A}" type="slidenum">
              <a:rPr lang="en-US" smtClean="0"/>
              <a:t>17</a:t>
            </a:fld>
            <a:endParaRPr lang="en-US"/>
          </a:p>
        </p:txBody>
      </p:sp>
    </p:spTree>
    <p:extLst>
      <p:ext uri="{BB962C8B-B14F-4D97-AF65-F5344CB8AC3E}">
        <p14:creationId xmlns:p14="http://schemas.microsoft.com/office/powerpoint/2010/main" val="427263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s-ES_tradnl" smtClean="0"/>
              <a:t>9/17/19</a:t>
            </a:r>
            <a:endParaRPr lang="en-US"/>
          </a:p>
        </p:txBody>
      </p:sp>
      <p:sp>
        <p:nvSpPr>
          <p:cNvPr id="5" name="Slide Number Placeholder 4"/>
          <p:cNvSpPr>
            <a:spLocks noGrp="1"/>
          </p:cNvSpPr>
          <p:nvPr>
            <p:ph type="sldNum" sz="quarter" idx="11"/>
          </p:nvPr>
        </p:nvSpPr>
        <p:spPr/>
        <p:txBody>
          <a:bodyPr/>
          <a:lstStyle/>
          <a:p>
            <a:fld id="{7BDE536B-8421-AF47-841C-898FA4E84A1A}" type="slidenum">
              <a:rPr lang="en-US" smtClean="0"/>
              <a:t>18</a:t>
            </a:fld>
            <a:endParaRPr lang="en-US"/>
          </a:p>
        </p:txBody>
      </p:sp>
    </p:spTree>
    <p:extLst>
      <p:ext uri="{BB962C8B-B14F-4D97-AF65-F5344CB8AC3E}">
        <p14:creationId xmlns:p14="http://schemas.microsoft.com/office/powerpoint/2010/main" val="1051215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s-ES_tradnl" smtClean="0"/>
              <a:t>9/17/19</a:t>
            </a:r>
            <a:endParaRPr lang="en-US"/>
          </a:p>
        </p:txBody>
      </p:sp>
      <p:sp>
        <p:nvSpPr>
          <p:cNvPr id="5" name="Slide Number Placeholder 4"/>
          <p:cNvSpPr>
            <a:spLocks noGrp="1"/>
          </p:cNvSpPr>
          <p:nvPr>
            <p:ph type="sldNum" sz="quarter" idx="11"/>
          </p:nvPr>
        </p:nvSpPr>
        <p:spPr/>
        <p:txBody>
          <a:bodyPr/>
          <a:lstStyle/>
          <a:p>
            <a:fld id="{7BDE536B-8421-AF47-841C-898FA4E84A1A}" type="slidenum">
              <a:rPr lang="en-US" smtClean="0"/>
              <a:t>19</a:t>
            </a:fld>
            <a:endParaRPr lang="en-US"/>
          </a:p>
        </p:txBody>
      </p:sp>
    </p:spTree>
    <p:extLst>
      <p:ext uri="{BB962C8B-B14F-4D97-AF65-F5344CB8AC3E}">
        <p14:creationId xmlns:p14="http://schemas.microsoft.com/office/powerpoint/2010/main" val="1722400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xmlns="" id="{71DBC0B6-A866-654E-B772-18FEC6AB59E7}"/>
              </a:ext>
            </a:extLst>
          </p:cNvPr>
          <p:cNvSpPr>
            <a:spLocks noGrp="1" noRot="1" noChangeAspect="1" noChangeArrowheads="1" noTextEdit="1"/>
          </p:cNvSpPr>
          <p:nvPr>
            <p:ph type="sldImg"/>
          </p:nvPr>
        </p:nvSpPr>
        <p:spPr>
          <a:ln/>
        </p:spPr>
      </p:sp>
      <p:sp>
        <p:nvSpPr>
          <p:cNvPr id="21506" name="Notes Placeholder 2">
            <a:extLst>
              <a:ext uri="{FF2B5EF4-FFF2-40B4-BE49-F238E27FC236}">
                <a16:creationId xmlns:a16="http://schemas.microsoft.com/office/drawing/2014/main" xmlns="" id="{966AEA4F-923C-EC4B-91F5-B8E0F9EFBAA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xmlns="" id="{F53AC676-F71B-6F44-AFE7-0D230079771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8838">
              <a:defRPr>
                <a:solidFill>
                  <a:schemeClr val="tx1"/>
                </a:solidFill>
                <a:latin typeface="Verdana" panose="020B0604030504040204" pitchFamily="34" charset="0"/>
                <a:ea typeface="ＭＳ Ｐゴシック" panose="020B0600070205080204" pitchFamily="34" charset="-128"/>
              </a:defRPr>
            </a:lvl1pPr>
            <a:lvl2pPr marL="742950" indent="-285750" defTabSz="858838">
              <a:defRPr>
                <a:solidFill>
                  <a:schemeClr val="tx1"/>
                </a:solidFill>
                <a:latin typeface="Verdana" panose="020B0604030504040204" pitchFamily="34" charset="0"/>
                <a:ea typeface="ＭＳ Ｐゴシック" panose="020B0600070205080204" pitchFamily="34" charset="-128"/>
              </a:defRPr>
            </a:lvl2pPr>
            <a:lvl3pPr marL="1143000" indent="-228600" defTabSz="858838">
              <a:defRPr>
                <a:solidFill>
                  <a:schemeClr val="tx1"/>
                </a:solidFill>
                <a:latin typeface="Verdana" panose="020B0604030504040204" pitchFamily="34" charset="0"/>
                <a:ea typeface="ＭＳ Ｐゴシック" panose="020B0600070205080204" pitchFamily="34" charset="-128"/>
              </a:defRPr>
            </a:lvl3pPr>
            <a:lvl4pPr marL="1600200" indent="-228600" defTabSz="858838">
              <a:defRPr>
                <a:solidFill>
                  <a:schemeClr val="tx1"/>
                </a:solidFill>
                <a:latin typeface="Verdana" panose="020B0604030504040204" pitchFamily="34" charset="0"/>
                <a:ea typeface="ＭＳ Ｐゴシック" panose="020B0600070205080204" pitchFamily="34" charset="-128"/>
              </a:defRPr>
            </a:lvl4pPr>
            <a:lvl5pPr marL="2057400" indent="-228600" defTabSz="858838">
              <a:defRPr>
                <a:solidFill>
                  <a:schemeClr val="tx1"/>
                </a:solidFill>
                <a:latin typeface="Verdana" panose="020B0604030504040204" pitchFamily="34" charset="0"/>
                <a:ea typeface="ＭＳ Ｐゴシック" panose="020B0600070205080204" pitchFamily="34" charset="-128"/>
              </a:defRPr>
            </a:lvl5pPr>
            <a:lvl6pPr marL="2514600" indent="-228600" defTabSz="858838"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858838"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858838"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858838"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736092C1-CA90-0D45-B33A-FDD2D0F27D0B}" type="slidenum">
              <a:rPr lang="en-US" altLang="en-US" smtClean="0"/>
              <a:pPr/>
              <a:t>20</a:t>
            </a:fld>
            <a:endParaRPr lang="en-US" altLang="en-US"/>
          </a:p>
        </p:txBody>
      </p:sp>
    </p:spTree>
    <p:extLst>
      <p:ext uri="{BB962C8B-B14F-4D97-AF65-F5344CB8AC3E}">
        <p14:creationId xmlns:p14="http://schemas.microsoft.com/office/powerpoint/2010/main" val="1829014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xmlns="" id="{71DBC0B6-A866-654E-B772-18FEC6AB59E7}"/>
              </a:ext>
            </a:extLst>
          </p:cNvPr>
          <p:cNvSpPr>
            <a:spLocks noGrp="1" noRot="1" noChangeAspect="1" noChangeArrowheads="1" noTextEdit="1"/>
          </p:cNvSpPr>
          <p:nvPr>
            <p:ph type="sldImg"/>
          </p:nvPr>
        </p:nvSpPr>
        <p:spPr>
          <a:ln/>
        </p:spPr>
      </p:sp>
      <p:sp>
        <p:nvSpPr>
          <p:cNvPr id="21506" name="Notes Placeholder 2">
            <a:extLst>
              <a:ext uri="{FF2B5EF4-FFF2-40B4-BE49-F238E27FC236}">
                <a16:creationId xmlns:a16="http://schemas.microsoft.com/office/drawing/2014/main" xmlns="" id="{966AEA4F-923C-EC4B-91F5-B8E0F9EFBAA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xmlns="" id="{F53AC676-F71B-6F44-AFE7-0D230079771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8838">
              <a:defRPr>
                <a:solidFill>
                  <a:schemeClr val="tx1"/>
                </a:solidFill>
                <a:latin typeface="Verdana" panose="020B0604030504040204" pitchFamily="34" charset="0"/>
                <a:ea typeface="ＭＳ Ｐゴシック" panose="020B0600070205080204" pitchFamily="34" charset="-128"/>
              </a:defRPr>
            </a:lvl1pPr>
            <a:lvl2pPr marL="742950" indent="-285750" defTabSz="858838">
              <a:defRPr>
                <a:solidFill>
                  <a:schemeClr val="tx1"/>
                </a:solidFill>
                <a:latin typeface="Verdana" panose="020B0604030504040204" pitchFamily="34" charset="0"/>
                <a:ea typeface="ＭＳ Ｐゴシック" panose="020B0600070205080204" pitchFamily="34" charset="-128"/>
              </a:defRPr>
            </a:lvl2pPr>
            <a:lvl3pPr marL="1143000" indent="-228600" defTabSz="858838">
              <a:defRPr>
                <a:solidFill>
                  <a:schemeClr val="tx1"/>
                </a:solidFill>
                <a:latin typeface="Verdana" panose="020B0604030504040204" pitchFamily="34" charset="0"/>
                <a:ea typeface="ＭＳ Ｐゴシック" panose="020B0600070205080204" pitchFamily="34" charset="-128"/>
              </a:defRPr>
            </a:lvl3pPr>
            <a:lvl4pPr marL="1600200" indent="-228600" defTabSz="858838">
              <a:defRPr>
                <a:solidFill>
                  <a:schemeClr val="tx1"/>
                </a:solidFill>
                <a:latin typeface="Verdana" panose="020B0604030504040204" pitchFamily="34" charset="0"/>
                <a:ea typeface="ＭＳ Ｐゴシック" panose="020B0600070205080204" pitchFamily="34" charset="-128"/>
              </a:defRPr>
            </a:lvl4pPr>
            <a:lvl5pPr marL="2057400" indent="-228600" defTabSz="858838">
              <a:defRPr>
                <a:solidFill>
                  <a:schemeClr val="tx1"/>
                </a:solidFill>
                <a:latin typeface="Verdana" panose="020B0604030504040204" pitchFamily="34" charset="0"/>
                <a:ea typeface="ＭＳ Ｐゴシック" panose="020B0600070205080204" pitchFamily="34" charset="-128"/>
              </a:defRPr>
            </a:lvl5pPr>
            <a:lvl6pPr marL="2514600" indent="-228600" defTabSz="858838"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858838"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858838"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858838"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736092C1-CA90-0D45-B33A-FDD2D0F27D0B}" type="slidenum">
              <a:rPr lang="en-US" altLang="en-US" smtClean="0"/>
              <a:pPr/>
              <a:t>21</a:t>
            </a:fld>
            <a:endParaRPr lang="en-US" altLang="en-US"/>
          </a:p>
        </p:txBody>
      </p:sp>
    </p:spTree>
    <p:extLst>
      <p:ext uri="{BB962C8B-B14F-4D97-AF65-F5344CB8AC3E}">
        <p14:creationId xmlns:p14="http://schemas.microsoft.com/office/powerpoint/2010/main" val="1352172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r>
              <a:rPr lang="es-ES_tradnl" smtClean="0"/>
              <a:t>9/17/19</a:t>
            </a:r>
            <a:endParaRPr lang="en-US"/>
          </a:p>
        </p:txBody>
      </p:sp>
      <p:sp>
        <p:nvSpPr>
          <p:cNvPr id="5" name="Slide Number Placeholder 4"/>
          <p:cNvSpPr>
            <a:spLocks noGrp="1"/>
          </p:cNvSpPr>
          <p:nvPr>
            <p:ph type="sldNum" sz="quarter" idx="11"/>
          </p:nvPr>
        </p:nvSpPr>
        <p:spPr/>
        <p:txBody>
          <a:bodyPr/>
          <a:lstStyle/>
          <a:p>
            <a:fld id="{7BDE536B-8421-AF47-841C-898FA4E84A1A}" type="slidenum">
              <a:rPr lang="en-US" smtClean="0"/>
              <a:t>2</a:t>
            </a:fld>
            <a:endParaRPr lang="en-US"/>
          </a:p>
        </p:txBody>
      </p:sp>
    </p:spTree>
    <p:extLst>
      <p:ext uri="{BB962C8B-B14F-4D97-AF65-F5344CB8AC3E}">
        <p14:creationId xmlns:p14="http://schemas.microsoft.com/office/powerpoint/2010/main" val="1304244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xmlns="" id="{8443A465-0144-4048-8293-C8D3CC0CF68B}"/>
              </a:ext>
            </a:extLst>
          </p:cNvPr>
          <p:cNvSpPr>
            <a:spLocks noGrp="1" noRot="1" noChangeAspect="1" noChangeArrowheads="1" noTextEdit="1"/>
          </p:cNvSpPr>
          <p:nvPr>
            <p:ph type="sldImg"/>
          </p:nvPr>
        </p:nvSpPr>
        <p:spPr>
          <a:ln/>
        </p:spPr>
      </p:sp>
      <p:sp>
        <p:nvSpPr>
          <p:cNvPr id="23554" name="Notes Placeholder 2">
            <a:extLst>
              <a:ext uri="{FF2B5EF4-FFF2-40B4-BE49-F238E27FC236}">
                <a16:creationId xmlns:a16="http://schemas.microsoft.com/office/drawing/2014/main" xmlns="" id="{2E19E103-0A02-0A4D-9C44-E0E562D3245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buFontTx/>
              <a:buChar char="•"/>
            </a:pPr>
            <a:endParaRPr lang="en-US" altLang="en-US" sz="1500" b="1" dirty="0">
              <a:solidFill>
                <a:srgbClr val="0070C0"/>
              </a:solidFill>
              <a:ea typeface="ＭＳ Ｐゴシック" panose="020B0600070205080204" pitchFamily="34" charset="-128"/>
            </a:endParaRPr>
          </a:p>
          <a:p>
            <a:pPr marL="742950" lvl="1" indent="-285750">
              <a:buFontTx/>
              <a:buChar char="•"/>
            </a:pPr>
            <a:endParaRPr lang="en-GB" altLang="en-US" sz="1500" dirty="0">
              <a:solidFill>
                <a:srgbClr val="0070C0"/>
              </a:solidFill>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xmlns="" id="{4A4376CD-E699-6A40-B8CB-24E3C75E3C5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8838">
              <a:defRPr>
                <a:solidFill>
                  <a:schemeClr val="tx1"/>
                </a:solidFill>
                <a:latin typeface="Verdana" panose="020B0604030504040204" pitchFamily="34" charset="0"/>
                <a:ea typeface="ＭＳ Ｐゴシック" panose="020B0600070205080204" pitchFamily="34" charset="-128"/>
              </a:defRPr>
            </a:lvl1pPr>
            <a:lvl2pPr marL="742950" indent="-285750" defTabSz="858838">
              <a:defRPr>
                <a:solidFill>
                  <a:schemeClr val="tx1"/>
                </a:solidFill>
                <a:latin typeface="Verdana" panose="020B0604030504040204" pitchFamily="34" charset="0"/>
                <a:ea typeface="ＭＳ Ｐゴシック" panose="020B0600070205080204" pitchFamily="34" charset="-128"/>
              </a:defRPr>
            </a:lvl2pPr>
            <a:lvl3pPr marL="1143000" indent="-228600" defTabSz="858838">
              <a:defRPr>
                <a:solidFill>
                  <a:schemeClr val="tx1"/>
                </a:solidFill>
                <a:latin typeface="Verdana" panose="020B0604030504040204" pitchFamily="34" charset="0"/>
                <a:ea typeface="ＭＳ Ｐゴシック" panose="020B0600070205080204" pitchFamily="34" charset="-128"/>
              </a:defRPr>
            </a:lvl3pPr>
            <a:lvl4pPr marL="1600200" indent="-228600" defTabSz="858838">
              <a:defRPr>
                <a:solidFill>
                  <a:schemeClr val="tx1"/>
                </a:solidFill>
                <a:latin typeface="Verdana" panose="020B0604030504040204" pitchFamily="34" charset="0"/>
                <a:ea typeface="ＭＳ Ｐゴシック" panose="020B0600070205080204" pitchFamily="34" charset="-128"/>
              </a:defRPr>
            </a:lvl4pPr>
            <a:lvl5pPr marL="2057400" indent="-228600" defTabSz="858838">
              <a:defRPr>
                <a:solidFill>
                  <a:schemeClr val="tx1"/>
                </a:solidFill>
                <a:latin typeface="Verdana" panose="020B0604030504040204" pitchFamily="34" charset="0"/>
                <a:ea typeface="ＭＳ Ｐゴシック" panose="020B0600070205080204" pitchFamily="34" charset="-128"/>
              </a:defRPr>
            </a:lvl5pPr>
            <a:lvl6pPr marL="2514600" indent="-228600" defTabSz="858838"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858838"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858838"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858838"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A94BB820-D720-8D48-976C-6C02C18D6CE6}" type="slidenum">
              <a:rPr lang="en-US" altLang="en-US" smtClean="0"/>
              <a:pPr/>
              <a:t>23</a:t>
            </a:fld>
            <a:endParaRPr lang="en-US" altLang="en-US"/>
          </a:p>
        </p:txBody>
      </p:sp>
    </p:spTree>
    <p:extLst>
      <p:ext uri="{BB962C8B-B14F-4D97-AF65-F5344CB8AC3E}">
        <p14:creationId xmlns:p14="http://schemas.microsoft.com/office/powerpoint/2010/main" val="1324361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s-ES_tradnl" smtClean="0"/>
              <a:t>9/17/19</a:t>
            </a:r>
            <a:endParaRPr lang="en-US"/>
          </a:p>
        </p:txBody>
      </p:sp>
      <p:sp>
        <p:nvSpPr>
          <p:cNvPr id="5" name="Slide Number Placeholder 4"/>
          <p:cNvSpPr>
            <a:spLocks noGrp="1"/>
          </p:cNvSpPr>
          <p:nvPr>
            <p:ph type="sldNum" sz="quarter" idx="11"/>
          </p:nvPr>
        </p:nvSpPr>
        <p:spPr/>
        <p:txBody>
          <a:bodyPr/>
          <a:lstStyle/>
          <a:p>
            <a:fld id="{7BDE536B-8421-AF47-841C-898FA4E84A1A}" type="slidenum">
              <a:rPr lang="en-US" smtClean="0"/>
              <a:t>3</a:t>
            </a:fld>
            <a:endParaRPr lang="en-US"/>
          </a:p>
        </p:txBody>
      </p:sp>
    </p:spTree>
    <p:extLst>
      <p:ext uri="{BB962C8B-B14F-4D97-AF65-F5344CB8AC3E}">
        <p14:creationId xmlns:p14="http://schemas.microsoft.com/office/powerpoint/2010/main" val="1983750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s-ES_tradnl" smtClean="0"/>
              <a:t>9/17/19</a:t>
            </a:r>
            <a:endParaRPr lang="en-US"/>
          </a:p>
        </p:txBody>
      </p:sp>
      <p:sp>
        <p:nvSpPr>
          <p:cNvPr id="5" name="Slide Number Placeholder 4"/>
          <p:cNvSpPr>
            <a:spLocks noGrp="1"/>
          </p:cNvSpPr>
          <p:nvPr>
            <p:ph type="sldNum" sz="quarter" idx="11"/>
          </p:nvPr>
        </p:nvSpPr>
        <p:spPr/>
        <p:txBody>
          <a:bodyPr/>
          <a:lstStyle/>
          <a:p>
            <a:fld id="{7BDE536B-8421-AF47-841C-898FA4E84A1A}" type="slidenum">
              <a:rPr lang="en-US" smtClean="0"/>
              <a:t>5</a:t>
            </a:fld>
            <a:endParaRPr lang="en-US"/>
          </a:p>
        </p:txBody>
      </p:sp>
    </p:spTree>
    <p:extLst>
      <p:ext uri="{BB962C8B-B14F-4D97-AF65-F5344CB8AC3E}">
        <p14:creationId xmlns:p14="http://schemas.microsoft.com/office/powerpoint/2010/main" val="1616068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s-ES_tradnl" smtClean="0"/>
              <a:t>9/17/19</a:t>
            </a:r>
            <a:endParaRPr lang="en-US"/>
          </a:p>
        </p:txBody>
      </p:sp>
      <p:sp>
        <p:nvSpPr>
          <p:cNvPr id="5" name="Slide Number Placeholder 4"/>
          <p:cNvSpPr>
            <a:spLocks noGrp="1"/>
          </p:cNvSpPr>
          <p:nvPr>
            <p:ph type="sldNum" sz="quarter" idx="11"/>
          </p:nvPr>
        </p:nvSpPr>
        <p:spPr/>
        <p:txBody>
          <a:bodyPr/>
          <a:lstStyle/>
          <a:p>
            <a:fld id="{7BDE536B-8421-AF47-841C-898FA4E84A1A}" type="slidenum">
              <a:rPr lang="en-US" smtClean="0"/>
              <a:t>6</a:t>
            </a:fld>
            <a:endParaRPr lang="en-US"/>
          </a:p>
        </p:txBody>
      </p:sp>
    </p:spTree>
    <p:extLst>
      <p:ext uri="{BB962C8B-B14F-4D97-AF65-F5344CB8AC3E}">
        <p14:creationId xmlns:p14="http://schemas.microsoft.com/office/powerpoint/2010/main" val="636588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s-ES_tradnl" smtClean="0"/>
              <a:t>9/17/19</a:t>
            </a:r>
            <a:endParaRPr lang="en-US"/>
          </a:p>
        </p:txBody>
      </p:sp>
      <p:sp>
        <p:nvSpPr>
          <p:cNvPr id="5" name="Slide Number Placeholder 4"/>
          <p:cNvSpPr>
            <a:spLocks noGrp="1"/>
          </p:cNvSpPr>
          <p:nvPr>
            <p:ph type="sldNum" sz="quarter" idx="11"/>
          </p:nvPr>
        </p:nvSpPr>
        <p:spPr/>
        <p:txBody>
          <a:bodyPr/>
          <a:lstStyle/>
          <a:p>
            <a:fld id="{7BDE536B-8421-AF47-841C-898FA4E84A1A}" type="slidenum">
              <a:rPr lang="en-US" smtClean="0"/>
              <a:t>7</a:t>
            </a:fld>
            <a:endParaRPr lang="en-US"/>
          </a:p>
        </p:txBody>
      </p:sp>
    </p:spTree>
    <p:extLst>
      <p:ext uri="{BB962C8B-B14F-4D97-AF65-F5344CB8AC3E}">
        <p14:creationId xmlns:p14="http://schemas.microsoft.com/office/powerpoint/2010/main" val="977998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s-ES_tradnl" smtClean="0"/>
              <a:t>9/17/19</a:t>
            </a:r>
            <a:endParaRPr lang="en-US"/>
          </a:p>
        </p:txBody>
      </p:sp>
      <p:sp>
        <p:nvSpPr>
          <p:cNvPr id="5" name="Slide Number Placeholder 4"/>
          <p:cNvSpPr>
            <a:spLocks noGrp="1"/>
          </p:cNvSpPr>
          <p:nvPr>
            <p:ph type="sldNum" sz="quarter" idx="11"/>
          </p:nvPr>
        </p:nvSpPr>
        <p:spPr/>
        <p:txBody>
          <a:bodyPr/>
          <a:lstStyle/>
          <a:p>
            <a:fld id="{7BDE536B-8421-AF47-841C-898FA4E84A1A}" type="slidenum">
              <a:rPr lang="en-US" smtClean="0"/>
              <a:t>8</a:t>
            </a:fld>
            <a:endParaRPr lang="en-US"/>
          </a:p>
        </p:txBody>
      </p:sp>
    </p:spTree>
    <p:extLst>
      <p:ext uri="{BB962C8B-B14F-4D97-AF65-F5344CB8AC3E}">
        <p14:creationId xmlns:p14="http://schemas.microsoft.com/office/powerpoint/2010/main" val="113191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GB" sz="1400" dirty="0" smtClean="0">
              <a:solidFill>
                <a:srgbClr val="0070C0"/>
              </a:solidFill>
              <a:ea typeface="Verdana" charset="0"/>
              <a:cs typeface="Verdana" charset="0"/>
            </a:endParaRPr>
          </a:p>
        </p:txBody>
      </p:sp>
      <p:sp>
        <p:nvSpPr>
          <p:cNvPr id="4" name="Date Placeholder 3"/>
          <p:cNvSpPr>
            <a:spLocks noGrp="1"/>
          </p:cNvSpPr>
          <p:nvPr>
            <p:ph type="dt" idx="10"/>
          </p:nvPr>
        </p:nvSpPr>
        <p:spPr/>
        <p:txBody>
          <a:bodyPr/>
          <a:lstStyle/>
          <a:p>
            <a:r>
              <a:rPr lang="es-ES_tradnl" smtClean="0"/>
              <a:t>9/17/19</a:t>
            </a:r>
            <a:endParaRPr lang="en-US"/>
          </a:p>
        </p:txBody>
      </p:sp>
      <p:sp>
        <p:nvSpPr>
          <p:cNvPr id="5" name="Slide Number Placeholder 4"/>
          <p:cNvSpPr>
            <a:spLocks noGrp="1"/>
          </p:cNvSpPr>
          <p:nvPr>
            <p:ph type="sldNum" sz="quarter" idx="11"/>
          </p:nvPr>
        </p:nvSpPr>
        <p:spPr/>
        <p:txBody>
          <a:bodyPr/>
          <a:lstStyle/>
          <a:p>
            <a:fld id="{7BDE536B-8421-AF47-841C-898FA4E84A1A}" type="slidenum">
              <a:rPr lang="en-US" smtClean="0"/>
              <a:t>9</a:t>
            </a:fld>
            <a:endParaRPr lang="en-US"/>
          </a:p>
        </p:txBody>
      </p:sp>
    </p:spTree>
    <p:extLst>
      <p:ext uri="{BB962C8B-B14F-4D97-AF65-F5344CB8AC3E}">
        <p14:creationId xmlns:p14="http://schemas.microsoft.com/office/powerpoint/2010/main" val="527809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DE536B-8421-AF47-841C-898FA4E84A1A}" type="slidenum">
              <a:rPr lang="en-US" smtClean="0"/>
              <a:t>10</a:t>
            </a:fld>
            <a:endParaRPr lang="en-US"/>
          </a:p>
        </p:txBody>
      </p:sp>
      <p:sp>
        <p:nvSpPr>
          <p:cNvPr id="5" name="Date Placeholder 4"/>
          <p:cNvSpPr>
            <a:spLocks noGrp="1"/>
          </p:cNvSpPr>
          <p:nvPr>
            <p:ph type="dt" idx="11"/>
          </p:nvPr>
        </p:nvSpPr>
        <p:spPr/>
        <p:txBody>
          <a:bodyPr/>
          <a:lstStyle/>
          <a:p>
            <a:r>
              <a:rPr lang="es-ES_tradnl" smtClean="0"/>
              <a:t>9/17/19</a:t>
            </a:r>
            <a:endParaRPr lang="en-US"/>
          </a:p>
        </p:txBody>
      </p:sp>
    </p:spTree>
    <p:extLst>
      <p:ext uri="{BB962C8B-B14F-4D97-AF65-F5344CB8AC3E}">
        <p14:creationId xmlns:p14="http://schemas.microsoft.com/office/powerpoint/2010/main" val="2063299336"/>
      </p:ext>
    </p:extLst>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png"/><Relationship Id="rId26" Type="http://schemas.openxmlformats.org/officeDocument/2006/relationships/image" Target="../media/image24.png"/><Relationship Id="rId27"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7" name="Picture 6"/>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4705" t="8391"/>
          <a:stretch/>
        </p:blipFill>
        <p:spPr bwMode="auto">
          <a:xfrm>
            <a:off x="-36576" y="2"/>
            <a:ext cx="9179434" cy="68579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6323" name="Rectangle 2"/>
          <p:cNvSpPr>
            <a:spLocks noGrp="1" noChangeArrowheads="1"/>
          </p:cNvSpPr>
          <p:nvPr>
            <p:ph type="subTitle" idx="1"/>
          </p:nvPr>
        </p:nvSpPr>
        <p:spPr>
          <a:xfrm>
            <a:off x="614361" y="388620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76" y="2572257"/>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6429376"/>
            <a:ext cx="50165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endParaRPr lang="en-GB" sz="800" dirty="0">
              <a:solidFill>
                <a:srgbClr val="000000"/>
              </a:solidFill>
              <a:latin typeface="Verdana" pitchFamily="34" charset="0"/>
            </a:endParaRPr>
          </a:p>
        </p:txBody>
      </p:sp>
      <p:sp>
        <p:nvSpPr>
          <p:cNvPr id="10" name="Text Box 58"/>
          <p:cNvSpPr txBox="1">
            <a:spLocks noChangeArrowheads="1"/>
          </p:cNvSpPr>
          <p:nvPr userDrawn="1"/>
        </p:nvSpPr>
        <p:spPr bwMode="auto">
          <a:xfrm>
            <a:off x="162824" y="6165865"/>
            <a:ext cx="50165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anchor="b">
            <a:spAutoFit/>
          </a:bodyPr>
          <a:lstStyle/>
          <a:p>
            <a:pPr defTabSz="914400" fontAlgn="base">
              <a:spcBef>
                <a:spcPct val="50000"/>
              </a:spcBef>
              <a:spcAft>
                <a:spcPct val="0"/>
              </a:spcAft>
            </a:pPr>
            <a:r>
              <a:rPr lang="en-US" sz="800">
                <a:solidFill>
                  <a:srgbClr val="FFFFFF">
                    <a:lumMod val="85000"/>
                  </a:srgbClr>
                </a:solidFill>
                <a:latin typeface="Verdana" pitchFamily="34" charset="0"/>
              </a:rPr>
              <a:t>ESA UNCLASSIFIED - For Official Use</a:t>
            </a:r>
            <a:endParaRPr lang="en-GB" sz="800" dirty="0">
              <a:solidFill>
                <a:srgbClr val="FFFFFF">
                  <a:lumMod val="85000"/>
                </a:srgbClr>
              </a:solidFill>
              <a:latin typeface="Verdana" pitchFamily="34" charset="0"/>
            </a:endParaRPr>
          </a:p>
        </p:txBody>
      </p:sp>
      <p:pic>
        <p:nvPicPr>
          <p:cNvPr id="35" name="Picture 34"/>
          <p:cNvPicPr>
            <a:picLocks noChangeAspect="1"/>
          </p:cNvPicPr>
          <p:nvPr userDrawn="1"/>
        </p:nvPicPr>
        <p:blipFill rotWithShape="1">
          <a:blip r:embed="rId3" cstate="print">
            <a:extLst>
              <a:ext uri="{28A0092B-C50C-407E-A947-70E740481C1C}">
                <a14:useLocalDpi xmlns:a14="http://schemas.microsoft.com/office/drawing/2010/main" val="0"/>
              </a:ext>
            </a:extLst>
          </a:blip>
          <a:srcRect t="83098" b="-5313"/>
          <a:stretch/>
        </p:blipFill>
        <p:spPr>
          <a:xfrm>
            <a:off x="7790400" y="6532800"/>
            <a:ext cx="1196912" cy="192000"/>
          </a:xfrm>
          <a:prstGeom prst="rect">
            <a:avLst/>
          </a:prstGeom>
        </p:spPr>
      </p:pic>
      <p:cxnSp>
        <p:nvCxnSpPr>
          <p:cNvPr id="36" name="Straight Connector 35"/>
          <p:cNvCxnSpPr/>
          <p:nvPr userDrawn="1"/>
        </p:nvCxnSpPr>
        <p:spPr>
          <a:xfrm>
            <a:off x="165933" y="6385584"/>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3" name="Group 62"/>
          <p:cNvGrpSpPr/>
          <p:nvPr userDrawn="1"/>
        </p:nvGrpSpPr>
        <p:grpSpPr>
          <a:xfrm>
            <a:off x="172269" y="6544010"/>
            <a:ext cx="6826666" cy="148692"/>
            <a:chOff x="172269" y="6621494"/>
            <a:chExt cx="6826666" cy="111519"/>
          </a:xfrm>
        </p:grpSpPr>
        <p:pic>
          <p:nvPicPr>
            <p:cNvPr id="64" name="Picture 63" descr="at.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5" name="Picture 64" descr="b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6" name="Picture 65" descr="c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7" name="Picture 66" descr="ch.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68" name="Picture 67" descr="cz.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69" name="Picture 68" descr="de.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0" name="Picture 69" descr="dk.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1" name="Picture 70" descr="ee.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2" name="Picture 71" descr="es.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3" name="Picture 72" descr="fi.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4" name="Picture 73" descr="fr.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5" name="Picture 74" descr="gr.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6" name="Picture 75" descr="hu.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7" name="Picture 76" descr="ie.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78" name="Picture 77" descr="it.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79" name="Picture 78" descr="lu.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0" name="Picture 79" descr="nl.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1" name="Picture 80" descr="no.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2" name="Picture 81" descr="pl.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3" name="Picture 82" descr="pt.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4" name="Picture 83" descr="ro.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5" name="Picture 84" descr="se.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6" name="Picture 85" descr="uk.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7" name="Picture 86" descr="si.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pic>
        <p:nvPicPr>
          <p:cNvPr id="39" name="Picture 38"/>
          <p:cNvPicPr>
            <a:picLocks noChangeAspect="1"/>
          </p:cNvPicPr>
          <p:nvPr userDrawn="1"/>
        </p:nvPicPr>
        <p:blipFill rotWithShape="1">
          <a:blip r:embed="rId28" cstate="print">
            <a:extLst>
              <a:ext uri="{28A0092B-C50C-407E-A947-70E740481C1C}">
                <a14:useLocalDpi xmlns:a14="http://schemas.microsoft.com/office/drawing/2010/main" val="0"/>
              </a:ext>
            </a:extLst>
          </a:blip>
          <a:srcRect t="-2" b="28614"/>
          <a:stretch/>
        </p:blipFill>
        <p:spPr>
          <a:xfrm>
            <a:off x="7787917" y="156199"/>
            <a:ext cx="1210456" cy="468000"/>
          </a:xfrm>
          <a:prstGeom prst="rect">
            <a:avLst/>
          </a:prstGeom>
        </p:spPr>
      </p:pic>
    </p:spTree>
    <p:extLst>
      <p:ext uri="{BB962C8B-B14F-4D97-AF65-F5344CB8AC3E}">
        <p14:creationId xmlns:p14="http://schemas.microsoft.com/office/powerpoint/2010/main" val="41982885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s-ES_tradnl" smtClean="0"/>
              <a:t>26/9/19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D8D-B887-384A-BD9D-7630C88533A5}" type="slidenum">
              <a:rPr lang="en-US" smtClean="0"/>
              <a:t>‹#›</a:t>
            </a:fld>
            <a:endParaRPr lang="en-US"/>
          </a:p>
        </p:txBody>
      </p:sp>
    </p:spTree>
    <p:extLst>
      <p:ext uri="{BB962C8B-B14F-4D97-AF65-F5344CB8AC3E}">
        <p14:creationId xmlns:p14="http://schemas.microsoft.com/office/powerpoint/2010/main" val="69530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s-ES_tradnl" smtClean="0"/>
              <a:t>26/9/19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D8D-B887-384A-BD9D-7630C88533A5}" type="slidenum">
              <a:rPr lang="en-US" smtClean="0"/>
              <a:t>‹#›</a:t>
            </a:fld>
            <a:endParaRPr lang="en-US"/>
          </a:p>
        </p:txBody>
      </p:sp>
    </p:spTree>
    <p:extLst>
      <p:ext uri="{BB962C8B-B14F-4D97-AF65-F5344CB8AC3E}">
        <p14:creationId xmlns:p14="http://schemas.microsoft.com/office/powerpoint/2010/main" val="147133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s-ES_tradnl" smtClean="0"/>
              <a:t>26/9/19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D8D-B887-384A-BD9D-7630C88533A5}" type="slidenum">
              <a:rPr lang="en-US" smtClean="0"/>
              <a:t>‹#›</a:t>
            </a:fld>
            <a:endParaRPr lang="en-US"/>
          </a:p>
        </p:txBody>
      </p:sp>
    </p:spTree>
    <p:extLst>
      <p:ext uri="{BB962C8B-B14F-4D97-AF65-F5344CB8AC3E}">
        <p14:creationId xmlns:p14="http://schemas.microsoft.com/office/powerpoint/2010/main" val="425435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s-ES_tradnl" smtClean="0"/>
              <a:t>26/9/19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D8D-B887-384A-BD9D-7630C88533A5}" type="slidenum">
              <a:rPr lang="en-US" smtClean="0"/>
              <a:t>‹#›</a:t>
            </a:fld>
            <a:endParaRPr lang="en-US"/>
          </a:p>
        </p:txBody>
      </p:sp>
    </p:spTree>
    <p:extLst>
      <p:ext uri="{BB962C8B-B14F-4D97-AF65-F5344CB8AC3E}">
        <p14:creationId xmlns:p14="http://schemas.microsoft.com/office/powerpoint/2010/main" val="1313858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s-ES_tradnl" smtClean="0"/>
              <a:t>26/9/19</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F6D8D-B887-384A-BD9D-7630C88533A5}" type="slidenum">
              <a:rPr lang="en-US" smtClean="0"/>
              <a:t>‹#›</a:t>
            </a:fld>
            <a:endParaRPr lang="en-US"/>
          </a:p>
        </p:txBody>
      </p:sp>
    </p:spTree>
    <p:extLst>
      <p:ext uri="{BB962C8B-B14F-4D97-AF65-F5344CB8AC3E}">
        <p14:creationId xmlns:p14="http://schemas.microsoft.com/office/powerpoint/2010/main" val="158624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s-ES_tradnl" smtClean="0"/>
              <a:t>26/9/19</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F6D8D-B887-384A-BD9D-7630C88533A5}" type="slidenum">
              <a:rPr lang="en-US" smtClean="0"/>
              <a:t>‹#›</a:t>
            </a:fld>
            <a:endParaRPr lang="en-US"/>
          </a:p>
        </p:txBody>
      </p:sp>
    </p:spTree>
    <p:extLst>
      <p:ext uri="{BB962C8B-B14F-4D97-AF65-F5344CB8AC3E}">
        <p14:creationId xmlns:p14="http://schemas.microsoft.com/office/powerpoint/2010/main" val="1158611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ES_tradnl" smtClean="0"/>
              <a:t>26/9/19</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F6D8D-B887-384A-BD9D-7630C88533A5}" type="slidenum">
              <a:rPr lang="en-US" smtClean="0"/>
              <a:t>‹#›</a:t>
            </a:fld>
            <a:endParaRPr lang="en-US"/>
          </a:p>
        </p:txBody>
      </p:sp>
    </p:spTree>
    <p:extLst>
      <p:ext uri="{BB962C8B-B14F-4D97-AF65-F5344CB8AC3E}">
        <p14:creationId xmlns:p14="http://schemas.microsoft.com/office/powerpoint/2010/main" val="1556194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s-ES_tradnl" smtClean="0"/>
              <a:t>26/9/19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D8D-B887-384A-BD9D-7630C88533A5}" type="slidenum">
              <a:rPr lang="en-US" smtClean="0"/>
              <a:t>‹#›</a:t>
            </a:fld>
            <a:endParaRPr lang="en-US"/>
          </a:p>
        </p:txBody>
      </p:sp>
    </p:spTree>
    <p:extLst>
      <p:ext uri="{BB962C8B-B14F-4D97-AF65-F5344CB8AC3E}">
        <p14:creationId xmlns:p14="http://schemas.microsoft.com/office/powerpoint/2010/main" val="756649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s-ES_tradnl" smtClean="0"/>
              <a:t>26/9/19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D8D-B887-384A-BD9D-7630C88533A5}" type="slidenum">
              <a:rPr lang="en-US" smtClean="0"/>
              <a:t>‹#›</a:t>
            </a:fld>
            <a:endParaRPr lang="en-US"/>
          </a:p>
        </p:txBody>
      </p:sp>
    </p:spTree>
    <p:extLst>
      <p:ext uri="{BB962C8B-B14F-4D97-AF65-F5344CB8AC3E}">
        <p14:creationId xmlns:p14="http://schemas.microsoft.com/office/powerpoint/2010/main" val="1763876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s-ES_tradnl" smtClean="0"/>
              <a:t>26/9/19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D8D-B887-384A-BD9D-7630C88533A5}" type="slidenum">
              <a:rPr lang="en-US" smtClean="0"/>
              <a:t>‹#›</a:t>
            </a:fld>
            <a:endParaRPr lang="en-US"/>
          </a:p>
        </p:txBody>
      </p:sp>
    </p:spTree>
    <p:extLst>
      <p:ext uri="{BB962C8B-B14F-4D97-AF65-F5344CB8AC3E}">
        <p14:creationId xmlns:p14="http://schemas.microsoft.com/office/powerpoint/2010/main" val="160101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p:txBody>
          <a:bodyPr/>
          <a:lstStyle>
            <a:lvl1pPr marL="266700" indent="-26670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24487682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s-ES_tradnl" smtClean="0"/>
              <a:t>26/9/19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D8D-B887-384A-BD9D-7630C88533A5}" type="slidenum">
              <a:rPr lang="en-US" smtClean="0"/>
              <a:t>‹#›</a:t>
            </a:fld>
            <a:endParaRPr lang="en-US"/>
          </a:p>
        </p:txBody>
      </p:sp>
    </p:spTree>
    <p:extLst>
      <p:ext uri="{BB962C8B-B14F-4D97-AF65-F5344CB8AC3E}">
        <p14:creationId xmlns:p14="http://schemas.microsoft.com/office/powerpoint/2010/main" val="26164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105200" y="144000"/>
            <a:ext cx="6213600"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38526231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3296484"/>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796295"/>
            <a:ext cx="77890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42160796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0" y="969264"/>
            <a:ext cx="3889376" cy="5021961"/>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969264"/>
            <a:ext cx="3888000" cy="5021961"/>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9641518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941611"/>
            <a:ext cx="3895200" cy="4968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5" y="941686"/>
            <a:ext cx="3896416" cy="495324"/>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437011"/>
            <a:ext cx="3898900" cy="4554218"/>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437010"/>
            <a:ext cx="3898900" cy="455374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105200" y="144000"/>
            <a:ext cx="6213600"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0051801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6946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4" y="1054101"/>
            <a:ext cx="4968875" cy="4937128"/>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054102"/>
            <a:ext cx="2846388" cy="49370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Title 1"/>
          <p:cNvSpPr>
            <a:spLocks noGrp="1"/>
          </p:cNvSpPr>
          <p:nvPr>
            <p:ph type="title"/>
          </p:nvPr>
        </p:nvSpPr>
        <p:spPr>
          <a:xfrm>
            <a:off x="1105200" y="144000"/>
            <a:ext cx="6213600"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3871069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5069089"/>
            <a:ext cx="5932800" cy="307777"/>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666875"/>
            <a:ext cx="5932488" cy="3390901"/>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GB" dirty="0"/>
          </a:p>
        </p:txBody>
      </p:sp>
      <p:sp>
        <p:nvSpPr>
          <p:cNvPr id="4" name="Text Placeholder 3"/>
          <p:cNvSpPr>
            <a:spLocks noGrp="1"/>
          </p:cNvSpPr>
          <p:nvPr>
            <p:ph type="body" sz="half" idx="2"/>
          </p:nvPr>
        </p:nvSpPr>
        <p:spPr>
          <a:xfrm>
            <a:off x="1602000" y="5372102"/>
            <a:ext cx="5932800" cy="6191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6066577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theme" Target="../theme/theme1.xml"/><Relationship Id="rId11" Type="http://schemas.openxmlformats.org/officeDocument/2006/relationships/image" Target="../media/image1.jpeg"/><Relationship Id="rId12" Type="http://schemas.openxmlformats.org/officeDocument/2006/relationships/image" Target="../media/image2.png"/><Relationship Id="rId13" Type="http://schemas.openxmlformats.org/officeDocument/2006/relationships/image" Target="../media/image3.pn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jpeg"/></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72335"/>
            <a:ext cx="8748000" cy="5294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447363"/>
            <a:ext cx="50165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endParaRPr lang="en-GB" sz="800" dirty="0">
              <a:solidFill>
                <a:srgbClr val="000000"/>
              </a:solidFill>
              <a:latin typeface="Verdana" pitchFamily="34" charset="0"/>
            </a:endParaRPr>
          </a:p>
        </p:txBody>
      </p:sp>
      <p:sp>
        <p:nvSpPr>
          <p:cNvPr id="10" name="Rectangle 6"/>
          <p:cNvSpPr>
            <a:spLocks noGrp="1" noChangeArrowheads="1"/>
          </p:cNvSpPr>
          <p:nvPr>
            <p:ph type="title"/>
          </p:nvPr>
        </p:nvSpPr>
        <p:spPr bwMode="auto">
          <a:xfrm>
            <a:off x="1104900" y="143681"/>
            <a:ext cx="6213032"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2" name="Picture 11" descr="PPT_Footer.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369050"/>
            <a:ext cx="9144000" cy="488951"/>
          </a:xfrm>
          <a:prstGeom prst="rect">
            <a:avLst/>
          </a:prstGeom>
        </p:spPr>
      </p:pic>
      <p:sp>
        <p:nvSpPr>
          <p:cNvPr id="14" name="Text Box 38"/>
          <p:cNvSpPr txBox="1">
            <a:spLocks noChangeArrowheads="1"/>
          </p:cNvSpPr>
          <p:nvPr/>
        </p:nvSpPr>
        <p:spPr bwMode="auto">
          <a:xfrm>
            <a:off x="165600" y="6279900"/>
            <a:ext cx="201914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a:spAutoFit/>
          </a:bodyPr>
          <a:lstStyle/>
          <a:p>
            <a:pPr defTabSz="914400" fontAlgn="base">
              <a:spcBef>
                <a:spcPct val="50000"/>
              </a:spcBef>
              <a:spcAft>
                <a:spcPct val="0"/>
              </a:spcAft>
            </a:pPr>
            <a:r>
              <a:rPr lang="en-US" sz="800">
                <a:solidFill>
                  <a:srgbClr val="000000">
                    <a:lumMod val="75000"/>
                    <a:lumOff val="25000"/>
                  </a:srgbClr>
                </a:solidFill>
                <a:latin typeface="Verdana" pitchFamily="34" charset="0"/>
              </a:rPr>
              <a:t>ESA UNCLASSIFIED - For Official Use</a:t>
            </a:r>
            <a:endParaRPr lang="en-GB" sz="800" dirty="0">
              <a:solidFill>
                <a:srgbClr val="000000">
                  <a:lumMod val="75000"/>
                  <a:lumOff val="25000"/>
                </a:srgbClr>
              </a:solidFill>
              <a:latin typeface="Verdana" pitchFamily="34" charset="0"/>
            </a:endParaRPr>
          </a:p>
        </p:txBody>
      </p:sp>
      <p:sp>
        <p:nvSpPr>
          <p:cNvPr id="39" name="Text Box 34"/>
          <p:cNvSpPr txBox="1">
            <a:spLocks noChangeAspect="1" noChangeArrowheads="1"/>
          </p:cNvSpPr>
          <p:nvPr userDrawn="1"/>
        </p:nvSpPr>
        <p:spPr bwMode="auto">
          <a:xfrm>
            <a:off x="7098689" y="6279900"/>
            <a:ext cx="190212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rIns="0">
            <a:spAutoFit/>
          </a:bodyPr>
          <a:lstStyle/>
          <a:p>
            <a:pPr algn="r" defTabSz="914400" fontAlgn="base">
              <a:spcBef>
                <a:spcPct val="50000"/>
              </a:spcBef>
              <a:spcAft>
                <a:spcPct val="0"/>
              </a:spcAft>
            </a:pPr>
            <a:r>
              <a:rPr lang="en-GB" sz="800" noProof="1">
                <a:solidFill>
                  <a:srgbClr val="4D4F53"/>
                </a:solidFill>
                <a:latin typeface="Verdana" pitchFamily="34" charset="0"/>
              </a:rPr>
              <a:t>SOC </a:t>
            </a:r>
            <a:r>
              <a:rPr lang="en-GB" sz="800" noProof="1" smtClean="0">
                <a:solidFill>
                  <a:srgbClr val="4D4F53"/>
                </a:solidFill>
                <a:latin typeface="Verdana" pitchFamily="34" charset="0"/>
              </a:rPr>
              <a:t>team|10/10/2019 </a:t>
            </a:r>
            <a:r>
              <a:rPr lang="en-GB" sz="800" noProof="1">
                <a:solidFill>
                  <a:srgbClr val="4D4F53"/>
                </a:solidFill>
                <a:latin typeface="Verdana" pitchFamily="34" charset="0"/>
              </a:rPr>
              <a:t>| Slide  </a:t>
            </a:r>
            <a:fld id="{F4E45E76-3399-43B9-B71C-1A095BD8340C}" type="slidenum">
              <a:rPr lang="en-GB" sz="800" noProof="1">
                <a:solidFill>
                  <a:srgbClr val="4D4F53"/>
                </a:solidFill>
                <a:latin typeface="Verdana" pitchFamily="34" charset="0"/>
              </a:rPr>
              <a:pPr algn="r" defTabSz="914400" fontAlgn="base">
                <a:spcBef>
                  <a:spcPct val="50000"/>
                </a:spcBef>
                <a:spcAft>
                  <a:spcPct val="0"/>
                </a:spcAft>
              </a:pPr>
              <a:t>‹#›</a:t>
            </a:fld>
            <a:endParaRPr lang="en-GB" sz="800" noProof="1">
              <a:solidFill>
                <a:srgbClr val="4D4F53"/>
              </a:solidFill>
              <a:latin typeface="Verdana" pitchFamily="34" charset="0"/>
            </a:endParaRPr>
          </a:p>
        </p:txBody>
      </p:sp>
      <p:grpSp>
        <p:nvGrpSpPr>
          <p:cNvPr id="65" name="Group 64"/>
          <p:cNvGrpSpPr/>
          <p:nvPr/>
        </p:nvGrpSpPr>
        <p:grpSpPr>
          <a:xfrm>
            <a:off x="172269" y="6544010"/>
            <a:ext cx="6826666" cy="148692"/>
            <a:chOff x="172269" y="6621494"/>
            <a:chExt cx="6826666" cy="111519"/>
          </a:xfrm>
        </p:grpSpPr>
        <p:pic>
          <p:nvPicPr>
            <p:cNvPr id="66" name="Picture 65" descr="at.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7" name="Picture 66" descr="be.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8" name="Picture 67" descr="ca.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9" name="Picture 68" descr="ch.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70" name="Picture 69" descr="cz.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71" name="Picture 70" descr="de.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2" name="Picture 71" descr="dk.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3" name="Picture 72" descr="ee.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4" name="Picture 73" descr="es.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5" name="Picture 74" descr="fi.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6" name="Picture 75" descr="fr.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7" name="Picture 76" descr="gr.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8" name="Picture 77" descr="hu.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9" name="Picture 78" descr="ie.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80" name="Picture 79" descr="it.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81" name="Picture 80" descr="lu.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2" name="Picture 81" descr="nl.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3" name="Picture 82" descr="no.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4" name="Picture 83" descr="pl.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5" name="Picture 84" descr="pt.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6" name="Picture 85" descr="ro.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7" name="Picture 86" descr="se.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8" name="Picture 87" descr="uk.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9" name="Picture 88" descr="si.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pic>
        <p:nvPicPr>
          <p:cNvPr id="35" name="Picture 34"/>
          <p:cNvPicPr>
            <a:picLocks noChangeAspect="1"/>
          </p:cNvPicPr>
          <p:nvPr/>
        </p:nvPicPr>
        <p:blipFill rotWithShape="1">
          <a:blip r:embed="rId36" cstate="print">
            <a:extLst>
              <a:ext uri="{28A0092B-C50C-407E-A947-70E740481C1C}">
                <a14:useLocalDpi xmlns:a14="http://schemas.microsoft.com/office/drawing/2010/main" val="0"/>
              </a:ext>
            </a:extLst>
          </a:blip>
          <a:srcRect t="-1" b="23122"/>
          <a:stretch/>
        </p:blipFill>
        <p:spPr>
          <a:xfrm>
            <a:off x="7787917" y="155434"/>
            <a:ext cx="1210456" cy="504000"/>
          </a:xfrm>
          <a:prstGeom prst="rect">
            <a:avLst/>
          </a:prstGeom>
        </p:spPr>
      </p:pic>
      <p:pic>
        <p:nvPicPr>
          <p:cNvPr id="36" name="Picture 2" descr="C:\Users\Christian Erd\Documents\Projects\Laplace\Outreach\JUICE_mission_logo.jp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0" y="28124"/>
            <a:ext cx="1108318" cy="6796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5270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hf hdr="0" ftr="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266700" indent="-266700" algn="l" rtl="0" eaLnBrk="1" fontAlgn="base" hangingPunct="1">
        <a:lnSpc>
          <a:spcPct val="119000"/>
        </a:lnSpc>
        <a:spcBef>
          <a:spcPct val="20000"/>
        </a:spcBef>
        <a:spcAft>
          <a:spcPct val="0"/>
        </a:spcAft>
        <a:buClr>
          <a:schemeClr val="accent1"/>
        </a:buClr>
        <a:buFont typeface="Wingdings" panose="05000000000000000000" pitchFamily="2" charset="2"/>
        <a:buChar char="q"/>
        <a:defRPr lang="en-GB" sz="1600" dirty="0" smtClean="0">
          <a:solidFill>
            <a:schemeClr val="bg2"/>
          </a:solidFill>
          <a:latin typeface="Verdana"/>
          <a:ea typeface="+mn-ea"/>
          <a:cs typeface="Verdana"/>
        </a:defRPr>
      </a:lvl1pPr>
      <a:lvl2pPr marL="533400" indent="-266700" algn="l" rtl="0" eaLnBrk="1" fontAlgn="base" hangingPunct="1">
        <a:lnSpc>
          <a:spcPct val="119000"/>
        </a:lnSpc>
        <a:spcBef>
          <a:spcPct val="20000"/>
        </a:spcBef>
        <a:spcAft>
          <a:spcPct val="0"/>
        </a:spcAft>
        <a:buClr>
          <a:schemeClr val="accent1"/>
        </a:buClr>
        <a:buFont typeface="Courier New" panose="02070309020205020404" pitchFamily="49" charset="0"/>
        <a:buChar char="o"/>
        <a:defRPr lang="en-GB" sz="1600" dirty="0" smtClean="0">
          <a:solidFill>
            <a:schemeClr val="bg2"/>
          </a:solidFill>
          <a:latin typeface="Verdana"/>
          <a:ea typeface="+mn-ea"/>
          <a:cs typeface="Verdana"/>
        </a:defRPr>
      </a:lvl2pPr>
      <a:lvl3pPr marL="812800" indent="-285750" algn="l" rtl="0" eaLnBrk="1" fontAlgn="base" hangingPunct="1">
        <a:lnSpc>
          <a:spcPct val="119000"/>
        </a:lnSpc>
        <a:spcBef>
          <a:spcPct val="20000"/>
        </a:spcBef>
        <a:spcAft>
          <a:spcPct val="0"/>
        </a:spcAft>
        <a:buClr>
          <a:schemeClr val="accent1"/>
        </a:buClr>
        <a:buFont typeface="Verdana" panose="020B0604030504040204" pitchFamily="34" charset="0"/>
        <a:buChar char="―"/>
        <a:defRPr lang="en-GB" sz="1600" dirty="0" smtClean="0">
          <a:solidFill>
            <a:schemeClr val="bg2"/>
          </a:solidFill>
          <a:latin typeface="Verdana"/>
          <a:ea typeface="+mn-ea"/>
          <a:cs typeface="Verdana"/>
        </a:defRPr>
      </a:lvl3pPr>
      <a:lvl4pPr marL="1079500" indent="-285750" algn="l" rtl="0" eaLnBrk="1" fontAlgn="base" hangingPunct="1">
        <a:lnSpc>
          <a:spcPct val="119000"/>
        </a:lnSpc>
        <a:spcBef>
          <a:spcPct val="20000"/>
        </a:spcBef>
        <a:spcAft>
          <a:spcPct val="0"/>
        </a:spcAft>
        <a:buClr>
          <a:schemeClr val="accent1"/>
        </a:buClr>
        <a:buFont typeface="Wingdings" panose="05000000000000000000" pitchFamily="2" charset="2"/>
        <a:buChar char="§"/>
        <a:defRPr lang="en-GB" sz="1600" dirty="0" smtClean="0">
          <a:solidFill>
            <a:schemeClr val="bg2"/>
          </a:solidFill>
          <a:latin typeface="Verdana"/>
          <a:ea typeface="+mn-ea"/>
          <a:cs typeface="Verdana"/>
        </a:defRPr>
      </a:lvl4pPr>
      <a:lvl5pPr marL="1346200" indent="-285750" algn="l" rtl="0" eaLnBrk="1" fontAlgn="base" hangingPunct="1">
        <a:lnSpc>
          <a:spcPct val="119000"/>
        </a:lnSpc>
        <a:spcBef>
          <a:spcPct val="20000"/>
        </a:spcBef>
        <a:spcAft>
          <a:spcPct val="0"/>
        </a:spcAft>
        <a:buClr>
          <a:schemeClr val="accent1"/>
        </a:buClr>
        <a:buFont typeface="Arial" panose="020B0604020202020204" pitchFamily="34" charset="0"/>
        <a:buChar char="•"/>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S_tradnl" smtClean="0"/>
              <a:t>26/9/19</a:t>
            </a: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F6D8D-B887-384A-BD9D-7630C88533A5}" type="slidenum">
              <a:rPr lang="en-US" smtClean="0"/>
              <a:t>‹#›</a:t>
            </a:fld>
            <a:endParaRPr lang="en-US"/>
          </a:p>
        </p:txBody>
      </p:sp>
    </p:spTree>
    <p:extLst>
      <p:ext uri="{BB962C8B-B14F-4D97-AF65-F5344CB8AC3E}">
        <p14:creationId xmlns:p14="http://schemas.microsoft.com/office/powerpoint/2010/main" val="64235708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hyperlink" Target="https://juicept.esac.esa.int/" TargetMode="External"/><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hyperlink" Target="http://juicedemo.pythonanywhere.com/admin/" TargetMode="External"/><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53.png"/><Relationship Id="rId5"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5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5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hyperlink" Target="https://www.cosmos.esa.int/web/jui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hyperlink" Target="https://juicesoc.esac.esa.int/occ_analysis?model_id=CREMA_3_1" TargetMode="External"/><Relationship Id="rId4" Type="http://schemas.openxmlformats.org/officeDocument/2006/relationships/image" Target="../media/image35.png"/><Relationship Id="rId5" Type="http://schemas.openxmlformats.org/officeDocument/2006/relationships/image" Target="../media/image32.png"/><Relationship Id="rId6" Type="http://schemas.openxmlformats.org/officeDocument/2006/relationships/image" Target="../media/image36.png"/><Relationship Id="rId7"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2.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hyperlink" Target="https://juicesoc.esac.esa.int/admin/trajectory/segmentdefinition/?p=1" TargetMode="External"/><Relationship Id="rId8" Type="http://schemas.openxmlformats.org/officeDocument/2006/relationships/hyperlink" Target="https://juicesoc.esac.esa.int/timeline/CREMA_3_0" TargetMode="External"/><Relationship Id="rId9"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hyperlink" Target="https://juicesoc.esac.esa.int/admin/trajectory/segmentdefinition/?p=1" TargetMode="External"/><Relationship Id="rId5" Type="http://schemas.openxmlformats.org/officeDocument/2006/relationships/image" Target="../media/image32.png"/><Relationship Id="rId6"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32.png"/><Relationship Id="rId5" Type="http://schemas.openxmlformats.org/officeDocument/2006/relationships/image" Target="../media/image35.png"/><Relationship Id="rId6" Type="http://schemas.openxmlformats.org/officeDocument/2006/relationships/image" Target="../media/image44.jpeg"/><Relationship Id="rId7" Type="http://schemas.openxmlformats.org/officeDocument/2006/relationships/image" Target="../media/image45.jpeg"/><Relationship Id="rId8" Type="http://schemas.openxmlformats.org/officeDocument/2006/relationships/image" Target="../media/image46.png"/><Relationship Id="rId9" Type="http://schemas.openxmlformats.org/officeDocument/2006/relationships/hyperlink" Target="https://juicesoc.esac.esa.int/timeline/CREMA_3_0"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91918" y="2420217"/>
            <a:ext cx="6561221" cy="1569660"/>
          </a:xfrm>
        </p:spPr>
        <p:txBody>
          <a:bodyPr/>
          <a:lstStyle/>
          <a:p>
            <a:r>
              <a:rPr lang="en-GB" b="1" dirty="0" smtClean="0">
                <a:solidFill>
                  <a:schemeClr val="bg1"/>
                </a:solidFill>
              </a:rPr>
              <a:t>JUICE SOC uplink activities</a:t>
            </a:r>
            <a:br>
              <a:rPr lang="en-GB" b="1" dirty="0" smtClean="0">
                <a:solidFill>
                  <a:schemeClr val="bg1"/>
                </a:solidFill>
              </a:rPr>
            </a:br>
            <a:endParaRPr lang="en-GB" b="1" dirty="0">
              <a:solidFill>
                <a:schemeClr val="bg1"/>
              </a:solidFill>
            </a:endParaRPr>
          </a:p>
        </p:txBody>
      </p:sp>
      <p:sp>
        <p:nvSpPr>
          <p:cNvPr id="2" name="TextBox 1"/>
          <p:cNvSpPr txBox="1"/>
          <p:nvPr/>
        </p:nvSpPr>
        <p:spPr>
          <a:xfrm>
            <a:off x="1211802" y="3435879"/>
            <a:ext cx="7406195" cy="1107996"/>
          </a:xfrm>
          <a:prstGeom prst="rect">
            <a:avLst/>
          </a:prstGeom>
          <a:noFill/>
        </p:spPr>
        <p:txBody>
          <a:bodyPr wrap="none" rtlCol="0">
            <a:spAutoFit/>
          </a:bodyPr>
          <a:lstStyle/>
          <a:p>
            <a:pPr marL="342900" indent="-342900">
              <a:buFont typeface="Arial" charset="0"/>
              <a:buChar char="•"/>
            </a:pPr>
            <a:r>
              <a:rPr lang="en-GB" sz="2200" b="1" dirty="0" smtClean="0">
                <a:solidFill>
                  <a:schemeClr val="bg1"/>
                </a:solidFill>
                <a:latin typeface="+mj-lt"/>
                <a:ea typeface="ＭＳ Ｐゴシック" charset="-128"/>
                <a:cs typeface="ＭＳ Ｐゴシック" charset="-128"/>
              </a:rPr>
              <a:t>1. Strategic</a:t>
            </a:r>
            <a:r>
              <a:rPr lang="en-GB" sz="2200" dirty="0" smtClean="0">
                <a:solidFill>
                  <a:schemeClr val="bg1"/>
                </a:solidFill>
              </a:rPr>
              <a:t> </a:t>
            </a:r>
            <a:r>
              <a:rPr lang="en-GB" sz="2200" b="1" dirty="0">
                <a:solidFill>
                  <a:schemeClr val="bg1"/>
                </a:solidFill>
                <a:latin typeface="+mj-lt"/>
                <a:ea typeface="ＭＳ Ｐゴシック" charset="-128"/>
                <a:cs typeface="ＭＳ Ｐゴシック" charset="-128"/>
              </a:rPr>
              <a:t>Planning</a:t>
            </a:r>
          </a:p>
          <a:p>
            <a:pPr marL="342900" indent="-342900">
              <a:buFont typeface="Arial" charset="0"/>
              <a:buChar char="•"/>
            </a:pPr>
            <a:r>
              <a:rPr lang="en-GB" sz="2200" b="1" dirty="0" smtClean="0">
                <a:solidFill>
                  <a:schemeClr val="bg1"/>
                </a:solidFill>
                <a:latin typeface="+mj-lt"/>
                <a:ea typeface="ＭＳ Ｐゴシック" charset="-128"/>
                <a:cs typeface="ＭＳ Ｐゴシック" charset="-128"/>
              </a:rPr>
              <a:t>2. Detailed instrument Operations Planning</a:t>
            </a:r>
          </a:p>
          <a:p>
            <a:pPr marL="342900" indent="-342900">
              <a:buFont typeface="Arial" charset="0"/>
              <a:buChar char="•"/>
            </a:pPr>
            <a:r>
              <a:rPr lang="en-GB" sz="2200" b="1" dirty="0" smtClean="0">
                <a:solidFill>
                  <a:schemeClr val="bg1"/>
                </a:solidFill>
                <a:latin typeface="+mj-lt"/>
                <a:ea typeface="ＭＳ Ｐゴシック" charset="-128"/>
                <a:cs typeface="ＭＳ Ｐゴシック" charset="-128"/>
              </a:rPr>
              <a:t>1.-2. Link and Mutual feedback</a:t>
            </a:r>
            <a:endParaRPr lang="en-US" sz="2200" b="1" dirty="0">
              <a:solidFill>
                <a:schemeClr val="bg1"/>
              </a:solidFill>
              <a:latin typeface="+mj-lt"/>
              <a:ea typeface="ＭＳ Ｐゴシック" charset="-128"/>
              <a:cs typeface="ＭＳ Ｐゴシック" charset="-128"/>
            </a:endParaRPr>
          </a:p>
        </p:txBody>
      </p:sp>
      <p:sp>
        <p:nvSpPr>
          <p:cNvPr id="5" name="TextBox 4"/>
          <p:cNvSpPr txBox="1"/>
          <p:nvPr/>
        </p:nvSpPr>
        <p:spPr>
          <a:xfrm>
            <a:off x="3265189" y="4902389"/>
            <a:ext cx="2206053" cy="430887"/>
          </a:xfrm>
          <a:prstGeom prst="rect">
            <a:avLst/>
          </a:prstGeom>
          <a:noFill/>
        </p:spPr>
        <p:txBody>
          <a:bodyPr wrap="none" rtlCol="0">
            <a:spAutoFit/>
          </a:bodyPr>
          <a:lstStyle/>
          <a:p>
            <a:r>
              <a:rPr lang="en-GB" sz="2200" b="1" smtClean="0">
                <a:solidFill>
                  <a:schemeClr val="bg1"/>
                </a:solidFill>
                <a:latin typeface="+mj-lt"/>
                <a:ea typeface="ＭＳ Ｐゴシック" charset="-128"/>
                <a:cs typeface="ＭＳ Ｐゴシック" charset="-128"/>
              </a:rPr>
              <a:t>by SOC team</a:t>
            </a:r>
            <a:endParaRPr lang="en-US" sz="2200" b="1" dirty="0">
              <a:solidFill>
                <a:schemeClr val="bg1"/>
              </a:solidFill>
              <a:latin typeface="+mj-lt"/>
              <a:ea typeface="ＭＳ Ｐゴシック" charset="-128"/>
              <a:cs typeface="ＭＳ Ｐゴシック" charset="-128"/>
            </a:endParaRPr>
          </a:p>
        </p:txBody>
      </p:sp>
    </p:spTree>
    <p:extLst>
      <p:ext uri="{BB962C8B-B14F-4D97-AF65-F5344CB8AC3E}">
        <p14:creationId xmlns:p14="http://schemas.microsoft.com/office/powerpoint/2010/main" val="609748117"/>
      </p:ext>
    </p:extLst>
  </p:cSld>
  <p:clrMapOvr>
    <a:masterClrMapping/>
  </p:clrMapOvr>
  <mc:AlternateContent xmlns:mc="http://schemas.openxmlformats.org/markup-compatibility/2006" xmlns:p14="http://schemas.microsoft.com/office/powerpoint/2010/main">
    <mc:Choice Requires="p14">
      <p:transition spd="slow" p14:dur="2000" advTm="2226"/>
    </mc:Choice>
    <mc:Fallback xmlns="">
      <p:transition spd="slow" advTm="222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158" y="1066769"/>
            <a:ext cx="4517583" cy="323165"/>
          </a:xfrm>
          <a:prstGeom prst="rect">
            <a:avLst/>
          </a:prstGeom>
          <a:noFill/>
        </p:spPr>
        <p:txBody>
          <a:bodyPr wrap="none" rtlCol="0">
            <a:spAutoFit/>
          </a:bodyPr>
          <a:lstStyle/>
          <a:p>
            <a:r>
              <a:rPr lang="en-US" sz="1500" b="1" dirty="0" smtClean="0">
                <a:solidFill>
                  <a:srgbClr val="FF00E0"/>
                </a:solidFill>
              </a:rPr>
              <a:t>GETTING DOWN TO NUTS AND BOLTS </a:t>
            </a:r>
            <a:r>
              <a:rPr lang="mr-IN" sz="1500" b="1" dirty="0" smtClean="0">
                <a:solidFill>
                  <a:srgbClr val="FF00E0"/>
                </a:solidFill>
              </a:rPr>
              <a:t>…</a:t>
            </a:r>
            <a:endParaRPr lang="en-US" sz="1500" b="1" dirty="0">
              <a:solidFill>
                <a:srgbClr val="FF00E0"/>
              </a:solidFill>
            </a:endParaRPr>
          </a:p>
        </p:txBody>
      </p:sp>
      <p:sp>
        <p:nvSpPr>
          <p:cNvPr id="5" name="TextBox 4"/>
          <p:cNvSpPr txBox="1"/>
          <p:nvPr/>
        </p:nvSpPr>
        <p:spPr>
          <a:xfrm>
            <a:off x="266383" y="1469717"/>
            <a:ext cx="8438686" cy="3323987"/>
          </a:xfrm>
          <a:prstGeom prst="rect">
            <a:avLst/>
          </a:prstGeom>
          <a:noFill/>
        </p:spPr>
        <p:txBody>
          <a:bodyPr wrap="square" numCol="1" rtlCol="0">
            <a:spAutoFit/>
          </a:bodyPr>
          <a:lstStyle>
            <a:defPPr>
              <a:defRPr lang="en-US"/>
            </a:defPPr>
            <a:lvl1pPr algn="l" rtl="0" fontAlgn="base">
              <a:spcBef>
                <a:spcPct val="0"/>
              </a:spcBef>
              <a:spcAft>
                <a:spcPct val="0"/>
              </a:spcAft>
              <a:defRPr sz="2600" kern="1200">
                <a:solidFill>
                  <a:schemeClr val="tx1"/>
                </a:solidFill>
                <a:latin typeface="Times New Roman" pitchFamily="18" charset="0"/>
                <a:ea typeface="+mn-ea"/>
                <a:cs typeface="+mn-cs"/>
              </a:defRPr>
            </a:lvl1pPr>
            <a:lvl2pPr marL="457200" algn="l" rtl="0" fontAlgn="base">
              <a:spcBef>
                <a:spcPct val="0"/>
              </a:spcBef>
              <a:spcAft>
                <a:spcPct val="0"/>
              </a:spcAft>
              <a:defRPr sz="2600" kern="1200">
                <a:solidFill>
                  <a:schemeClr val="tx1"/>
                </a:solidFill>
                <a:latin typeface="Times New Roman" pitchFamily="18" charset="0"/>
                <a:ea typeface="+mn-ea"/>
                <a:cs typeface="+mn-cs"/>
              </a:defRPr>
            </a:lvl2pPr>
            <a:lvl3pPr marL="914400" algn="l" rtl="0" fontAlgn="base">
              <a:spcBef>
                <a:spcPct val="0"/>
              </a:spcBef>
              <a:spcAft>
                <a:spcPct val="0"/>
              </a:spcAft>
              <a:defRPr sz="2600" kern="1200">
                <a:solidFill>
                  <a:schemeClr val="tx1"/>
                </a:solidFill>
                <a:latin typeface="Times New Roman" pitchFamily="18" charset="0"/>
                <a:ea typeface="+mn-ea"/>
                <a:cs typeface="+mn-cs"/>
              </a:defRPr>
            </a:lvl3pPr>
            <a:lvl4pPr marL="1371600" algn="l" rtl="0" fontAlgn="base">
              <a:spcBef>
                <a:spcPct val="0"/>
              </a:spcBef>
              <a:spcAft>
                <a:spcPct val="0"/>
              </a:spcAft>
              <a:defRPr sz="2600" kern="1200">
                <a:solidFill>
                  <a:schemeClr val="tx1"/>
                </a:solidFill>
                <a:latin typeface="Times New Roman" pitchFamily="18" charset="0"/>
                <a:ea typeface="+mn-ea"/>
                <a:cs typeface="+mn-cs"/>
              </a:defRPr>
            </a:lvl4pPr>
            <a:lvl5pPr marL="1828800" algn="l" rtl="0" fontAlgn="base">
              <a:spcBef>
                <a:spcPct val="0"/>
              </a:spcBef>
              <a:spcAft>
                <a:spcPct val="0"/>
              </a:spcAft>
              <a:defRPr sz="2600" kern="1200">
                <a:solidFill>
                  <a:schemeClr val="tx1"/>
                </a:solidFill>
                <a:latin typeface="Times New Roman" pitchFamily="18" charset="0"/>
                <a:ea typeface="+mn-ea"/>
                <a:cs typeface="+mn-cs"/>
              </a:defRPr>
            </a:lvl5pPr>
            <a:lvl6pPr marL="2286000" algn="l" defTabSz="914400" rtl="0" eaLnBrk="1" latinLnBrk="0" hangingPunct="1">
              <a:defRPr sz="2600" kern="1200">
                <a:solidFill>
                  <a:schemeClr val="tx1"/>
                </a:solidFill>
                <a:latin typeface="Times New Roman" pitchFamily="18" charset="0"/>
                <a:ea typeface="+mn-ea"/>
                <a:cs typeface="+mn-cs"/>
              </a:defRPr>
            </a:lvl6pPr>
            <a:lvl7pPr marL="2743200" algn="l" defTabSz="914400" rtl="0" eaLnBrk="1" latinLnBrk="0" hangingPunct="1">
              <a:defRPr sz="2600" kern="1200">
                <a:solidFill>
                  <a:schemeClr val="tx1"/>
                </a:solidFill>
                <a:latin typeface="Times New Roman" pitchFamily="18" charset="0"/>
                <a:ea typeface="+mn-ea"/>
                <a:cs typeface="+mn-cs"/>
              </a:defRPr>
            </a:lvl7pPr>
            <a:lvl8pPr marL="3200400" algn="l" defTabSz="914400" rtl="0" eaLnBrk="1" latinLnBrk="0" hangingPunct="1">
              <a:defRPr sz="2600" kern="1200">
                <a:solidFill>
                  <a:schemeClr val="tx1"/>
                </a:solidFill>
                <a:latin typeface="Times New Roman" pitchFamily="18" charset="0"/>
                <a:ea typeface="+mn-ea"/>
                <a:cs typeface="+mn-cs"/>
              </a:defRPr>
            </a:lvl8pPr>
            <a:lvl9pPr marL="3657600" algn="l" defTabSz="914400" rtl="0" eaLnBrk="1" latinLnBrk="0" hangingPunct="1">
              <a:defRPr sz="2600" kern="1200">
                <a:solidFill>
                  <a:schemeClr val="tx1"/>
                </a:solidFill>
                <a:latin typeface="Times New Roman" pitchFamily="18" charset="0"/>
                <a:ea typeface="+mn-ea"/>
                <a:cs typeface="+mn-cs"/>
              </a:defRPr>
            </a:lvl9pPr>
          </a:lstStyle>
          <a:p>
            <a:pPr marL="128588" indent="-128588" algn="just">
              <a:buFont typeface="Arial" charset="0"/>
              <a:buChar char="•"/>
            </a:pPr>
            <a:endParaRPr lang="en-US" sz="1500" b="1" dirty="0">
              <a:solidFill>
                <a:srgbClr val="0070C0"/>
              </a:solidFill>
              <a:latin typeface="+mn-lt"/>
              <a:ea typeface="Verdana" charset="0"/>
              <a:cs typeface="Verdana" charset="0"/>
            </a:endParaRPr>
          </a:p>
          <a:p>
            <a:pPr marL="128588" indent="-128588" algn="just">
              <a:buFont typeface="Arial" charset="0"/>
              <a:buChar char="•"/>
            </a:pPr>
            <a:r>
              <a:rPr lang="en-US" sz="1500" b="1" dirty="0">
                <a:solidFill>
                  <a:srgbClr val="FF00E0"/>
                </a:solidFill>
                <a:latin typeface="+mn-lt"/>
                <a:ea typeface="Verdana" charset="0"/>
                <a:cs typeface="Verdana" charset="0"/>
              </a:rPr>
              <a:t>AUTOMATION:</a:t>
            </a:r>
            <a:r>
              <a:rPr lang="en-US" sz="1500" b="1" dirty="0">
                <a:solidFill>
                  <a:srgbClr val="0070C0"/>
                </a:solidFill>
                <a:latin typeface="+mn-lt"/>
                <a:ea typeface="Verdana" charset="0"/>
                <a:cs typeface="Verdana" charset="0"/>
              </a:rPr>
              <a:t> </a:t>
            </a:r>
            <a:r>
              <a:rPr lang="en-US" sz="1500" dirty="0">
                <a:solidFill>
                  <a:srgbClr val="0070C0"/>
                </a:solidFill>
                <a:latin typeface="+mn-lt"/>
                <a:ea typeface="Verdana" charset="0"/>
                <a:cs typeface="Verdana" charset="0"/>
              </a:rPr>
              <a:t>the strategic planning should be PARTIALLY automated, in order to quickly adapt to new</a:t>
            </a:r>
          </a:p>
          <a:p>
            <a:pPr marL="557213" lvl="1" indent="-214313" algn="just">
              <a:buFont typeface="Wingdings" charset="2"/>
              <a:buChar char="ü"/>
            </a:pPr>
            <a:r>
              <a:rPr lang="en-US" sz="1500" dirty="0">
                <a:solidFill>
                  <a:srgbClr val="0070C0"/>
                </a:solidFill>
                <a:latin typeface="+mn-lt"/>
                <a:ea typeface="Verdana" charset="0"/>
                <a:cs typeface="Verdana" charset="0"/>
              </a:rPr>
              <a:t>Trajectories</a:t>
            </a:r>
          </a:p>
          <a:p>
            <a:pPr marL="557213" lvl="1" indent="-214313" algn="just">
              <a:buFont typeface="Wingdings" charset="2"/>
              <a:buChar char="ü"/>
            </a:pPr>
            <a:r>
              <a:rPr lang="en-US" sz="1500" dirty="0">
                <a:solidFill>
                  <a:srgbClr val="0070C0"/>
                </a:solidFill>
                <a:latin typeface="+mn-lt"/>
                <a:ea typeface="Verdana" charset="0"/>
                <a:cs typeface="Verdana" charset="0"/>
              </a:rPr>
              <a:t>Constraints</a:t>
            </a:r>
          </a:p>
          <a:p>
            <a:pPr marL="557213" lvl="1" indent="-214313" algn="just">
              <a:buFont typeface="Wingdings" charset="2"/>
              <a:buChar char="ü"/>
            </a:pPr>
            <a:r>
              <a:rPr lang="en-US" sz="1500" dirty="0">
                <a:solidFill>
                  <a:srgbClr val="0070C0"/>
                </a:solidFill>
                <a:latin typeface="+mn-lt"/>
                <a:ea typeface="Verdana" charset="0"/>
                <a:cs typeface="Verdana" charset="0"/>
              </a:rPr>
              <a:t>Scientific </a:t>
            </a:r>
            <a:r>
              <a:rPr lang="en-US" sz="1500" dirty="0" smtClean="0">
                <a:solidFill>
                  <a:srgbClr val="0070C0"/>
                </a:solidFill>
                <a:latin typeface="+mn-lt"/>
                <a:ea typeface="Verdana" charset="0"/>
                <a:cs typeface="Verdana" charset="0"/>
              </a:rPr>
              <a:t>requests</a:t>
            </a:r>
          </a:p>
          <a:p>
            <a:pPr marL="557213" lvl="1" indent="-214313" algn="just">
              <a:buFont typeface="Wingdings" charset="2"/>
              <a:buChar char="ü"/>
            </a:pPr>
            <a:endParaRPr lang="en-US" sz="1500" dirty="0">
              <a:solidFill>
                <a:srgbClr val="0070C0"/>
              </a:solidFill>
              <a:latin typeface="+mn-lt"/>
              <a:ea typeface="Verdana" charset="0"/>
              <a:cs typeface="Verdana" charset="0"/>
            </a:endParaRPr>
          </a:p>
          <a:p>
            <a:pPr marL="557213" lvl="1" indent="-214313" algn="just">
              <a:buFont typeface="Wingdings" charset="2"/>
              <a:buChar char="ü"/>
            </a:pPr>
            <a:endParaRPr lang="en-US" sz="1500" dirty="0">
              <a:solidFill>
                <a:srgbClr val="0070C0"/>
              </a:solidFill>
              <a:latin typeface="+mn-lt"/>
              <a:ea typeface="Verdana" charset="0"/>
              <a:cs typeface="Verdana" charset="0"/>
            </a:endParaRPr>
          </a:p>
          <a:p>
            <a:pPr marL="128588" indent="-128588" algn="just">
              <a:buFont typeface="Arial" charset="0"/>
              <a:buChar char="•"/>
            </a:pPr>
            <a:r>
              <a:rPr lang="en-US" sz="1500" b="1" dirty="0">
                <a:solidFill>
                  <a:srgbClr val="FF00E0"/>
                </a:solidFill>
                <a:latin typeface="+mn-lt"/>
                <a:ea typeface="Verdana" charset="0"/>
                <a:cs typeface="Verdana" charset="0"/>
              </a:rPr>
              <a:t>FLEXIBILITY and HUMAN </a:t>
            </a:r>
            <a:r>
              <a:rPr lang="en-US" sz="1500" b="1" dirty="0" smtClean="0">
                <a:solidFill>
                  <a:srgbClr val="FF00E0"/>
                </a:solidFill>
                <a:latin typeface="+mn-lt"/>
                <a:ea typeface="Verdana" charset="0"/>
                <a:cs typeface="Verdana" charset="0"/>
              </a:rPr>
              <a:t>CONFLICT RESOLUTION</a:t>
            </a:r>
            <a:r>
              <a:rPr lang="en-US" sz="1500" b="1" dirty="0" smtClean="0">
                <a:solidFill>
                  <a:srgbClr val="FF00E0"/>
                </a:solidFill>
                <a:latin typeface="+mn-lt"/>
                <a:ea typeface="Verdana" charset="0"/>
                <a:cs typeface="Verdana" charset="0"/>
              </a:rPr>
              <a:t> </a:t>
            </a:r>
            <a:r>
              <a:rPr lang="en-US" sz="1500" dirty="0">
                <a:solidFill>
                  <a:srgbClr val="0070C0"/>
                </a:solidFill>
                <a:latin typeface="+mn-lt"/>
                <a:ea typeface="Verdana" charset="0"/>
                <a:cs typeface="Verdana" charset="0"/>
              </a:rPr>
              <a:t>should also play an important role in order to ensure the scientific return of the mission</a:t>
            </a:r>
            <a:r>
              <a:rPr lang="en-US" sz="1500" b="1" dirty="0">
                <a:solidFill>
                  <a:srgbClr val="0070C0"/>
                </a:solidFill>
                <a:latin typeface="+mn-lt"/>
                <a:ea typeface="Verdana" charset="0"/>
                <a:cs typeface="Verdana" charset="0"/>
              </a:rPr>
              <a:t> </a:t>
            </a:r>
          </a:p>
          <a:p>
            <a:pPr marL="128588" indent="-128588" algn="just">
              <a:buFont typeface="Arial" charset="0"/>
              <a:buChar char="•"/>
            </a:pPr>
            <a:endParaRPr lang="en-US" sz="1500" b="1" dirty="0" smtClean="0">
              <a:solidFill>
                <a:srgbClr val="0070C0"/>
              </a:solidFill>
              <a:latin typeface="+mn-lt"/>
              <a:ea typeface="Verdana" charset="0"/>
              <a:cs typeface="Verdana" charset="0"/>
            </a:endParaRPr>
          </a:p>
          <a:p>
            <a:pPr marL="128588" indent="-128588" algn="just">
              <a:buFont typeface="Arial" charset="0"/>
              <a:buChar char="•"/>
            </a:pPr>
            <a:endParaRPr lang="en-US" sz="1500" b="1" dirty="0">
              <a:solidFill>
                <a:srgbClr val="0070C0"/>
              </a:solidFill>
              <a:latin typeface="+mn-lt"/>
              <a:ea typeface="Verdana" charset="0"/>
              <a:cs typeface="Verdana" charset="0"/>
            </a:endParaRPr>
          </a:p>
          <a:p>
            <a:pPr marL="128588" indent="-128588" algn="just">
              <a:buFont typeface="Arial" charset="0"/>
              <a:buChar char="•"/>
            </a:pPr>
            <a:endParaRPr lang="en-US" sz="1500" b="1" dirty="0">
              <a:solidFill>
                <a:srgbClr val="0070C0"/>
              </a:solidFill>
              <a:latin typeface="+mn-lt"/>
              <a:ea typeface="Verdana" charset="0"/>
              <a:cs typeface="Verdana" charset="0"/>
            </a:endParaRPr>
          </a:p>
          <a:p>
            <a:pPr algn="just"/>
            <a:endParaRPr lang="en-US" sz="1500" b="1" dirty="0">
              <a:solidFill>
                <a:srgbClr val="0070C0"/>
              </a:solidFill>
              <a:latin typeface="+mn-lt"/>
              <a:ea typeface="Verdana" charset="0"/>
              <a:cs typeface="Verdana" charset="0"/>
            </a:endParaRPr>
          </a:p>
        </p:txBody>
      </p:sp>
      <p:sp>
        <p:nvSpPr>
          <p:cNvPr id="7" name="TextBox 6"/>
          <p:cNvSpPr txBox="1"/>
          <p:nvPr/>
        </p:nvSpPr>
        <p:spPr>
          <a:xfrm>
            <a:off x="1802490" y="398374"/>
            <a:ext cx="5455340" cy="369332"/>
          </a:xfrm>
          <a:prstGeom prst="rect">
            <a:avLst/>
          </a:prstGeom>
          <a:noFill/>
        </p:spPr>
        <p:txBody>
          <a:bodyPr wrap="none" rtlCol="0">
            <a:spAutoFit/>
          </a:bodyPr>
          <a:lstStyle/>
          <a:p>
            <a:r>
              <a:rPr lang="en-US" b="1" dirty="0" smtClean="0">
                <a:solidFill>
                  <a:srgbClr val="FF00E0"/>
                </a:solidFill>
              </a:rPr>
              <a:t>1. STRATEGIC PLANNING (TOUR PHASE)</a:t>
            </a:r>
            <a:endParaRPr lang="en-US" b="1" dirty="0">
              <a:solidFill>
                <a:srgbClr val="FF00E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469" y="4660900"/>
            <a:ext cx="1209600" cy="1080201"/>
          </a:xfrm>
          <a:prstGeom prst="rect">
            <a:avLst/>
          </a:prstGeom>
        </p:spPr>
      </p:pic>
    </p:spTree>
    <p:extLst>
      <p:ext uri="{BB962C8B-B14F-4D97-AF65-F5344CB8AC3E}">
        <p14:creationId xmlns:p14="http://schemas.microsoft.com/office/powerpoint/2010/main" val="615937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964" y="3063963"/>
            <a:ext cx="6914072" cy="369332"/>
          </a:xfrm>
          <a:prstGeom prst="rect">
            <a:avLst/>
          </a:prstGeom>
          <a:noFill/>
        </p:spPr>
        <p:txBody>
          <a:bodyPr wrap="none" rtlCol="0">
            <a:spAutoFit/>
          </a:bodyPr>
          <a:lstStyle/>
          <a:p>
            <a:r>
              <a:rPr lang="en-US" b="1" dirty="0" smtClean="0">
                <a:solidFill>
                  <a:srgbClr val="17FF02"/>
                </a:solidFill>
              </a:rPr>
              <a:t>2. DETAILED INSTRUMENT OPERATIONS PLANNING</a:t>
            </a:r>
            <a:endParaRPr lang="en-US" b="1" dirty="0">
              <a:solidFill>
                <a:srgbClr val="17FF02"/>
              </a:solidFill>
            </a:endParaRPr>
          </a:p>
        </p:txBody>
      </p:sp>
    </p:spTree>
    <p:extLst>
      <p:ext uri="{BB962C8B-B14F-4D97-AF65-F5344CB8AC3E}">
        <p14:creationId xmlns:p14="http://schemas.microsoft.com/office/powerpoint/2010/main" val="1194921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000" y="2847652"/>
            <a:ext cx="5184000" cy="3599254"/>
          </a:xfrm>
          <a:prstGeom prst="rect">
            <a:avLst/>
          </a:prstGeom>
        </p:spPr>
      </p:pic>
      <p:sp>
        <p:nvSpPr>
          <p:cNvPr id="4" name="TextBox 3"/>
          <p:cNvSpPr txBox="1"/>
          <p:nvPr/>
        </p:nvSpPr>
        <p:spPr>
          <a:xfrm>
            <a:off x="966164" y="346163"/>
            <a:ext cx="6914072" cy="369332"/>
          </a:xfrm>
          <a:prstGeom prst="rect">
            <a:avLst/>
          </a:prstGeom>
          <a:noFill/>
        </p:spPr>
        <p:txBody>
          <a:bodyPr wrap="none" rtlCol="0">
            <a:spAutoFit/>
          </a:bodyPr>
          <a:lstStyle/>
          <a:p>
            <a:r>
              <a:rPr lang="en-US" b="1" dirty="0" smtClean="0">
                <a:solidFill>
                  <a:srgbClr val="17FF02"/>
                </a:solidFill>
              </a:rPr>
              <a:t>2. DETAILED INSTRUMENT OPERATIONS PLANNING</a:t>
            </a:r>
            <a:endParaRPr lang="en-US" b="1" dirty="0">
              <a:solidFill>
                <a:srgbClr val="17FF02"/>
              </a:solidFill>
            </a:endParaRPr>
          </a:p>
        </p:txBody>
      </p:sp>
      <p:sp>
        <p:nvSpPr>
          <p:cNvPr id="5" name="TextBox 4"/>
          <p:cNvSpPr txBox="1"/>
          <p:nvPr/>
        </p:nvSpPr>
        <p:spPr>
          <a:xfrm>
            <a:off x="103285" y="648778"/>
            <a:ext cx="8693427" cy="2169825"/>
          </a:xfrm>
          <a:prstGeom prst="rect">
            <a:avLst/>
          </a:prstGeom>
          <a:noFill/>
        </p:spPr>
        <p:txBody>
          <a:bodyPr wrap="square" rtlCol="0">
            <a:spAutoFit/>
          </a:bodyPr>
          <a:lstStyle/>
          <a:p>
            <a:pPr marL="214313" indent="-214313">
              <a:buFont typeface="Arial" charset="0"/>
              <a:buChar char="•"/>
            </a:pPr>
            <a:endParaRPr lang="en-US" sz="1500" dirty="0" smtClean="0">
              <a:solidFill>
                <a:srgbClr val="0070C0"/>
              </a:solidFill>
              <a:ea typeface="Verdana" charset="0"/>
              <a:cs typeface="Verdana" charset="0"/>
            </a:endParaRPr>
          </a:p>
          <a:p>
            <a:pPr marL="214313" indent="-214313">
              <a:buFont typeface="Arial" charset="0"/>
              <a:buChar char="•"/>
            </a:pPr>
            <a:r>
              <a:rPr lang="en-US" sz="1500" dirty="0" smtClean="0">
                <a:solidFill>
                  <a:srgbClr val="0070C0"/>
                </a:solidFill>
                <a:ea typeface="Verdana" charset="0"/>
                <a:cs typeface="Verdana" charset="0"/>
              </a:rPr>
              <a:t>DURING </a:t>
            </a:r>
            <a:r>
              <a:rPr lang="en-US" sz="1500" b="1" dirty="0" smtClean="0">
                <a:solidFill>
                  <a:srgbClr val="0070C0"/>
                </a:solidFill>
                <a:ea typeface="Verdana" charset="0"/>
                <a:cs typeface="Verdana" charset="0"/>
              </a:rPr>
              <a:t>ARCHETYPAL/CRITICAL</a:t>
            </a:r>
            <a:r>
              <a:rPr lang="en-US" sz="1500" dirty="0" smtClean="0">
                <a:solidFill>
                  <a:srgbClr val="0070C0"/>
                </a:solidFill>
                <a:ea typeface="Verdana" charset="0"/>
                <a:cs typeface="Verdana" charset="0"/>
              </a:rPr>
              <a:t> PARTS OF THE MISSION</a:t>
            </a:r>
          </a:p>
          <a:p>
            <a:pPr marL="214313" indent="-214313">
              <a:buFont typeface="Arial" charset="0"/>
              <a:buChar char="•"/>
            </a:pPr>
            <a:endParaRPr lang="en-US" sz="1500" dirty="0" smtClean="0">
              <a:solidFill>
                <a:srgbClr val="0070C0"/>
              </a:solidFill>
              <a:ea typeface="Verdana" charset="0"/>
              <a:cs typeface="Verdana" charset="0"/>
            </a:endParaRPr>
          </a:p>
          <a:p>
            <a:pPr marL="214313" indent="-214313">
              <a:buFont typeface="Arial" charset="0"/>
              <a:buChar char="•"/>
            </a:pPr>
            <a:endParaRPr lang="en-US" sz="1500" dirty="0" smtClean="0">
              <a:solidFill>
                <a:srgbClr val="0070C0"/>
              </a:solidFill>
              <a:ea typeface="Verdana" charset="0"/>
              <a:cs typeface="Verdana" charset="0"/>
            </a:endParaRPr>
          </a:p>
          <a:p>
            <a:pPr marL="214313" indent="-214313">
              <a:buFont typeface="Arial" charset="0"/>
              <a:buChar char="•"/>
            </a:pPr>
            <a:r>
              <a:rPr lang="en-US" sz="1500" dirty="0" smtClean="0">
                <a:solidFill>
                  <a:srgbClr val="0070C0"/>
                </a:solidFill>
                <a:ea typeface="Verdana" charset="0"/>
                <a:cs typeface="Verdana" charset="0"/>
              </a:rPr>
              <a:t>BASED ON </a:t>
            </a:r>
            <a:r>
              <a:rPr lang="en-US" sz="1500" b="1" dirty="0" smtClean="0">
                <a:solidFill>
                  <a:srgbClr val="17FF02"/>
                </a:solidFill>
                <a:ea typeface="Verdana" charset="0"/>
                <a:cs typeface="Verdana" charset="0"/>
              </a:rPr>
              <a:t>REALISTIC INSTRUMENT REQUESTS</a:t>
            </a:r>
            <a:r>
              <a:rPr lang="en-US" sz="1500" b="1" dirty="0" smtClean="0">
                <a:solidFill>
                  <a:srgbClr val="0070C0"/>
                </a:solidFill>
                <a:ea typeface="Verdana" charset="0"/>
                <a:cs typeface="Verdana" charset="0"/>
              </a:rPr>
              <a:t> </a:t>
            </a:r>
            <a:r>
              <a:rPr lang="en-US" sz="1500" dirty="0" smtClean="0">
                <a:solidFill>
                  <a:srgbClr val="0070C0"/>
                </a:solidFill>
                <a:ea typeface="Verdana" charset="0"/>
                <a:cs typeface="Verdana" charset="0"/>
              </a:rPr>
              <a:t>from </a:t>
            </a:r>
            <a:r>
              <a:rPr lang="en-US" sz="1500" dirty="0">
                <a:solidFill>
                  <a:srgbClr val="0070C0"/>
                </a:solidFill>
                <a:ea typeface="Verdana" charset="0"/>
                <a:cs typeface="Verdana" charset="0"/>
              </a:rPr>
              <a:t>the </a:t>
            </a:r>
            <a:r>
              <a:rPr lang="en-US" sz="1500" dirty="0" smtClean="0">
                <a:solidFill>
                  <a:srgbClr val="0070C0"/>
                </a:solidFill>
                <a:ea typeface="Verdana" charset="0"/>
                <a:cs typeface="Verdana" charset="0"/>
              </a:rPr>
              <a:t>teams</a:t>
            </a:r>
            <a:endParaRPr lang="en-US" sz="1500" dirty="0">
              <a:solidFill>
                <a:srgbClr val="0070C0"/>
              </a:solidFill>
              <a:ea typeface="Verdana" charset="0"/>
              <a:cs typeface="Verdana" charset="0"/>
            </a:endParaRPr>
          </a:p>
          <a:p>
            <a:pPr marL="214313" indent="-214313">
              <a:buFont typeface="Arial" charset="0"/>
              <a:buChar char="•"/>
            </a:pPr>
            <a:endParaRPr lang="en-US" sz="1500" dirty="0" smtClean="0">
              <a:solidFill>
                <a:srgbClr val="0070C0"/>
              </a:solidFill>
              <a:ea typeface="Verdana" charset="0"/>
              <a:cs typeface="Verdana" charset="0"/>
            </a:endParaRPr>
          </a:p>
          <a:p>
            <a:pPr marL="214313" indent="-214313">
              <a:buFont typeface="Arial" charset="0"/>
              <a:buChar char="•"/>
            </a:pPr>
            <a:endParaRPr lang="en-US" sz="1500" dirty="0">
              <a:solidFill>
                <a:srgbClr val="0070C0"/>
              </a:solidFill>
              <a:ea typeface="Verdana" charset="0"/>
              <a:cs typeface="Verdana" charset="0"/>
            </a:endParaRPr>
          </a:p>
          <a:p>
            <a:pPr marL="214313" indent="-214313">
              <a:buFont typeface="Arial" charset="0"/>
              <a:buChar char="•"/>
            </a:pPr>
            <a:r>
              <a:rPr lang="en-US" sz="1500" dirty="0" smtClean="0">
                <a:solidFill>
                  <a:srgbClr val="0070C0"/>
                </a:solidFill>
                <a:ea typeface="Verdana" charset="0"/>
                <a:cs typeface="Verdana" charset="0"/>
              </a:rPr>
              <a:t>IN THE FRAMEWORK OF </a:t>
            </a:r>
            <a:r>
              <a:rPr lang="en-US" sz="1500" b="1" dirty="0" smtClean="0">
                <a:solidFill>
                  <a:srgbClr val="FF00E0"/>
                </a:solidFill>
                <a:ea typeface="Verdana" charset="0"/>
                <a:cs typeface="Verdana" charset="0"/>
              </a:rPr>
              <a:t>REALISTIC SPACECRAFT RESOURCES</a:t>
            </a:r>
          </a:p>
          <a:p>
            <a:pPr marL="214313" indent="-214313">
              <a:buFont typeface="Arial" charset="0"/>
              <a:buChar char="•"/>
            </a:pPr>
            <a:endParaRPr lang="en-US" sz="1500" b="1" dirty="0">
              <a:solidFill>
                <a:srgbClr val="0070C0"/>
              </a:solidFill>
            </a:endParaRPr>
          </a:p>
        </p:txBody>
      </p:sp>
      <p:sp>
        <p:nvSpPr>
          <p:cNvPr id="2" name="TextBox 1"/>
          <p:cNvSpPr txBox="1"/>
          <p:nvPr/>
        </p:nvSpPr>
        <p:spPr>
          <a:xfrm>
            <a:off x="330813" y="3136828"/>
            <a:ext cx="3217547" cy="369332"/>
          </a:xfrm>
          <a:prstGeom prst="rect">
            <a:avLst/>
          </a:prstGeom>
          <a:noFill/>
          <a:ln w="38100">
            <a:solidFill>
              <a:srgbClr val="36EAEC"/>
            </a:solidFill>
          </a:ln>
        </p:spPr>
        <p:txBody>
          <a:bodyPr wrap="none" rtlCol="0">
            <a:spAutoFit/>
          </a:bodyPr>
          <a:lstStyle/>
          <a:p>
            <a:r>
              <a:rPr lang="en-US" b="1" dirty="0" smtClean="0">
                <a:solidFill>
                  <a:srgbClr val="00B0F0"/>
                </a:solidFill>
              </a:rPr>
              <a:t>LEADING TOOL: MAPPS</a:t>
            </a:r>
            <a:endParaRPr lang="en-US" b="1" dirty="0">
              <a:solidFill>
                <a:srgbClr val="00B0F0"/>
              </a:solidFill>
            </a:endParaRPr>
          </a:p>
        </p:txBody>
      </p:sp>
      <p:sp>
        <p:nvSpPr>
          <p:cNvPr id="3" name="TextBox 2"/>
          <p:cNvSpPr txBox="1"/>
          <p:nvPr/>
        </p:nvSpPr>
        <p:spPr>
          <a:xfrm>
            <a:off x="347741" y="4935812"/>
            <a:ext cx="3126112" cy="323165"/>
          </a:xfrm>
          <a:prstGeom prst="rect">
            <a:avLst/>
          </a:prstGeom>
          <a:noFill/>
          <a:ln w="25400">
            <a:solidFill>
              <a:srgbClr val="0070C0"/>
            </a:solidFill>
          </a:ln>
        </p:spPr>
        <p:txBody>
          <a:bodyPr wrap="none" rtlCol="0">
            <a:spAutoFit/>
          </a:bodyPr>
          <a:lstStyle/>
          <a:p>
            <a:pPr indent="-114300" algn="just"/>
            <a:r>
              <a:rPr lang="en-US" sz="1500" dirty="0" smtClean="0">
                <a:solidFill>
                  <a:srgbClr val="0070C0"/>
                </a:solidFill>
                <a:ea typeface="Verdana" charset="0"/>
              </a:rPr>
              <a:t>ATTITUDE </a:t>
            </a:r>
            <a:r>
              <a:rPr lang="en-US" sz="1500" dirty="0">
                <a:solidFill>
                  <a:srgbClr val="0070C0"/>
                </a:solidFill>
                <a:ea typeface="Verdana" charset="0"/>
              </a:rPr>
              <a:t>(wheel </a:t>
            </a:r>
            <a:r>
              <a:rPr lang="en-US" sz="1500" dirty="0" smtClean="0">
                <a:solidFill>
                  <a:srgbClr val="0070C0"/>
                </a:solidFill>
                <a:ea typeface="Verdana" charset="0"/>
              </a:rPr>
              <a:t>momentum)</a:t>
            </a:r>
            <a:endParaRPr lang="en-US" sz="1500" dirty="0">
              <a:solidFill>
                <a:srgbClr val="0070C0"/>
              </a:solidFill>
              <a:ea typeface="Verdana" charset="0"/>
            </a:endParaRPr>
          </a:p>
        </p:txBody>
      </p:sp>
      <p:sp>
        <p:nvSpPr>
          <p:cNvPr id="6" name="TextBox 5"/>
          <p:cNvSpPr txBox="1"/>
          <p:nvPr/>
        </p:nvSpPr>
        <p:spPr>
          <a:xfrm>
            <a:off x="1269573" y="5730432"/>
            <a:ext cx="1920526" cy="323165"/>
          </a:xfrm>
          <a:prstGeom prst="rect">
            <a:avLst/>
          </a:prstGeom>
          <a:noFill/>
          <a:ln w="25400">
            <a:solidFill>
              <a:srgbClr val="0070C0"/>
            </a:solidFill>
          </a:ln>
        </p:spPr>
        <p:txBody>
          <a:bodyPr wrap="none" rtlCol="0">
            <a:spAutoFit/>
          </a:bodyPr>
          <a:lstStyle/>
          <a:p>
            <a:pPr indent="-114300" algn="just"/>
            <a:r>
              <a:rPr lang="en-US" sz="1500" dirty="0" smtClean="0">
                <a:solidFill>
                  <a:srgbClr val="0070C0"/>
                </a:solidFill>
                <a:ea typeface="Verdana" charset="0"/>
              </a:rPr>
              <a:t>BATTERY CHARGE</a:t>
            </a:r>
            <a:endParaRPr lang="en-US" sz="1500" dirty="0">
              <a:solidFill>
                <a:srgbClr val="0070C0"/>
              </a:solidFill>
              <a:ea typeface="Verdana" charset="0"/>
            </a:endParaRPr>
          </a:p>
        </p:txBody>
      </p:sp>
      <p:sp>
        <p:nvSpPr>
          <p:cNvPr id="7" name="TextBox 6"/>
          <p:cNvSpPr txBox="1"/>
          <p:nvPr/>
        </p:nvSpPr>
        <p:spPr>
          <a:xfrm>
            <a:off x="2280540" y="4193306"/>
            <a:ext cx="769441" cy="323165"/>
          </a:xfrm>
          <a:prstGeom prst="rect">
            <a:avLst/>
          </a:prstGeom>
          <a:noFill/>
          <a:ln w="25400">
            <a:solidFill>
              <a:srgbClr val="0070C0"/>
            </a:solidFill>
          </a:ln>
        </p:spPr>
        <p:txBody>
          <a:bodyPr wrap="none" rtlCol="0">
            <a:spAutoFit/>
          </a:bodyPr>
          <a:lstStyle/>
          <a:p>
            <a:pPr indent="-114300" algn="just"/>
            <a:r>
              <a:rPr lang="en-US" sz="1500" dirty="0" smtClean="0">
                <a:solidFill>
                  <a:srgbClr val="0070C0"/>
                </a:solidFill>
                <a:ea typeface="Verdana" charset="0"/>
              </a:rPr>
              <a:t>SSMM</a:t>
            </a:r>
            <a:endParaRPr lang="en-US" sz="1500" dirty="0">
              <a:solidFill>
                <a:srgbClr val="0070C0"/>
              </a:solidFill>
              <a:ea typeface="Verdana" charset="0"/>
            </a:endParaRPr>
          </a:p>
        </p:txBody>
      </p:sp>
      <p:cxnSp>
        <p:nvCxnSpPr>
          <p:cNvPr id="9" name="Straight Arrow Connector 8"/>
          <p:cNvCxnSpPr/>
          <p:nvPr/>
        </p:nvCxnSpPr>
        <p:spPr>
          <a:xfrm>
            <a:off x="3211297" y="4330911"/>
            <a:ext cx="1127498" cy="31636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23106" y="5883007"/>
            <a:ext cx="1719955"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548360" y="5017477"/>
            <a:ext cx="809444" cy="15983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246687" y="2595043"/>
            <a:ext cx="2148345" cy="369332"/>
          </a:xfrm>
          <a:prstGeom prst="rect">
            <a:avLst/>
          </a:prstGeom>
          <a:noFill/>
        </p:spPr>
        <p:txBody>
          <a:bodyPr wrap="none" rtlCol="0">
            <a:spAutoFit/>
          </a:bodyPr>
          <a:lstStyle/>
          <a:p>
            <a:r>
              <a:rPr lang="en-US" b="1" smtClean="0">
                <a:solidFill>
                  <a:srgbClr val="00B0F0"/>
                </a:solidFill>
              </a:rPr>
              <a:t>EUROPA FLYBY</a:t>
            </a:r>
            <a:endParaRPr lang="en-US" b="1" dirty="0">
              <a:solidFill>
                <a:srgbClr val="00B0F0"/>
              </a:solidFill>
            </a:endParaRPr>
          </a:p>
        </p:txBody>
      </p:sp>
    </p:spTree>
    <p:extLst>
      <p:ext uri="{BB962C8B-B14F-4D97-AF65-F5344CB8AC3E}">
        <p14:creationId xmlns:p14="http://schemas.microsoft.com/office/powerpoint/2010/main" val="10661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Bevel 19"/>
          <p:cNvSpPr/>
          <p:nvPr/>
        </p:nvSpPr>
        <p:spPr>
          <a:xfrm>
            <a:off x="1727968" y="4667332"/>
            <a:ext cx="2255020" cy="1592586"/>
          </a:xfrm>
          <a:prstGeom prst="bevel">
            <a:avLst/>
          </a:prstGeom>
          <a:solidFill>
            <a:srgbClr val="FF00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95675" y="841833"/>
            <a:ext cx="901209" cy="323165"/>
          </a:xfrm>
          <a:prstGeom prst="rect">
            <a:avLst/>
          </a:prstGeom>
          <a:noFill/>
        </p:spPr>
        <p:txBody>
          <a:bodyPr wrap="none" rtlCol="0">
            <a:spAutoFit/>
          </a:bodyPr>
          <a:lstStyle/>
          <a:p>
            <a:r>
              <a:rPr lang="en-US" sz="1500" b="1" dirty="0" smtClean="0">
                <a:solidFill>
                  <a:srgbClr val="0070C0"/>
                </a:solidFill>
              </a:rPr>
              <a:t>TOOLS</a:t>
            </a:r>
            <a:endParaRPr lang="en-US" sz="1500" b="1" dirty="0">
              <a:solidFill>
                <a:srgbClr val="0070C0"/>
              </a:solidFill>
            </a:endParaRPr>
          </a:p>
        </p:txBody>
      </p:sp>
      <p:sp>
        <p:nvSpPr>
          <p:cNvPr id="3" name="TextBox 2"/>
          <p:cNvSpPr txBox="1"/>
          <p:nvPr/>
        </p:nvSpPr>
        <p:spPr>
          <a:xfrm>
            <a:off x="330359" y="858162"/>
            <a:ext cx="8438686" cy="3554819"/>
          </a:xfrm>
          <a:prstGeom prst="rect">
            <a:avLst/>
          </a:prstGeom>
          <a:noFill/>
        </p:spPr>
        <p:txBody>
          <a:bodyPr wrap="square" numCol="1" rtlCol="0">
            <a:spAutoFit/>
          </a:bodyPr>
          <a:lstStyle>
            <a:defPPr>
              <a:defRPr lang="en-US"/>
            </a:defPPr>
            <a:lvl1pPr algn="l" rtl="0" fontAlgn="base">
              <a:spcBef>
                <a:spcPct val="0"/>
              </a:spcBef>
              <a:spcAft>
                <a:spcPct val="0"/>
              </a:spcAft>
              <a:defRPr sz="2600" kern="1200">
                <a:solidFill>
                  <a:schemeClr val="tx1"/>
                </a:solidFill>
                <a:latin typeface="Times New Roman" pitchFamily="18" charset="0"/>
                <a:ea typeface="+mn-ea"/>
                <a:cs typeface="+mn-cs"/>
              </a:defRPr>
            </a:lvl1pPr>
            <a:lvl2pPr marL="457200" algn="l" rtl="0" fontAlgn="base">
              <a:spcBef>
                <a:spcPct val="0"/>
              </a:spcBef>
              <a:spcAft>
                <a:spcPct val="0"/>
              </a:spcAft>
              <a:defRPr sz="2600" kern="1200">
                <a:solidFill>
                  <a:schemeClr val="tx1"/>
                </a:solidFill>
                <a:latin typeface="Times New Roman" pitchFamily="18" charset="0"/>
                <a:ea typeface="+mn-ea"/>
                <a:cs typeface="+mn-cs"/>
              </a:defRPr>
            </a:lvl2pPr>
            <a:lvl3pPr marL="914400" algn="l" rtl="0" fontAlgn="base">
              <a:spcBef>
                <a:spcPct val="0"/>
              </a:spcBef>
              <a:spcAft>
                <a:spcPct val="0"/>
              </a:spcAft>
              <a:defRPr sz="2600" kern="1200">
                <a:solidFill>
                  <a:schemeClr val="tx1"/>
                </a:solidFill>
                <a:latin typeface="Times New Roman" pitchFamily="18" charset="0"/>
                <a:ea typeface="+mn-ea"/>
                <a:cs typeface="+mn-cs"/>
              </a:defRPr>
            </a:lvl3pPr>
            <a:lvl4pPr marL="1371600" algn="l" rtl="0" fontAlgn="base">
              <a:spcBef>
                <a:spcPct val="0"/>
              </a:spcBef>
              <a:spcAft>
                <a:spcPct val="0"/>
              </a:spcAft>
              <a:defRPr sz="2600" kern="1200">
                <a:solidFill>
                  <a:schemeClr val="tx1"/>
                </a:solidFill>
                <a:latin typeface="Times New Roman" pitchFamily="18" charset="0"/>
                <a:ea typeface="+mn-ea"/>
                <a:cs typeface="+mn-cs"/>
              </a:defRPr>
            </a:lvl4pPr>
            <a:lvl5pPr marL="1828800" algn="l" rtl="0" fontAlgn="base">
              <a:spcBef>
                <a:spcPct val="0"/>
              </a:spcBef>
              <a:spcAft>
                <a:spcPct val="0"/>
              </a:spcAft>
              <a:defRPr sz="2600" kern="1200">
                <a:solidFill>
                  <a:schemeClr val="tx1"/>
                </a:solidFill>
                <a:latin typeface="Times New Roman" pitchFamily="18" charset="0"/>
                <a:ea typeface="+mn-ea"/>
                <a:cs typeface="+mn-cs"/>
              </a:defRPr>
            </a:lvl5pPr>
            <a:lvl6pPr marL="2286000" algn="l" defTabSz="914400" rtl="0" eaLnBrk="1" latinLnBrk="0" hangingPunct="1">
              <a:defRPr sz="2600" kern="1200">
                <a:solidFill>
                  <a:schemeClr val="tx1"/>
                </a:solidFill>
                <a:latin typeface="Times New Roman" pitchFamily="18" charset="0"/>
                <a:ea typeface="+mn-ea"/>
                <a:cs typeface="+mn-cs"/>
              </a:defRPr>
            </a:lvl6pPr>
            <a:lvl7pPr marL="2743200" algn="l" defTabSz="914400" rtl="0" eaLnBrk="1" latinLnBrk="0" hangingPunct="1">
              <a:defRPr sz="2600" kern="1200">
                <a:solidFill>
                  <a:schemeClr val="tx1"/>
                </a:solidFill>
                <a:latin typeface="Times New Roman" pitchFamily="18" charset="0"/>
                <a:ea typeface="+mn-ea"/>
                <a:cs typeface="+mn-cs"/>
              </a:defRPr>
            </a:lvl7pPr>
            <a:lvl8pPr marL="3200400" algn="l" defTabSz="914400" rtl="0" eaLnBrk="1" latinLnBrk="0" hangingPunct="1">
              <a:defRPr sz="2600" kern="1200">
                <a:solidFill>
                  <a:schemeClr val="tx1"/>
                </a:solidFill>
                <a:latin typeface="Times New Roman" pitchFamily="18" charset="0"/>
                <a:ea typeface="+mn-ea"/>
                <a:cs typeface="+mn-cs"/>
              </a:defRPr>
            </a:lvl8pPr>
            <a:lvl9pPr marL="3657600" algn="l" defTabSz="914400" rtl="0" eaLnBrk="1" latinLnBrk="0" hangingPunct="1">
              <a:defRPr sz="2600" kern="1200">
                <a:solidFill>
                  <a:schemeClr val="tx1"/>
                </a:solidFill>
                <a:latin typeface="Times New Roman" pitchFamily="18" charset="0"/>
                <a:ea typeface="+mn-ea"/>
                <a:cs typeface="+mn-cs"/>
              </a:defRPr>
            </a:lvl9pPr>
          </a:lstStyle>
          <a:p>
            <a:pPr marL="285750" indent="-285750" algn="just">
              <a:buFont typeface="Arial" charset="0"/>
              <a:buChar char="•"/>
            </a:pPr>
            <a:endParaRPr lang="en-US" sz="1500" b="1" dirty="0">
              <a:solidFill>
                <a:srgbClr val="0070C0"/>
              </a:solidFill>
              <a:latin typeface="+mn-lt"/>
              <a:ea typeface="Verdana" charset="0"/>
            </a:endParaRPr>
          </a:p>
          <a:p>
            <a:pPr marL="285750" indent="-285750" algn="just">
              <a:buFont typeface="Arial" charset="0"/>
              <a:buChar char="•"/>
            </a:pPr>
            <a:endParaRPr lang="en-US" sz="1500" b="1" dirty="0">
              <a:solidFill>
                <a:srgbClr val="0070C0"/>
              </a:solidFill>
              <a:latin typeface="+mn-lt"/>
              <a:ea typeface="Verdana" charset="0"/>
            </a:endParaRPr>
          </a:p>
          <a:p>
            <a:pPr marL="628650" lvl="1" indent="-285750" algn="just">
              <a:buFont typeface="Arial" charset="0"/>
              <a:buChar char="•"/>
            </a:pPr>
            <a:r>
              <a:rPr lang="en-US" sz="1500" b="1" dirty="0" smtClean="0">
                <a:solidFill>
                  <a:srgbClr val="0070C0"/>
                </a:solidFill>
                <a:latin typeface="+mn-lt"/>
                <a:ea typeface="Times New Roman" charset="0"/>
              </a:rPr>
              <a:t>MAPPS</a:t>
            </a:r>
            <a:r>
              <a:rPr lang="en-US" sz="1500" b="1" dirty="0">
                <a:solidFill>
                  <a:srgbClr val="0070C0"/>
                </a:solidFill>
                <a:latin typeface="+mn-lt"/>
                <a:ea typeface="Times New Roman" charset="0"/>
              </a:rPr>
              <a:t>: </a:t>
            </a:r>
          </a:p>
          <a:p>
            <a:pPr marL="971550" lvl="2" indent="-285750" algn="just">
              <a:buFont typeface="Wingdings" charset="2"/>
              <a:buChar char="Ø"/>
            </a:pPr>
            <a:r>
              <a:rPr lang="en-US" sz="1500" dirty="0">
                <a:solidFill>
                  <a:srgbClr val="0070C0"/>
                </a:solidFill>
                <a:latin typeface="+mn-lt"/>
                <a:ea typeface="Times New Roman" charset="0"/>
              </a:rPr>
              <a:t>S/W installation </a:t>
            </a:r>
          </a:p>
          <a:p>
            <a:pPr marL="971550" lvl="2" indent="-285750" algn="just">
              <a:buFont typeface="Wingdings" charset="2"/>
              <a:buChar char="Ø"/>
            </a:pPr>
            <a:r>
              <a:rPr lang="en-US" sz="1500" dirty="0">
                <a:solidFill>
                  <a:srgbClr val="0070C0"/>
                </a:solidFill>
                <a:latin typeface="+mn-lt"/>
                <a:ea typeface="Times New Roman" charset="0"/>
              </a:rPr>
              <a:t>Distributed on </a:t>
            </a:r>
            <a:r>
              <a:rPr lang="en-US" sz="1500" dirty="0" smtClean="0">
                <a:solidFill>
                  <a:srgbClr val="0070C0"/>
                </a:solidFill>
                <a:latin typeface="+mn-lt"/>
                <a:ea typeface="Times New Roman" charset="0"/>
              </a:rPr>
              <a:t>demand</a:t>
            </a:r>
          </a:p>
          <a:p>
            <a:pPr marL="971550" lvl="2" indent="-285750" algn="just">
              <a:buFont typeface="Wingdings" charset="2"/>
              <a:buChar char="Ø"/>
            </a:pPr>
            <a:endParaRPr lang="en-US" sz="1500" dirty="0">
              <a:solidFill>
                <a:srgbClr val="0070C0"/>
              </a:solidFill>
              <a:latin typeface="+mn-lt"/>
              <a:ea typeface="Times New Roman" charset="0"/>
            </a:endParaRPr>
          </a:p>
          <a:p>
            <a:pPr marL="971550" lvl="2" indent="-285750" algn="just">
              <a:buFont typeface="Wingdings" charset="2"/>
              <a:buChar char="Ø"/>
            </a:pPr>
            <a:endParaRPr lang="en-US" sz="1500" dirty="0">
              <a:solidFill>
                <a:srgbClr val="0070C0"/>
              </a:solidFill>
              <a:latin typeface="+mn-lt"/>
              <a:ea typeface="Times New Roman" charset="0"/>
            </a:endParaRPr>
          </a:p>
          <a:p>
            <a:pPr marL="628650" lvl="1" indent="-285750" algn="just">
              <a:buFont typeface="Arial" charset="0"/>
              <a:buChar char="•"/>
            </a:pPr>
            <a:r>
              <a:rPr lang="en-US" sz="1500" b="1" dirty="0">
                <a:solidFill>
                  <a:srgbClr val="0070C0"/>
                </a:solidFill>
                <a:latin typeface="+mn-lt"/>
                <a:ea typeface="Times New Roman" charset="0"/>
              </a:rPr>
              <a:t>Pointing tool: </a:t>
            </a:r>
            <a:endParaRPr lang="en-US" sz="1500" b="1" dirty="0" smtClean="0">
              <a:solidFill>
                <a:srgbClr val="0070C0"/>
              </a:solidFill>
              <a:latin typeface="+mn-lt"/>
              <a:ea typeface="Times New Roman" charset="0"/>
            </a:endParaRPr>
          </a:p>
          <a:p>
            <a:pPr marL="628650" lvl="1" indent="-285750" algn="just">
              <a:buFont typeface="Arial" charset="0"/>
              <a:buChar char="•"/>
            </a:pPr>
            <a:r>
              <a:rPr lang="en-US" sz="1500" dirty="0" smtClean="0">
                <a:solidFill>
                  <a:srgbClr val="0070C0"/>
                </a:solidFill>
                <a:latin typeface="+mn-lt"/>
                <a:hlinkClick r:id="rId3"/>
              </a:rPr>
              <a:t>https://juicept.esac.esa.int/</a:t>
            </a:r>
            <a:endParaRPr lang="en-US" sz="1500" dirty="0" smtClean="0">
              <a:solidFill>
                <a:srgbClr val="0070C0"/>
              </a:solidFill>
              <a:latin typeface="+mn-lt"/>
            </a:endParaRPr>
          </a:p>
          <a:p>
            <a:pPr marL="628650" lvl="1" indent="-285750" algn="just">
              <a:buFont typeface="Arial" charset="0"/>
              <a:buChar char="•"/>
            </a:pPr>
            <a:endParaRPr lang="en-US" sz="1500" dirty="0" smtClean="0">
              <a:solidFill>
                <a:srgbClr val="0070C0"/>
              </a:solidFill>
              <a:latin typeface="+mn-lt"/>
              <a:ea typeface="Times New Roman" charset="0"/>
            </a:endParaRPr>
          </a:p>
          <a:p>
            <a:pPr marL="628650" lvl="1" indent="-285750" algn="just">
              <a:buFont typeface="Arial" charset="0"/>
              <a:buChar char="•"/>
            </a:pPr>
            <a:endParaRPr lang="en-US" sz="1500" dirty="0" smtClean="0">
              <a:solidFill>
                <a:srgbClr val="0070C0"/>
              </a:solidFill>
              <a:latin typeface="+mn-lt"/>
              <a:ea typeface="Times New Roman" charset="0"/>
            </a:endParaRPr>
          </a:p>
          <a:p>
            <a:pPr marL="628650" lvl="1" indent="-285750" algn="just">
              <a:buFont typeface="Arial" charset="0"/>
              <a:buChar char="•"/>
            </a:pPr>
            <a:endParaRPr lang="en-US" sz="1500" dirty="0">
              <a:solidFill>
                <a:srgbClr val="0070C0"/>
              </a:solidFill>
              <a:latin typeface="+mn-lt"/>
              <a:ea typeface="Times New Roman" charset="0"/>
            </a:endParaRPr>
          </a:p>
          <a:p>
            <a:pPr marL="628650" lvl="1" indent="-285750" algn="just">
              <a:buFont typeface="Arial" charset="0"/>
              <a:buChar char="•"/>
            </a:pPr>
            <a:r>
              <a:rPr lang="en-US" sz="1500" dirty="0">
                <a:solidFill>
                  <a:srgbClr val="0070C0"/>
                </a:solidFill>
                <a:latin typeface="+mn-lt"/>
                <a:ea typeface="Times New Roman" charset="0"/>
              </a:rPr>
              <a:t>”</a:t>
            </a:r>
            <a:r>
              <a:rPr lang="en-US" sz="1500" b="1" dirty="0">
                <a:solidFill>
                  <a:srgbClr val="0070C0"/>
                </a:solidFill>
                <a:latin typeface="+mn-lt"/>
                <a:ea typeface="Times New Roman" charset="0"/>
              </a:rPr>
              <a:t>ITL builder</a:t>
            </a:r>
            <a:r>
              <a:rPr lang="en-US" sz="1500" dirty="0">
                <a:solidFill>
                  <a:srgbClr val="0070C0"/>
                </a:solidFill>
                <a:latin typeface="+mn-lt"/>
                <a:ea typeface="Times New Roman" charset="0"/>
              </a:rPr>
              <a:t>”</a:t>
            </a:r>
          </a:p>
          <a:p>
            <a:pPr marL="285750" indent="-285750" algn="just">
              <a:buFont typeface="Arial" charset="0"/>
              <a:buChar char="•"/>
            </a:pPr>
            <a:endParaRPr lang="en-US" sz="1500" dirty="0">
              <a:solidFill>
                <a:srgbClr val="0070C0"/>
              </a:solidFill>
              <a:latin typeface="+mn-lt"/>
              <a:ea typeface="Verdana" charset="0"/>
            </a:endParaRPr>
          </a:p>
          <a:p>
            <a:pPr marL="285750" indent="-285750" algn="just">
              <a:buFont typeface="Arial" charset="0"/>
              <a:buChar char="•"/>
            </a:pPr>
            <a:endParaRPr lang="en-US" sz="1500" b="1" dirty="0">
              <a:solidFill>
                <a:srgbClr val="0070C0"/>
              </a:solidFill>
              <a:latin typeface="+mn-lt"/>
              <a:ea typeface="Verdana" charset="0"/>
            </a:endParaRPr>
          </a:p>
        </p:txBody>
      </p:sp>
      <p:sp>
        <p:nvSpPr>
          <p:cNvPr id="5" name="TextBox 4"/>
          <p:cNvSpPr txBox="1"/>
          <p:nvPr/>
        </p:nvSpPr>
        <p:spPr>
          <a:xfrm>
            <a:off x="1045862" y="446502"/>
            <a:ext cx="6992620" cy="369332"/>
          </a:xfrm>
          <a:prstGeom prst="rect">
            <a:avLst/>
          </a:prstGeom>
          <a:noFill/>
        </p:spPr>
        <p:txBody>
          <a:bodyPr wrap="none" rtlCol="0">
            <a:spAutoFit/>
          </a:bodyPr>
          <a:lstStyle/>
          <a:p>
            <a:r>
              <a:rPr lang="en-US" b="1" dirty="0" smtClean="0">
                <a:solidFill>
                  <a:srgbClr val="17FF02"/>
                </a:solidFill>
              </a:rPr>
              <a:t>2. DETAILED INSTRUMENT OPERATIONS  </a:t>
            </a:r>
            <a:r>
              <a:rPr lang="en-US" b="1" dirty="0">
                <a:solidFill>
                  <a:srgbClr val="17FF02"/>
                </a:solidFill>
              </a:rPr>
              <a:t>PLANNING</a:t>
            </a:r>
          </a:p>
        </p:txBody>
      </p:sp>
      <p:sp>
        <p:nvSpPr>
          <p:cNvPr id="2" name="TextBox 1"/>
          <p:cNvSpPr txBox="1"/>
          <p:nvPr/>
        </p:nvSpPr>
        <p:spPr>
          <a:xfrm>
            <a:off x="6667617" y="5672853"/>
            <a:ext cx="2611099" cy="646331"/>
          </a:xfrm>
          <a:prstGeom prst="rect">
            <a:avLst/>
          </a:prstGeom>
          <a:noFill/>
        </p:spPr>
        <p:txBody>
          <a:bodyPr wrap="none" rtlCol="0">
            <a:spAutoFit/>
          </a:bodyPr>
          <a:lstStyle/>
          <a:p>
            <a:r>
              <a:rPr lang="en-US" sz="1200" dirty="0" smtClean="0">
                <a:solidFill>
                  <a:srgbClr val="C00000"/>
                </a:solidFill>
              </a:rPr>
              <a:t>PLANNING TOOLS WORKSHOP </a:t>
            </a:r>
          </a:p>
          <a:p>
            <a:r>
              <a:rPr lang="en-US" sz="1200" dirty="0" smtClean="0">
                <a:solidFill>
                  <a:srgbClr val="C00000"/>
                </a:solidFill>
              </a:rPr>
              <a:t>to be organized </a:t>
            </a:r>
          </a:p>
          <a:p>
            <a:r>
              <a:rPr lang="en-US" sz="1200" dirty="0" smtClean="0">
                <a:solidFill>
                  <a:srgbClr val="C00000"/>
                </a:solidFill>
              </a:rPr>
              <a:t>@ ESAC ~first quarter 2020</a:t>
            </a:r>
            <a:endParaRPr lang="en-US" sz="1200" dirty="0">
              <a:solidFill>
                <a:srgbClr val="C0000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0082" y="2318036"/>
            <a:ext cx="2138400" cy="14401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4141" y="5543198"/>
            <a:ext cx="835200" cy="720790"/>
          </a:xfrm>
          <a:prstGeom prst="rect">
            <a:avLst/>
          </a:prstGeom>
        </p:spPr>
      </p:pic>
      <p:sp>
        <p:nvSpPr>
          <p:cNvPr id="9" name="Rectangle 8"/>
          <p:cNvSpPr/>
          <p:nvPr/>
        </p:nvSpPr>
        <p:spPr>
          <a:xfrm>
            <a:off x="1744749" y="4138064"/>
            <a:ext cx="5863385" cy="361559"/>
          </a:xfrm>
          <a:prstGeom prst="rect">
            <a:avLst/>
          </a:prstGeom>
          <a:noFill/>
          <a:ln w="127000">
            <a:solidFill>
              <a:srgbClr val="FF0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744141" y="4131452"/>
            <a:ext cx="1606467" cy="34944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BLOCK2</a:t>
            </a:r>
            <a:endParaRPr lang="en-US" dirty="0"/>
          </a:p>
        </p:txBody>
      </p:sp>
      <p:sp>
        <p:nvSpPr>
          <p:cNvPr id="14" name="Rounded Rectangle 13"/>
          <p:cNvSpPr/>
          <p:nvPr/>
        </p:nvSpPr>
        <p:spPr>
          <a:xfrm>
            <a:off x="3864129" y="4170454"/>
            <a:ext cx="1073916" cy="344005"/>
          </a:xfrm>
          <a:prstGeom prst="roundRect">
            <a:avLst/>
          </a:prstGeom>
          <a:solidFill>
            <a:srgbClr val="17F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OBS3</a:t>
            </a:r>
            <a:endParaRPr lang="en-US"/>
          </a:p>
        </p:txBody>
      </p:sp>
      <p:sp>
        <p:nvSpPr>
          <p:cNvPr id="15" name="Rounded Rectangle 14"/>
          <p:cNvSpPr/>
          <p:nvPr/>
        </p:nvSpPr>
        <p:spPr>
          <a:xfrm>
            <a:off x="1951153" y="4158468"/>
            <a:ext cx="1193659" cy="335860"/>
          </a:xfrm>
          <a:prstGeom prst="roundRect">
            <a:avLst/>
          </a:prstGeom>
          <a:solidFill>
            <a:srgbClr val="36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OBS1</a:t>
            </a:r>
            <a:endParaRPr lang="en-US" dirty="0"/>
          </a:p>
        </p:txBody>
      </p:sp>
      <p:sp>
        <p:nvSpPr>
          <p:cNvPr id="16" name="TextBox 15"/>
          <p:cNvSpPr txBox="1"/>
          <p:nvPr/>
        </p:nvSpPr>
        <p:spPr>
          <a:xfrm>
            <a:off x="32658" y="4144404"/>
            <a:ext cx="1420582" cy="369332"/>
          </a:xfrm>
          <a:prstGeom prst="rect">
            <a:avLst/>
          </a:prstGeom>
          <a:noFill/>
        </p:spPr>
        <p:txBody>
          <a:bodyPr wrap="none" rtlCol="0">
            <a:spAutoFit/>
          </a:bodyPr>
          <a:lstStyle/>
          <a:p>
            <a:r>
              <a:rPr lang="en-US" b="1" smtClean="0">
                <a:solidFill>
                  <a:srgbClr val="FF00E0"/>
                </a:solidFill>
              </a:rPr>
              <a:t>SEGMENT</a:t>
            </a:r>
            <a:endParaRPr lang="en-US" b="1">
              <a:solidFill>
                <a:srgbClr val="FF00E0"/>
              </a:solidFill>
            </a:endParaRPr>
          </a:p>
        </p:txBody>
      </p:sp>
      <p:sp>
        <p:nvSpPr>
          <p:cNvPr id="17" name="Rounded Rectangle 16"/>
          <p:cNvSpPr/>
          <p:nvPr/>
        </p:nvSpPr>
        <p:spPr>
          <a:xfrm>
            <a:off x="1951152" y="4916870"/>
            <a:ext cx="1193659" cy="335860"/>
          </a:xfrm>
          <a:prstGeom prst="roundRect">
            <a:avLst/>
          </a:prstGeom>
          <a:solidFill>
            <a:srgbClr val="36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OBS1</a:t>
            </a:r>
            <a:endParaRPr lang="en-US" dirty="0"/>
          </a:p>
        </p:txBody>
      </p:sp>
      <p:sp>
        <p:nvSpPr>
          <p:cNvPr id="18" name="Rounded Rectangle 17"/>
          <p:cNvSpPr/>
          <p:nvPr/>
        </p:nvSpPr>
        <p:spPr>
          <a:xfrm>
            <a:off x="1951152" y="5288902"/>
            <a:ext cx="1606467" cy="34944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BLOCK2</a:t>
            </a:r>
            <a:endParaRPr lang="en-US" dirty="0"/>
          </a:p>
        </p:txBody>
      </p:sp>
      <p:sp>
        <p:nvSpPr>
          <p:cNvPr id="19" name="Rounded Rectangle 18"/>
          <p:cNvSpPr/>
          <p:nvPr/>
        </p:nvSpPr>
        <p:spPr>
          <a:xfrm>
            <a:off x="1951152" y="5674519"/>
            <a:ext cx="1073916" cy="344005"/>
          </a:xfrm>
          <a:prstGeom prst="roundRect">
            <a:avLst/>
          </a:prstGeom>
          <a:solidFill>
            <a:srgbClr val="17F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OBS3</a:t>
            </a:r>
            <a:endParaRPr lang="en-US"/>
          </a:p>
        </p:txBody>
      </p:sp>
      <p:sp>
        <p:nvSpPr>
          <p:cNvPr id="21" name="TextBox 20"/>
          <p:cNvSpPr txBox="1"/>
          <p:nvPr/>
        </p:nvSpPr>
        <p:spPr>
          <a:xfrm>
            <a:off x="21770" y="5064246"/>
            <a:ext cx="1929382" cy="738664"/>
          </a:xfrm>
          <a:prstGeom prst="rect">
            <a:avLst/>
          </a:prstGeom>
          <a:noFill/>
        </p:spPr>
        <p:txBody>
          <a:bodyPr wrap="square" rtlCol="0">
            <a:spAutoFit/>
          </a:bodyPr>
          <a:lstStyle/>
          <a:p>
            <a:r>
              <a:rPr lang="en-US" sz="1400" b="1" dirty="0" smtClean="0">
                <a:solidFill>
                  <a:srgbClr val="FF00E0"/>
                </a:solidFill>
              </a:rPr>
              <a:t>LIST OF OBSERVATIONS DEFINITIONS</a:t>
            </a:r>
            <a:endParaRPr lang="en-US" sz="1400" b="1" dirty="0">
              <a:solidFill>
                <a:srgbClr val="FF00E0"/>
              </a:solidFill>
            </a:endParaRPr>
          </a:p>
        </p:txBody>
      </p:sp>
      <p:cxnSp>
        <p:nvCxnSpPr>
          <p:cNvPr id="23" name="Curved Connector 22"/>
          <p:cNvCxnSpPr>
            <a:endCxn id="15" idx="3"/>
          </p:cNvCxnSpPr>
          <p:nvPr/>
        </p:nvCxnSpPr>
        <p:spPr>
          <a:xfrm rot="5400000" flipH="1" flipV="1">
            <a:off x="2750061" y="4721149"/>
            <a:ext cx="789501" cy="1"/>
          </a:xfrm>
          <a:prstGeom prst="curvedConnector4">
            <a:avLst>
              <a:gd name="adj1" fmla="val -6135"/>
              <a:gd name="adj2" fmla="val 22860100000"/>
            </a:avLst>
          </a:prstGeom>
          <a:ln w="25400">
            <a:solidFill>
              <a:srgbClr val="36EAEC"/>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20" idx="1"/>
          </p:cNvCxnSpPr>
          <p:nvPr/>
        </p:nvCxnSpPr>
        <p:spPr>
          <a:xfrm flipV="1">
            <a:off x="3783915" y="4535795"/>
            <a:ext cx="2490796" cy="927830"/>
          </a:xfrm>
          <a:prstGeom prst="curvedConnector3">
            <a:avLst>
              <a:gd name="adj1" fmla="val 103100"/>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a:xfrm rot="5400000" flipH="1" flipV="1">
            <a:off x="3493227" y="4804429"/>
            <a:ext cx="1205523" cy="931331"/>
          </a:xfrm>
          <a:prstGeom prst="curvedConnector3">
            <a:avLst>
              <a:gd name="adj1" fmla="val -6888"/>
            </a:avLst>
          </a:prstGeom>
          <a:ln w="25400">
            <a:solidFill>
              <a:srgbClr val="17FF02"/>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584907" y="4138064"/>
            <a:ext cx="1475647" cy="382160"/>
          </a:xfrm>
          <a:prstGeom prst="rect">
            <a:avLst/>
          </a:prstGeom>
          <a:noFill/>
          <a:ln w="127000">
            <a:solidFill>
              <a:srgbClr val="140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57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Bevel 19"/>
          <p:cNvSpPr/>
          <p:nvPr/>
        </p:nvSpPr>
        <p:spPr>
          <a:xfrm>
            <a:off x="230478" y="2832499"/>
            <a:ext cx="3627080" cy="2880279"/>
          </a:xfrm>
          <a:prstGeom prst="bevel">
            <a:avLst/>
          </a:prstGeom>
          <a:solidFill>
            <a:srgbClr val="140BE9"/>
          </a:solidFill>
          <a:ln>
            <a:solidFill>
              <a:srgbClr val="FF0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95675" y="979621"/>
            <a:ext cx="3701654" cy="323165"/>
          </a:xfrm>
          <a:prstGeom prst="rect">
            <a:avLst/>
          </a:prstGeom>
          <a:noFill/>
        </p:spPr>
        <p:txBody>
          <a:bodyPr wrap="none" rtlCol="0">
            <a:spAutoFit/>
          </a:bodyPr>
          <a:lstStyle/>
          <a:p>
            <a:r>
              <a:rPr lang="en-US" sz="1500" b="1" dirty="0" smtClean="0">
                <a:solidFill>
                  <a:srgbClr val="0070C0"/>
                </a:solidFill>
              </a:rPr>
              <a:t>OBSERVATION/BLOCK CONCEPT</a:t>
            </a:r>
            <a:endParaRPr lang="en-US" sz="1500" b="1" dirty="0">
              <a:solidFill>
                <a:srgbClr val="0070C0"/>
              </a:solidFill>
            </a:endParaRPr>
          </a:p>
        </p:txBody>
      </p:sp>
      <p:sp>
        <p:nvSpPr>
          <p:cNvPr id="5" name="TextBox 4"/>
          <p:cNvSpPr txBox="1"/>
          <p:nvPr/>
        </p:nvSpPr>
        <p:spPr>
          <a:xfrm>
            <a:off x="1045862" y="446502"/>
            <a:ext cx="6992620" cy="369332"/>
          </a:xfrm>
          <a:prstGeom prst="rect">
            <a:avLst/>
          </a:prstGeom>
          <a:noFill/>
        </p:spPr>
        <p:txBody>
          <a:bodyPr wrap="none" rtlCol="0">
            <a:spAutoFit/>
          </a:bodyPr>
          <a:lstStyle/>
          <a:p>
            <a:r>
              <a:rPr lang="en-US" b="1" dirty="0" smtClean="0">
                <a:solidFill>
                  <a:srgbClr val="17FF02"/>
                </a:solidFill>
              </a:rPr>
              <a:t>2. DETAILED INSTRUMENT OPERATIONS  </a:t>
            </a:r>
            <a:r>
              <a:rPr lang="en-US" b="1" dirty="0">
                <a:solidFill>
                  <a:srgbClr val="17FF02"/>
                </a:solidFill>
              </a:rPr>
              <a:t>PLANNING</a:t>
            </a:r>
          </a:p>
        </p:txBody>
      </p:sp>
      <p:sp>
        <p:nvSpPr>
          <p:cNvPr id="9" name="Rectangle 8"/>
          <p:cNvSpPr/>
          <p:nvPr/>
        </p:nvSpPr>
        <p:spPr>
          <a:xfrm>
            <a:off x="1045862" y="1934044"/>
            <a:ext cx="5863385" cy="361559"/>
          </a:xfrm>
          <a:prstGeom prst="rect">
            <a:avLst/>
          </a:prstGeom>
          <a:noFill/>
          <a:ln w="127000">
            <a:solidFill>
              <a:srgbClr val="140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40BE9"/>
              </a:solidFill>
            </a:endParaRPr>
          </a:p>
        </p:txBody>
      </p:sp>
      <p:sp>
        <p:nvSpPr>
          <p:cNvPr id="13" name="Rounded Rectangle 12"/>
          <p:cNvSpPr/>
          <p:nvPr/>
        </p:nvSpPr>
        <p:spPr>
          <a:xfrm>
            <a:off x="5011111" y="1927250"/>
            <a:ext cx="1898136" cy="36835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rgbClr val="140BE9"/>
                </a:solidFill>
              </a:rPr>
              <a:t>MAJIS STELLAR OCC</a:t>
            </a:r>
            <a:endParaRPr lang="en-US" sz="1200" dirty="0">
              <a:solidFill>
                <a:srgbClr val="140BE9"/>
              </a:solidFill>
            </a:endParaRPr>
          </a:p>
        </p:txBody>
      </p:sp>
      <p:sp>
        <p:nvSpPr>
          <p:cNvPr id="14" name="Rounded Rectangle 13"/>
          <p:cNvSpPr/>
          <p:nvPr/>
        </p:nvSpPr>
        <p:spPr>
          <a:xfrm>
            <a:off x="3153517" y="1951598"/>
            <a:ext cx="1751578" cy="322505"/>
          </a:xfrm>
          <a:prstGeom prst="roundRect">
            <a:avLst/>
          </a:prstGeom>
          <a:solidFill>
            <a:srgbClr val="17F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rgbClr val="140BE9"/>
                </a:solidFill>
              </a:rPr>
              <a:t>MAJIS DISK SCAN</a:t>
            </a:r>
            <a:endParaRPr lang="en-US" sz="1200">
              <a:solidFill>
                <a:srgbClr val="140BE9"/>
              </a:solidFill>
            </a:endParaRPr>
          </a:p>
        </p:txBody>
      </p:sp>
      <p:sp>
        <p:nvSpPr>
          <p:cNvPr id="15" name="Rounded Rectangle 14"/>
          <p:cNvSpPr/>
          <p:nvPr/>
        </p:nvSpPr>
        <p:spPr>
          <a:xfrm>
            <a:off x="1296884" y="1934043"/>
            <a:ext cx="1475716" cy="361560"/>
          </a:xfrm>
          <a:prstGeom prst="roundRect">
            <a:avLst/>
          </a:prstGeom>
          <a:solidFill>
            <a:srgbClr val="36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rgbClr val="140BE9"/>
                </a:solidFill>
              </a:rPr>
              <a:t>JANUS MOSAIC </a:t>
            </a:r>
            <a:endParaRPr lang="en-US" sz="1200" dirty="0">
              <a:solidFill>
                <a:srgbClr val="140BE9"/>
              </a:solidFill>
            </a:endParaRPr>
          </a:p>
        </p:txBody>
      </p:sp>
      <p:sp>
        <p:nvSpPr>
          <p:cNvPr id="16" name="TextBox 15"/>
          <p:cNvSpPr txBox="1"/>
          <p:nvPr/>
        </p:nvSpPr>
        <p:spPr>
          <a:xfrm>
            <a:off x="3258867" y="1219908"/>
            <a:ext cx="2791149" cy="369332"/>
          </a:xfrm>
          <a:prstGeom prst="rect">
            <a:avLst/>
          </a:prstGeom>
          <a:noFill/>
        </p:spPr>
        <p:txBody>
          <a:bodyPr wrap="none" rtlCol="0">
            <a:spAutoFit/>
          </a:bodyPr>
          <a:lstStyle/>
          <a:p>
            <a:r>
              <a:rPr lang="en-US" b="1" smtClean="0">
                <a:solidFill>
                  <a:srgbClr val="140BE9"/>
                </a:solidFill>
              </a:rPr>
              <a:t>PERIJOVE SEGMENT</a:t>
            </a:r>
            <a:endParaRPr lang="en-US" b="1" dirty="0">
              <a:solidFill>
                <a:srgbClr val="140BE9"/>
              </a:solidFill>
            </a:endParaRPr>
          </a:p>
        </p:txBody>
      </p:sp>
      <p:sp>
        <p:nvSpPr>
          <p:cNvPr id="17" name="Rounded Rectangle 16"/>
          <p:cNvSpPr/>
          <p:nvPr/>
        </p:nvSpPr>
        <p:spPr>
          <a:xfrm>
            <a:off x="683673" y="3231674"/>
            <a:ext cx="2162536" cy="387178"/>
          </a:xfrm>
          <a:prstGeom prst="roundRect">
            <a:avLst/>
          </a:prstGeom>
          <a:solidFill>
            <a:srgbClr val="36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140BE9"/>
                </a:solidFill>
              </a:rPr>
              <a:t>JANUS MOSAIC</a:t>
            </a:r>
            <a:endParaRPr lang="en-US" dirty="0">
              <a:solidFill>
                <a:srgbClr val="140BE9"/>
              </a:solidFill>
            </a:endParaRPr>
          </a:p>
        </p:txBody>
      </p:sp>
      <p:sp>
        <p:nvSpPr>
          <p:cNvPr id="18" name="Rounded Rectangle 17"/>
          <p:cNvSpPr/>
          <p:nvPr/>
        </p:nvSpPr>
        <p:spPr>
          <a:xfrm>
            <a:off x="702722" y="3767493"/>
            <a:ext cx="2672094" cy="40615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140BE9"/>
                </a:solidFill>
              </a:rPr>
              <a:t>MAJIS STELLAR OCC</a:t>
            </a:r>
            <a:endParaRPr lang="en-US" dirty="0">
              <a:solidFill>
                <a:srgbClr val="140BE9"/>
              </a:solidFill>
            </a:endParaRPr>
          </a:p>
        </p:txBody>
      </p:sp>
      <p:sp>
        <p:nvSpPr>
          <p:cNvPr id="19" name="Rounded Rectangle 18"/>
          <p:cNvSpPr/>
          <p:nvPr/>
        </p:nvSpPr>
        <p:spPr>
          <a:xfrm>
            <a:off x="686992" y="4576608"/>
            <a:ext cx="2674489" cy="392450"/>
          </a:xfrm>
          <a:prstGeom prst="roundRect">
            <a:avLst/>
          </a:prstGeom>
          <a:solidFill>
            <a:srgbClr val="17F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140BE9"/>
                </a:solidFill>
              </a:rPr>
              <a:t>MAJIS DISK SCAN </a:t>
            </a:r>
            <a:endParaRPr lang="en-US" dirty="0">
              <a:solidFill>
                <a:srgbClr val="140BE9"/>
              </a:solidFill>
            </a:endParaRPr>
          </a:p>
        </p:txBody>
      </p:sp>
      <p:cxnSp>
        <p:nvCxnSpPr>
          <p:cNvPr id="23" name="Curved Connector 22"/>
          <p:cNvCxnSpPr>
            <a:stCxn id="17" idx="0"/>
            <a:endCxn id="15" idx="3"/>
          </p:cNvCxnSpPr>
          <p:nvPr/>
        </p:nvCxnSpPr>
        <p:spPr>
          <a:xfrm rot="5400000" flipH="1" flipV="1">
            <a:off x="1710345" y="2169420"/>
            <a:ext cx="1116851" cy="1007659"/>
          </a:xfrm>
          <a:prstGeom prst="curvedConnector4">
            <a:avLst>
              <a:gd name="adj1" fmla="val 41907"/>
              <a:gd name="adj2" fmla="val 122686"/>
            </a:avLst>
          </a:prstGeom>
          <a:ln w="25400">
            <a:solidFill>
              <a:srgbClr val="36EAEC"/>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18" idx="3"/>
          </p:cNvCxnSpPr>
          <p:nvPr/>
        </p:nvCxnSpPr>
        <p:spPr>
          <a:xfrm flipV="1">
            <a:off x="3374816" y="2397992"/>
            <a:ext cx="2489809" cy="1572578"/>
          </a:xfrm>
          <a:prstGeom prst="curvedConnector3">
            <a:avLst>
              <a:gd name="adj1" fmla="val 50000"/>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a:xfrm rot="16200000" flipV="1">
            <a:off x="-326325" y="3464112"/>
            <a:ext cx="2791189" cy="218704"/>
          </a:xfrm>
          <a:prstGeom prst="curvedConnector3">
            <a:avLst>
              <a:gd name="adj1" fmla="val 30848"/>
            </a:avLst>
          </a:prstGeom>
          <a:ln w="25400">
            <a:solidFill>
              <a:srgbClr val="17FF0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5400000" flipH="1" flipV="1">
            <a:off x="2314936" y="2356127"/>
            <a:ext cx="1093687" cy="561305"/>
          </a:xfrm>
          <a:prstGeom prst="curvedConnector3">
            <a:avLst>
              <a:gd name="adj1" fmla="val 50000"/>
            </a:avLst>
          </a:prstGeom>
          <a:ln w="25400">
            <a:solidFill>
              <a:srgbClr val="36EAEC"/>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p:nvPr/>
        </p:nvCxnSpPr>
        <p:spPr>
          <a:xfrm rot="5400000" flipH="1" flipV="1">
            <a:off x="2661680" y="2581760"/>
            <a:ext cx="993880" cy="556867"/>
          </a:xfrm>
          <a:prstGeom prst="curvedConnector3">
            <a:avLst>
              <a:gd name="adj1" fmla="val 50000"/>
            </a:avLst>
          </a:prstGeom>
          <a:ln w="25400">
            <a:solidFill>
              <a:srgbClr val="36EAEC"/>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56340" y="2360804"/>
            <a:ext cx="1753109" cy="369332"/>
          </a:xfrm>
          <a:prstGeom prst="rect">
            <a:avLst/>
          </a:prstGeom>
          <a:noFill/>
        </p:spPr>
        <p:txBody>
          <a:bodyPr wrap="none" rtlCol="0">
            <a:spAutoFit/>
          </a:bodyPr>
          <a:lstStyle/>
          <a:p>
            <a:r>
              <a:rPr lang="en-US" dirty="0" smtClean="0">
                <a:solidFill>
                  <a:srgbClr val="36EAEC"/>
                </a:solidFill>
              </a:rPr>
              <a:t>opportunity 1</a:t>
            </a:r>
            <a:endParaRPr lang="en-US" dirty="0">
              <a:solidFill>
                <a:srgbClr val="36EAEC"/>
              </a:solidFill>
            </a:endParaRPr>
          </a:p>
        </p:txBody>
      </p:sp>
      <p:sp>
        <p:nvSpPr>
          <p:cNvPr id="28" name="TextBox 27"/>
          <p:cNvSpPr txBox="1"/>
          <p:nvPr/>
        </p:nvSpPr>
        <p:spPr>
          <a:xfrm>
            <a:off x="4368918" y="3357133"/>
            <a:ext cx="4898842" cy="1723549"/>
          </a:xfrm>
          <a:prstGeom prst="rect">
            <a:avLst/>
          </a:prstGeom>
          <a:noFill/>
        </p:spPr>
        <p:txBody>
          <a:bodyPr wrap="none" rtlCol="0">
            <a:spAutoFit/>
          </a:bodyPr>
          <a:lstStyle/>
          <a:p>
            <a:pPr algn="ctr"/>
            <a:r>
              <a:rPr lang="en-US" b="1" dirty="0" smtClean="0">
                <a:solidFill>
                  <a:srgbClr val="140BE9"/>
                </a:solidFill>
              </a:rPr>
              <a:t>LIST OF</a:t>
            </a:r>
          </a:p>
          <a:p>
            <a:pPr algn="ctr"/>
            <a:r>
              <a:rPr lang="en-US" b="1" dirty="0" smtClean="0">
                <a:solidFill>
                  <a:srgbClr val="140BE9"/>
                </a:solidFill>
              </a:rPr>
              <a:t>OBSERVATION DEFINITION</a:t>
            </a:r>
          </a:p>
          <a:p>
            <a:pPr marL="285750" indent="-285750">
              <a:buFont typeface="Arial" charset="0"/>
              <a:buChar char="•"/>
            </a:pPr>
            <a:r>
              <a:rPr lang="en-US" dirty="0" smtClean="0">
                <a:solidFill>
                  <a:srgbClr val="140BE9"/>
                </a:solidFill>
              </a:rPr>
              <a:t>Instrument resources </a:t>
            </a:r>
            <a:r>
              <a:rPr lang="en-US" sz="1600" dirty="0" smtClean="0">
                <a:solidFill>
                  <a:srgbClr val="140BE9"/>
                </a:solidFill>
              </a:rPr>
              <a:t>(mode, data rate</a:t>
            </a:r>
            <a:r>
              <a:rPr lang="en-US" sz="1600" dirty="0" smtClean="0">
                <a:solidFill>
                  <a:srgbClr val="140BE9"/>
                </a:solidFill>
              </a:rPr>
              <a:t>)</a:t>
            </a:r>
          </a:p>
          <a:p>
            <a:pPr marL="285750" indent="-285750">
              <a:buFont typeface="Arial" charset="0"/>
              <a:buChar char="•"/>
            </a:pPr>
            <a:r>
              <a:rPr lang="en-US" sz="1600" dirty="0" smtClean="0">
                <a:solidFill>
                  <a:srgbClr val="140BE9"/>
                </a:solidFill>
              </a:rPr>
              <a:t>Pointing (remote sensing)</a:t>
            </a:r>
            <a:endParaRPr lang="en-US" sz="1600" dirty="0" smtClean="0">
              <a:solidFill>
                <a:srgbClr val="140BE9"/>
              </a:solidFill>
            </a:endParaRPr>
          </a:p>
          <a:p>
            <a:pPr marL="285750" indent="-285750">
              <a:buFont typeface="Arial" charset="0"/>
              <a:buChar char="•"/>
            </a:pPr>
            <a:r>
              <a:rPr lang="en-US" dirty="0" smtClean="0">
                <a:solidFill>
                  <a:srgbClr val="140BE9"/>
                </a:solidFill>
              </a:rPr>
              <a:t>Constraints/scheduling rules</a:t>
            </a:r>
          </a:p>
          <a:p>
            <a:pPr marL="285750" indent="-285750">
              <a:buFont typeface="Arial" charset="0"/>
              <a:buChar char="•"/>
            </a:pPr>
            <a:r>
              <a:rPr lang="en-US" dirty="0" smtClean="0">
                <a:solidFill>
                  <a:srgbClr val="140BE9"/>
                </a:solidFill>
              </a:rPr>
              <a:t>Parent </a:t>
            </a:r>
            <a:r>
              <a:rPr lang="en-US" dirty="0" smtClean="0">
                <a:solidFill>
                  <a:srgbClr val="140BE9"/>
                </a:solidFill>
              </a:rPr>
              <a:t>segment</a:t>
            </a:r>
            <a:endParaRPr lang="en-US" dirty="0" smtClean="0">
              <a:solidFill>
                <a:srgbClr val="140BE9"/>
              </a:solidFill>
            </a:endParaRPr>
          </a:p>
        </p:txBody>
      </p:sp>
      <p:sp>
        <p:nvSpPr>
          <p:cNvPr id="31" name="TextBox 30"/>
          <p:cNvSpPr txBox="1"/>
          <p:nvPr/>
        </p:nvSpPr>
        <p:spPr>
          <a:xfrm>
            <a:off x="3777888" y="2399061"/>
            <a:ext cx="1753109" cy="369332"/>
          </a:xfrm>
          <a:prstGeom prst="rect">
            <a:avLst/>
          </a:prstGeom>
          <a:noFill/>
        </p:spPr>
        <p:txBody>
          <a:bodyPr wrap="none" rtlCol="0">
            <a:spAutoFit/>
          </a:bodyPr>
          <a:lstStyle/>
          <a:p>
            <a:r>
              <a:rPr lang="en-US" dirty="0" smtClean="0">
                <a:solidFill>
                  <a:srgbClr val="36EAEC"/>
                </a:solidFill>
              </a:rPr>
              <a:t>opportunity </a:t>
            </a:r>
            <a:r>
              <a:rPr lang="en-US" dirty="0">
                <a:solidFill>
                  <a:srgbClr val="36EAEC"/>
                </a:solidFill>
              </a:rPr>
              <a:t>2</a:t>
            </a:r>
          </a:p>
        </p:txBody>
      </p:sp>
      <p:sp>
        <p:nvSpPr>
          <p:cNvPr id="32" name="TextBox 31"/>
          <p:cNvSpPr txBox="1"/>
          <p:nvPr/>
        </p:nvSpPr>
        <p:spPr>
          <a:xfrm>
            <a:off x="5623058" y="2383475"/>
            <a:ext cx="1753109" cy="369332"/>
          </a:xfrm>
          <a:prstGeom prst="rect">
            <a:avLst/>
          </a:prstGeom>
          <a:noFill/>
        </p:spPr>
        <p:txBody>
          <a:bodyPr wrap="none" rtlCol="0">
            <a:spAutoFit/>
          </a:bodyPr>
          <a:lstStyle/>
          <a:p>
            <a:r>
              <a:rPr lang="en-US" dirty="0" smtClean="0">
                <a:solidFill>
                  <a:srgbClr val="36EAEC"/>
                </a:solidFill>
              </a:rPr>
              <a:t>opportunity 3</a:t>
            </a:r>
            <a:endParaRPr lang="en-US" dirty="0">
              <a:solidFill>
                <a:srgbClr val="36EAEC"/>
              </a:solidFill>
            </a:endParaRPr>
          </a:p>
        </p:txBody>
      </p:sp>
      <p:sp>
        <p:nvSpPr>
          <p:cNvPr id="39" name="TextBox 38"/>
          <p:cNvSpPr txBox="1"/>
          <p:nvPr/>
        </p:nvSpPr>
        <p:spPr>
          <a:xfrm>
            <a:off x="4654442" y="1581364"/>
            <a:ext cx="1753109" cy="369332"/>
          </a:xfrm>
          <a:prstGeom prst="rect">
            <a:avLst/>
          </a:prstGeom>
          <a:noFill/>
        </p:spPr>
        <p:txBody>
          <a:bodyPr wrap="none" rtlCol="0">
            <a:spAutoFit/>
          </a:bodyPr>
          <a:lstStyle/>
          <a:p>
            <a:r>
              <a:rPr lang="en-US" smtClean="0">
                <a:solidFill>
                  <a:srgbClr val="17FF02"/>
                </a:solidFill>
              </a:rPr>
              <a:t>opportunity 1</a:t>
            </a:r>
            <a:endParaRPr lang="en-US" dirty="0">
              <a:solidFill>
                <a:srgbClr val="17FF02"/>
              </a:solidFill>
            </a:endParaRPr>
          </a:p>
        </p:txBody>
      </p:sp>
      <p:sp>
        <p:nvSpPr>
          <p:cNvPr id="40" name="TextBox 39"/>
          <p:cNvSpPr txBox="1"/>
          <p:nvPr/>
        </p:nvSpPr>
        <p:spPr>
          <a:xfrm>
            <a:off x="-75031" y="2475719"/>
            <a:ext cx="1753109" cy="369332"/>
          </a:xfrm>
          <a:prstGeom prst="rect">
            <a:avLst/>
          </a:prstGeom>
          <a:noFill/>
        </p:spPr>
        <p:txBody>
          <a:bodyPr wrap="none" rtlCol="0">
            <a:spAutoFit/>
          </a:bodyPr>
          <a:lstStyle/>
          <a:p>
            <a:r>
              <a:rPr lang="en-US" dirty="0" smtClean="0">
                <a:solidFill>
                  <a:srgbClr val="17FF02"/>
                </a:solidFill>
              </a:rPr>
              <a:t>opportunity 2</a:t>
            </a:r>
            <a:endParaRPr lang="en-US" dirty="0">
              <a:solidFill>
                <a:srgbClr val="17FF02"/>
              </a:solidFill>
            </a:endParaRPr>
          </a:p>
        </p:txBody>
      </p:sp>
      <p:cxnSp>
        <p:nvCxnSpPr>
          <p:cNvPr id="45" name="Curved Connector 44"/>
          <p:cNvCxnSpPr/>
          <p:nvPr/>
        </p:nvCxnSpPr>
        <p:spPr>
          <a:xfrm rot="5400000" flipH="1" flipV="1">
            <a:off x="2451600" y="2504030"/>
            <a:ext cx="2393578" cy="1751578"/>
          </a:xfrm>
          <a:prstGeom prst="curvedConnector3">
            <a:avLst>
              <a:gd name="adj1" fmla="val 39421"/>
            </a:avLst>
          </a:prstGeom>
          <a:ln w="25400">
            <a:solidFill>
              <a:srgbClr val="17FF02"/>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368918" y="5712778"/>
            <a:ext cx="5293272" cy="553998"/>
          </a:xfrm>
          <a:prstGeom prst="rect">
            <a:avLst/>
          </a:prstGeom>
          <a:noFill/>
        </p:spPr>
        <p:txBody>
          <a:bodyPr wrap="square" rtlCol="0">
            <a:spAutoFit/>
          </a:bodyPr>
          <a:lstStyle/>
          <a:p>
            <a:pPr marL="285750" indent="-285750">
              <a:buFont typeface="Arial" charset="0"/>
              <a:buChar char="•"/>
            </a:pPr>
            <a:r>
              <a:rPr lang="en-US" sz="1500" b="1" dirty="0" smtClean="0">
                <a:solidFill>
                  <a:srgbClr val="FFC000"/>
                </a:solidFill>
              </a:rPr>
              <a:t>WHAT IS AN OBSERVATION/SEGMENT?</a:t>
            </a:r>
          </a:p>
          <a:p>
            <a:pPr marL="285750" indent="-285750">
              <a:buFont typeface="Arial" charset="0"/>
              <a:buChar char="•"/>
            </a:pPr>
            <a:r>
              <a:rPr lang="en-US" sz="1500" b="1" dirty="0" smtClean="0">
                <a:solidFill>
                  <a:srgbClr val="FFC000"/>
                </a:solidFill>
              </a:rPr>
              <a:t>OBSERVATION DATA MODEL?</a:t>
            </a:r>
            <a:endParaRPr lang="en-US" sz="1500" b="1" dirty="0">
              <a:solidFill>
                <a:srgbClr val="FFC000"/>
              </a:solidFill>
            </a:endParaRPr>
          </a:p>
        </p:txBody>
      </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352" y="5410651"/>
            <a:ext cx="846000" cy="900231"/>
          </a:xfrm>
          <a:prstGeom prst="rect">
            <a:avLst/>
          </a:prstGeom>
        </p:spPr>
      </p:pic>
      <p:sp>
        <p:nvSpPr>
          <p:cNvPr id="37" name="Rectangle 36"/>
          <p:cNvSpPr/>
          <p:nvPr/>
        </p:nvSpPr>
        <p:spPr>
          <a:xfrm>
            <a:off x="3657601" y="5353789"/>
            <a:ext cx="5437364" cy="947729"/>
          </a:xfrm>
          <a:prstGeom prst="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318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3378" y="574568"/>
            <a:ext cx="7196075" cy="2581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63" y="3155768"/>
            <a:ext cx="7196190" cy="3297600"/>
          </a:xfrm>
          <a:prstGeom prst="rect">
            <a:avLst/>
          </a:prstGeom>
        </p:spPr>
      </p:pic>
      <p:sp>
        <p:nvSpPr>
          <p:cNvPr id="6" name="Oval 5"/>
          <p:cNvSpPr/>
          <p:nvPr/>
        </p:nvSpPr>
        <p:spPr>
          <a:xfrm>
            <a:off x="613263" y="3058901"/>
            <a:ext cx="906650" cy="426203"/>
          </a:xfrm>
          <a:prstGeom prst="ellipse">
            <a:avLst/>
          </a:prstGeom>
          <a:noFill/>
          <a:ln>
            <a:solidFill>
              <a:srgbClr val="FF0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57177" y="4420167"/>
            <a:ext cx="906650" cy="426203"/>
          </a:xfrm>
          <a:prstGeom prst="ellipse">
            <a:avLst/>
          </a:prstGeom>
          <a:noFill/>
          <a:ln>
            <a:solidFill>
              <a:srgbClr val="FF0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13263" y="2600067"/>
            <a:ext cx="906650" cy="426203"/>
          </a:xfrm>
          <a:prstGeom prst="ellipse">
            <a:avLst/>
          </a:prstGeom>
          <a:noFill/>
          <a:ln>
            <a:solidFill>
              <a:srgbClr val="FF0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6593" y="1625865"/>
            <a:ext cx="906650" cy="426203"/>
          </a:xfrm>
          <a:prstGeom prst="ellipse">
            <a:avLst/>
          </a:prstGeom>
          <a:noFill/>
          <a:ln>
            <a:solidFill>
              <a:srgbClr val="FF0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96248" y="116542"/>
            <a:ext cx="6992620" cy="369332"/>
          </a:xfrm>
          <a:prstGeom prst="rect">
            <a:avLst/>
          </a:prstGeom>
          <a:noFill/>
        </p:spPr>
        <p:txBody>
          <a:bodyPr wrap="none" rtlCol="0">
            <a:spAutoFit/>
          </a:bodyPr>
          <a:lstStyle/>
          <a:p>
            <a:r>
              <a:rPr lang="en-US" b="1" dirty="0" smtClean="0">
                <a:solidFill>
                  <a:srgbClr val="17FF02"/>
                </a:solidFill>
              </a:rPr>
              <a:t>2. DETAILED INSTRUMENT OPERATIONS  </a:t>
            </a:r>
            <a:r>
              <a:rPr lang="en-US" b="1" dirty="0">
                <a:solidFill>
                  <a:srgbClr val="17FF02"/>
                </a:solidFill>
              </a:rPr>
              <a:t>PLANNING</a:t>
            </a:r>
          </a:p>
        </p:txBody>
      </p:sp>
      <p:sp>
        <p:nvSpPr>
          <p:cNvPr id="2" name="Title 1"/>
          <p:cNvSpPr>
            <a:spLocks noGrp="1"/>
          </p:cNvSpPr>
          <p:nvPr>
            <p:ph type="title"/>
          </p:nvPr>
        </p:nvSpPr>
        <p:spPr>
          <a:xfrm>
            <a:off x="4542172" y="1588047"/>
            <a:ext cx="4164506" cy="430887"/>
          </a:xfrm>
          <a:ln w="38100">
            <a:solidFill>
              <a:srgbClr val="FF00E0"/>
            </a:solidFill>
          </a:ln>
        </p:spPr>
        <p:txBody>
          <a:bodyPr/>
          <a:lstStyle/>
          <a:p>
            <a:r>
              <a:rPr lang="en-US" dirty="0" smtClean="0">
                <a:hlinkClick r:id="rId4"/>
              </a:rPr>
              <a:t>OBSERVATION DATABASE</a:t>
            </a:r>
            <a:endParaRPr lang="en-US" dirty="0"/>
          </a:p>
        </p:txBody>
      </p:sp>
    </p:spTree>
    <p:extLst>
      <p:ext uri="{BB962C8B-B14F-4D97-AF65-F5344CB8AC3E}">
        <p14:creationId xmlns:p14="http://schemas.microsoft.com/office/powerpoint/2010/main" val="1649846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4739" y="2832704"/>
            <a:ext cx="6651180" cy="646331"/>
          </a:xfrm>
          <a:prstGeom prst="rect">
            <a:avLst/>
          </a:prstGeom>
          <a:noFill/>
        </p:spPr>
        <p:txBody>
          <a:bodyPr wrap="none" rtlCol="0">
            <a:spAutoFit/>
          </a:bodyPr>
          <a:lstStyle/>
          <a:p>
            <a:pPr algn="ctr"/>
            <a:r>
              <a:rPr lang="en-US" b="1" dirty="0" smtClean="0">
                <a:solidFill>
                  <a:srgbClr val="0070C0"/>
                </a:solidFill>
              </a:rPr>
              <a:t>1+2: FROM </a:t>
            </a:r>
            <a:r>
              <a:rPr lang="en-US" b="1" dirty="0">
                <a:solidFill>
                  <a:srgbClr val="0070C0"/>
                </a:solidFill>
              </a:rPr>
              <a:t>STRATEGIC TO DETAILED PLANNING: </a:t>
            </a:r>
            <a:endParaRPr lang="en-US" b="1" dirty="0" smtClean="0">
              <a:solidFill>
                <a:srgbClr val="0070C0"/>
              </a:solidFill>
            </a:endParaRPr>
          </a:p>
          <a:p>
            <a:pPr algn="ctr"/>
            <a:r>
              <a:rPr lang="en-US" b="1" dirty="0" smtClean="0">
                <a:solidFill>
                  <a:srgbClr val="0070C0"/>
                </a:solidFill>
              </a:rPr>
              <a:t>LINKING AND </a:t>
            </a:r>
            <a:r>
              <a:rPr lang="en-US" b="1" dirty="0">
                <a:solidFill>
                  <a:srgbClr val="0070C0"/>
                </a:solidFill>
              </a:rPr>
              <a:t>FEEDBACK</a:t>
            </a:r>
          </a:p>
        </p:txBody>
      </p:sp>
    </p:spTree>
    <p:extLst>
      <p:ext uri="{BB962C8B-B14F-4D97-AF65-F5344CB8AC3E}">
        <p14:creationId xmlns:p14="http://schemas.microsoft.com/office/powerpoint/2010/main" val="636894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897" y="681384"/>
            <a:ext cx="4070345" cy="300082"/>
          </a:xfrm>
          <a:prstGeom prst="rect">
            <a:avLst/>
          </a:prstGeom>
          <a:noFill/>
        </p:spPr>
        <p:txBody>
          <a:bodyPr wrap="none" rtlCol="0">
            <a:spAutoFit/>
          </a:bodyPr>
          <a:lstStyle/>
          <a:p>
            <a:r>
              <a:rPr lang="en-US" sz="1350" b="1" dirty="0">
                <a:solidFill>
                  <a:srgbClr val="0070C0"/>
                </a:solidFill>
              </a:rPr>
              <a:t>EXAMPLE: EUROPA FLYBY and ORBIT#7</a:t>
            </a:r>
          </a:p>
        </p:txBody>
      </p:sp>
      <p:sp>
        <p:nvSpPr>
          <p:cNvPr id="5" name="TextBox 4"/>
          <p:cNvSpPr txBox="1"/>
          <p:nvPr/>
        </p:nvSpPr>
        <p:spPr>
          <a:xfrm>
            <a:off x="243455" y="943463"/>
            <a:ext cx="3605795" cy="507831"/>
          </a:xfrm>
          <a:prstGeom prst="rect">
            <a:avLst/>
          </a:prstGeom>
          <a:noFill/>
        </p:spPr>
        <p:txBody>
          <a:bodyPr wrap="none" rtlCol="0">
            <a:spAutoFit/>
          </a:bodyPr>
          <a:lstStyle/>
          <a:p>
            <a:pPr marL="214313" indent="-214313">
              <a:buFont typeface="Arial" charset="0"/>
              <a:buChar char="•"/>
            </a:pPr>
            <a:r>
              <a:rPr lang="en-US" sz="1350" b="1" dirty="0" smtClean="0">
                <a:solidFill>
                  <a:srgbClr val="C00000"/>
                </a:solidFill>
              </a:rPr>
              <a:t>INGREDIENTS</a:t>
            </a:r>
          </a:p>
          <a:p>
            <a:pPr marL="671513" lvl="1" indent="-214313">
              <a:buFont typeface="Arial" charset="0"/>
              <a:buChar char="•"/>
            </a:pPr>
            <a:r>
              <a:rPr lang="en-US" sz="1350" b="1" dirty="0" smtClean="0">
                <a:solidFill>
                  <a:srgbClr val="C00000"/>
                </a:solidFill>
              </a:rPr>
              <a:t>1. SEGMENTATION </a:t>
            </a:r>
            <a:r>
              <a:rPr lang="en-US" sz="1350" dirty="0" smtClean="0">
                <a:solidFill>
                  <a:srgbClr val="C00000"/>
                </a:solidFill>
              </a:rPr>
              <a:t>ORBIT #7</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295" y="1390851"/>
            <a:ext cx="8283600" cy="1439826"/>
          </a:xfrm>
          <a:prstGeom prst="rect">
            <a:avLst/>
          </a:prstGeom>
        </p:spPr>
      </p:pic>
      <p:sp>
        <p:nvSpPr>
          <p:cNvPr id="31" name="Rectangle 30"/>
          <p:cNvSpPr/>
          <p:nvPr/>
        </p:nvSpPr>
        <p:spPr>
          <a:xfrm>
            <a:off x="347073" y="4615929"/>
            <a:ext cx="3425303" cy="793415"/>
          </a:xfrm>
          <a:prstGeom prst="rect">
            <a:avLst/>
          </a:prstGeom>
          <a:noFill/>
          <a:ln w="88900">
            <a:solidFill>
              <a:srgbClr val="1205F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2" name="Straight Arrow Connector 31"/>
          <p:cNvCxnSpPr/>
          <p:nvPr/>
        </p:nvCxnSpPr>
        <p:spPr>
          <a:xfrm flipH="1" flipV="1">
            <a:off x="1897707" y="2628033"/>
            <a:ext cx="161662" cy="2024857"/>
          </a:xfrm>
          <a:prstGeom prst="straightConnector1">
            <a:avLst/>
          </a:prstGeom>
          <a:ln w="63500">
            <a:solidFill>
              <a:srgbClr val="1205F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1397632" y="2628033"/>
            <a:ext cx="661737" cy="2001760"/>
          </a:xfrm>
          <a:prstGeom prst="straightConnector1">
            <a:avLst/>
          </a:prstGeom>
          <a:ln w="63500">
            <a:solidFill>
              <a:srgbClr val="1205F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107327" y="2575246"/>
            <a:ext cx="1251074" cy="2065953"/>
          </a:xfrm>
          <a:prstGeom prst="straightConnector1">
            <a:avLst/>
          </a:prstGeom>
          <a:ln w="63500">
            <a:solidFill>
              <a:srgbClr val="1205F5"/>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1" name="Table 50"/>
          <p:cNvGraphicFramePr>
            <a:graphicFrameLocks noGrp="1"/>
          </p:cNvGraphicFramePr>
          <p:nvPr>
            <p:extLst>
              <p:ext uri="{D42A27DB-BD31-4B8C-83A1-F6EECF244321}">
                <p14:modId xmlns:p14="http://schemas.microsoft.com/office/powerpoint/2010/main" val="226821887"/>
              </p:ext>
            </p:extLst>
          </p:nvPr>
        </p:nvGraphicFramePr>
        <p:xfrm>
          <a:off x="7991061" y="1042868"/>
          <a:ext cx="1077522" cy="1435520"/>
        </p:xfrm>
        <a:graphic>
          <a:graphicData uri="http://schemas.openxmlformats.org/drawingml/2006/table">
            <a:tbl>
              <a:tblPr firstRow="1" bandRow="1">
                <a:tableStyleId>{5C22544A-7EE6-4342-B048-85BDC9FD1C3A}</a:tableStyleId>
              </a:tblPr>
              <a:tblGrid>
                <a:gridCol w="166525"/>
                <a:gridCol w="910997"/>
              </a:tblGrid>
              <a:tr h="0">
                <a:tc>
                  <a:txBody>
                    <a:bodyPr/>
                    <a:lstStyle/>
                    <a:p>
                      <a:endParaRPr lang="en-US" sz="750" dirty="0"/>
                    </a:p>
                  </a:txBody>
                  <a:tcPr marL="68580" marR="68580" marT="34290" marB="34290">
                    <a:solidFill>
                      <a:srgbClr val="06FE00"/>
                    </a:solidFill>
                  </a:tcPr>
                </a:tc>
                <a:tc>
                  <a:txBody>
                    <a:bodyPr/>
                    <a:lstStyle/>
                    <a:p>
                      <a:r>
                        <a:rPr lang="en-US" sz="750" b="1" dirty="0" smtClean="0">
                          <a:solidFill>
                            <a:schemeClr val="bg1"/>
                          </a:solidFill>
                        </a:rPr>
                        <a:t>DOWNLINK</a:t>
                      </a:r>
                      <a:endParaRPr lang="en-US" sz="750" b="1" dirty="0">
                        <a:solidFill>
                          <a:schemeClr val="bg1"/>
                        </a:solidFill>
                      </a:endParaRPr>
                    </a:p>
                  </a:txBody>
                  <a:tcPr marL="68580" marR="68580" marT="34290" marB="34290">
                    <a:solidFill>
                      <a:srgbClr val="06FE00"/>
                    </a:solidFill>
                  </a:tcPr>
                </a:tc>
              </a:tr>
              <a:tr h="296855">
                <a:tc>
                  <a:txBody>
                    <a:bodyPr/>
                    <a:lstStyle/>
                    <a:p>
                      <a:endParaRPr lang="en-US" sz="750" dirty="0"/>
                    </a:p>
                  </a:txBody>
                  <a:tcPr marL="68580" marR="68580" marT="34290" marB="34290">
                    <a:solidFill>
                      <a:schemeClr val="bg1">
                        <a:lumMod val="85000"/>
                      </a:schemeClr>
                    </a:solidFill>
                  </a:tcPr>
                </a:tc>
                <a:tc>
                  <a:txBody>
                    <a:bodyPr/>
                    <a:lstStyle/>
                    <a:p>
                      <a:r>
                        <a:rPr lang="en-US" sz="750" b="1" dirty="0" smtClean="0">
                          <a:solidFill>
                            <a:schemeClr val="bg1"/>
                          </a:solidFill>
                        </a:rPr>
                        <a:t>FLIGHT DYNAMICS</a:t>
                      </a:r>
                      <a:endParaRPr lang="en-US" sz="750" b="1" dirty="0">
                        <a:solidFill>
                          <a:schemeClr val="bg1"/>
                        </a:solidFill>
                      </a:endParaRPr>
                    </a:p>
                  </a:txBody>
                  <a:tcPr marL="68580" marR="68580" marT="34290" marB="34290">
                    <a:solidFill>
                      <a:schemeClr val="bg1">
                        <a:lumMod val="85000"/>
                      </a:schemeClr>
                    </a:solidFill>
                  </a:tcPr>
                </a:tc>
              </a:tr>
              <a:tr h="182680">
                <a:tc>
                  <a:txBody>
                    <a:bodyPr/>
                    <a:lstStyle/>
                    <a:p>
                      <a:endParaRPr lang="en-US" sz="750" dirty="0"/>
                    </a:p>
                  </a:txBody>
                  <a:tcPr marL="68580" marR="68580" marT="34290" marB="34290">
                    <a:solidFill>
                      <a:srgbClr val="FF0000"/>
                    </a:solidFill>
                  </a:tcPr>
                </a:tc>
                <a:tc>
                  <a:txBody>
                    <a:bodyPr/>
                    <a:lstStyle/>
                    <a:p>
                      <a:r>
                        <a:rPr lang="en-US" sz="750" b="1" dirty="0" smtClean="0">
                          <a:solidFill>
                            <a:schemeClr val="bg1"/>
                          </a:solidFill>
                        </a:rPr>
                        <a:t>WG1</a:t>
                      </a:r>
                      <a:endParaRPr lang="en-US" sz="750" b="1" dirty="0">
                        <a:solidFill>
                          <a:schemeClr val="bg1"/>
                        </a:solidFill>
                      </a:endParaRPr>
                    </a:p>
                  </a:txBody>
                  <a:tcPr marL="68580" marR="68580" marT="34290" marB="34290">
                    <a:solidFill>
                      <a:srgbClr val="FF0000"/>
                    </a:solidFill>
                  </a:tcPr>
                </a:tc>
              </a:tr>
              <a:tr h="182680">
                <a:tc>
                  <a:txBody>
                    <a:bodyPr/>
                    <a:lstStyle/>
                    <a:p>
                      <a:endParaRPr lang="en-US" sz="750" dirty="0"/>
                    </a:p>
                  </a:txBody>
                  <a:tcPr marL="68580" marR="68580" marT="34290" marB="34290">
                    <a:solidFill>
                      <a:schemeClr val="bg1">
                        <a:lumMod val="65000"/>
                      </a:schemeClr>
                    </a:solidFill>
                  </a:tcPr>
                </a:tc>
                <a:tc>
                  <a:txBody>
                    <a:bodyPr/>
                    <a:lstStyle/>
                    <a:p>
                      <a:r>
                        <a:rPr lang="en-US" sz="750" b="1" dirty="0" smtClean="0">
                          <a:solidFill>
                            <a:schemeClr val="bg1"/>
                          </a:solidFill>
                        </a:rPr>
                        <a:t>WG2</a:t>
                      </a:r>
                      <a:endParaRPr lang="en-US" sz="750" b="1" dirty="0">
                        <a:solidFill>
                          <a:schemeClr val="bg1"/>
                        </a:solidFill>
                      </a:endParaRPr>
                    </a:p>
                  </a:txBody>
                  <a:tcPr marL="68580" marR="68580" marT="34290" marB="34290">
                    <a:solidFill>
                      <a:schemeClr val="bg1">
                        <a:lumMod val="65000"/>
                      </a:schemeClr>
                    </a:solidFill>
                  </a:tcPr>
                </a:tc>
              </a:tr>
              <a:tr h="182680">
                <a:tc>
                  <a:txBody>
                    <a:bodyPr/>
                    <a:lstStyle/>
                    <a:p>
                      <a:endParaRPr lang="en-US" sz="750" dirty="0"/>
                    </a:p>
                  </a:txBody>
                  <a:tcPr marL="68580" marR="68580" marT="34290" marB="34290">
                    <a:solidFill>
                      <a:srgbClr val="177825"/>
                    </a:solidFill>
                  </a:tcPr>
                </a:tc>
                <a:tc>
                  <a:txBody>
                    <a:bodyPr/>
                    <a:lstStyle/>
                    <a:p>
                      <a:r>
                        <a:rPr lang="en-US" sz="750" b="1" dirty="0" smtClean="0">
                          <a:solidFill>
                            <a:schemeClr val="bg1"/>
                          </a:solidFill>
                        </a:rPr>
                        <a:t>WG3</a:t>
                      </a:r>
                      <a:endParaRPr lang="en-US" sz="750" b="1" dirty="0">
                        <a:solidFill>
                          <a:schemeClr val="bg1"/>
                        </a:solidFill>
                      </a:endParaRPr>
                    </a:p>
                  </a:txBody>
                  <a:tcPr marL="68580" marR="68580" marT="34290" marB="34290">
                    <a:solidFill>
                      <a:srgbClr val="177825"/>
                    </a:solidFill>
                  </a:tcPr>
                </a:tc>
              </a:tr>
              <a:tr h="182680">
                <a:tc>
                  <a:txBody>
                    <a:bodyPr/>
                    <a:lstStyle/>
                    <a:p>
                      <a:endParaRPr lang="en-US" sz="750" dirty="0"/>
                    </a:p>
                  </a:txBody>
                  <a:tcPr marL="68580" marR="68580" marT="34290" marB="34290">
                    <a:solidFill>
                      <a:srgbClr val="0070C0"/>
                    </a:solidFill>
                  </a:tcPr>
                </a:tc>
                <a:tc>
                  <a:txBody>
                    <a:bodyPr/>
                    <a:lstStyle/>
                    <a:p>
                      <a:r>
                        <a:rPr lang="en-US" sz="750" b="1" dirty="0" smtClean="0">
                          <a:solidFill>
                            <a:schemeClr val="bg1"/>
                          </a:solidFill>
                        </a:rPr>
                        <a:t>WG4</a:t>
                      </a:r>
                      <a:endParaRPr lang="en-US" sz="750" b="1" dirty="0">
                        <a:solidFill>
                          <a:schemeClr val="bg1"/>
                        </a:solidFill>
                      </a:endParaRPr>
                    </a:p>
                  </a:txBody>
                  <a:tcPr marL="68580" marR="68580" marT="34290" marB="34290">
                    <a:solidFill>
                      <a:srgbClr val="0070C0"/>
                    </a:solidFill>
                  </a:tcPr>
                </a:tc>
              </a:tr>
              <a:tr h="223940">
                <a:tc>
                  <a:txBody>
                    <a:bodyPr/>
                    <a:lstStyle/>
                    <a:p>
                      <a:endParaRPr lang="en-US" sz="750" dirty="0"/>
                    </a:p>
                  </a:txBody>
                  <a:tcPr marL="68580" marR="68580" marT="34290" marB="34290">
                    <a:solidFill>
                      <a:srgbClr val="FFC000"/>
                    </a:solidFill>
                  </a:tcPr>
                </a:tc>
                <a:tc>
                  <a:txBody>
                    <a:bodyPr/>
                    <a:lstStyle/>
                    <a:p>
                      <a:r>
                        <a:rPr lang="en-US" sz="750" b="1" dirty="0" smtClean="0">
                          <a:solidFill>
                            <a:schemeClr val="bg1"/>
                          </a:solidFill>
                        </a:rPr>
                        <a:t>OUTREACH</a:t>
                      </a:r>
                      <a:endParaRPr lang="en-US" sz="750" b="1" dirty="0">
                        <a:solidFill>
                          <a:schemeClr val="bg1"/>
                        </a:solidFill>
                      </a:endParaRPr>
                    </a:p>
                  </a:txBody>
                  <a:tcPr marL="68580" marR="68580" marT="34290" marB="34290">
                    <a:solidFill>
                      <a:srgbClr val="FFC000"/>
                    </a:solidFill>
                  </a:tcPr>
                </a:tc>
              </a:tr>
            </a:tbl>
          </a:graphicData>
        </a:graphic>
      </p:graphicFrame>
      <p:sp>
        <p:nvSpPr>
          <p:cNvPr id="20" name="TextBox 19"/>
          <p:cNvSpPr txBox="1"/>
          <p:nvPr/>
        </p:nvSpPr>
        <p:spPr>
          <a:xfrm>
            <a:off x="1174239" y="26004"/>
            <a:ext cx="6651180" cy="646331"/>
          </a:xfrm>
          <a:prstGeom prst="rect">
            <a:avLst/>
          </a:prstGeom>
          <a:noFill/>
        </p:spPr>
        <p:txBody>
          <a:bodyPr wrap="none" rtlCol="0">
            <a:spAutoFit/>
          </a:bodyPr>
          <a:lstStyle/>
          <a:p>
            <a:r>
              <a:rPr lang="en-US" b="1" dirty="0" smtClean="0">
                <a:solidFill>
                  <a:srgbClr val="0070C0"/>
                </a:solidFill>
              </a:rPr>
              <a:t>1+2: FROM </a:t>
            </a:r>
            <a:r>
              <a:rPr lang="en-US" b="1" dirty="0">
                <a:solidFill>
                  <a:srgbClr val="0070C0"/>
                </a:solidFill>
              </a:rPr>
              <a:t>STRATEGIC TO DETAILED PLANNING: </a:t>
            </a:r>
            <a:endParaRPr lang="en-US" b="1" dirty="0" smtClean="0">
              <a:solidFill>
                <a:srgbClr val="0070C0"/>
              </a:solidFill>
            </a:endParaRPr>
          </a:p>
          <a:p>
            <a:r>
              <a:rPr lang="en-US" b="1" dirty="0" smtClean="0">
                <a:solidFill>
                  <a:srgbClr val="0070C0"/>
                </a:solidFill>
              </a:rPr>
              <a:t>LINKING AND </a:t>
            </a:r>
            <a:r>
              <a:rPr lang="en-US" b="1" dirty="0">
                <a:solidFill>
                  <a:srgbClr val="0070C0"/>
                </a:solidFill>
              </a:rPr>
              <a:t>FEEDBACK</a:t>
            </a:r>
          </a:p>
        </p:txBody>
      </p:sp>
      <p:sp>
        <p:nvSpPr>
          <p:cNvPr id="2" name="TextBox 1"/>
          <p:cNvSpPr txBox="1"/>
          <p:nvPr/>
        </p:nvSpPr>
        <p:spPr>
          <a:xfrm>
            <a:off x="1023536" y="5462429"/>
            <a:ext cx="2167581" cy="369332"/>
          </a:xfrm>
          <a:prstGeom prst="rect">
            <a:avLst/>
          </a:prstGeom>
          <a:solidFill>
            <a:srgbClr val="1205F5"/>
          </a:solidFill>
        </p:spPr>
        <p:txBody>
          <a:bodyPr wrap="none" rtlCol="0">
            <a:spAutoFit/>
          </a:bodyPr>
          <a:lstStyle/>
          <a:p>
            <a:r>
              <a:rPr lang="en-US" smtClean="0">
                <a:solidFill>
                  <a:schemeClr val="bg1"/>
                </a:solidFill>
              </a:rPr>
              <a:t>JA_MONITORING</a:t>
            </a:r>
            <a:endParaRPr lang="en-US" dirty="0">
              <a:solidFill>
                <a:schemeClr val="bg1"/>
              </a:solidFill>
            </a:endParaRPr>
          </a:p>
        </p:txBody>
      </p:sp>
      <p:sp>
        <p:nvSpPr>
          <p:cNvPr id="25" name="Rectangle 24"/>
          <p:cNvSpPr/>
          <p:nvPr/>
        </p:nvSpPr>
        <p:spPr>
          <a:xfrm>
            <a:off x="4907181" y="2715366"/>
            <a:ext cx="3956401" cy="3631929"/>
          </a:xfrm>
          <a:prstGeom prst="rect">
            <a:avLst/>
          </a:prstGeom>
          <a:noFill/>
          <a:ln w="63500">
            <a:solidFill>
              <a:srgbClr val="36EA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326074" y="3856534"/>
            <a:ext cx="1612942" cy="507831"/>
          </a:xfrm>
          <a:prstGeom prst="rect">
            <a:avLst/>
          </a:prstGeom>
          <a:noFill/>
        </p:spPr>
        <p:txBody>
          <a:bodyPr wrap="none" rtlCol="0">
            <a:spAutoFit/>
          </a:bodyPr>
          <a:lstStyle/>
          <a:p>
            <a:r>
              <a:rPr lang="en-US" sz="1350" b="1" dirty="0">
                <a:solidFill>
                  <a:srgbClr val="C00000"/>
                </a:solidFill>
              </a:rPr>
              <a:t>ASSIGNED </a:t>
            </a:r>
            <a:endParaRPr lang="en-US" sz="1350" b="1" dirty="0" smtClean="0">
              <a:solidFill>
                <a:srgbClr val="C00000"/>
              </a:solidFill>
            </a:endParaRPr>
          </a:p>
          <a:p>
            <a:r>
              <a:rPr lang="en-US" sz="1350" b="1" dirty="0" smtClean="0">
                <a:solidFill>
                  <a:srgbClr val="C00000"/>
                </a:solidFill>
              </a:rPr>
              <a:t>OBSERVATION</a:t>
            </a:r>
            <a:endParaRPr lang="en-US" sz="1350" b="1" dirty="0">
              <a:solidFill>
                <a:srgbClr val="C00000"/>
              </a:solidFill>
            </a:endParaRPr>
          </a:p>
        </p:txBody>
      </p:sp>
      <p:sp>
        <p:nvSpPr>
          <p:cNvPr id="29" name="TextBox 28"/>
          <p:cNvSpPr txBox="1"/>
          <p:nvPr/>
        </p:nvSpPr>
        <p:spPr>
          <a:xfrm>
            <a:off x="5963457" y="4034768"/>
            <a:ext cx="2888932" cy="300082"/>
          </a:xfrm>
          <a:prstGeom prst="rect">
            <a:avLst/>
          </a:prstGeom>
          <a:noFill/>
        </p:spPr>
        <p:txBody>
          <a:bodyPr wrap="none" rtlCol="0">
            <a:spAutoFit/>
          </a:bodyPr>
          <a:lstStyle/>
          <a:p>
            <a:r>
              <a:rPr lang="en-US" sz="1350" b="1" dirty="0" smtClean="0">
                <a:solidFill>
                  <a:srgbClr val="36EAEC"/>
                </a:solidFill>
              </a:rPr>
              <a:t>OBSERVATION DEFINITION</a:t>
            </a:r>
            <a:endParaRPr lang="en-US" sz="1350" b="1" dirty="0">
              <a:solidFill>
                <a:srgbClr val="36EAEC"/>
              </a:solidFill>
            </a:endParaRPr>
          </a:p>
        </p:txBody>
      </p:sp>
      <p:sp>
        <p:nvSpPr>
          <p:cNvPr id="40" name="TextBox 39"/>
          <p:cNvSpPr txBox="1"/>
          <p:nvPr/>
        </p:nvSpPr>
        <p:spPr>
          <a:xfrm>
            <a:off x="-298719" y="5814203"/>
            <a:ext cx="3831046" cy="507831"/>
          </a:xfrm>
          <a:prstGeom prst="rect">
            <a:avLst/>
          </a:prstGeom>
          <a:noFill/>
        </p:spPr>
        <p:txBody>
          <a:bodyPr wrap="square" rtlCol="0">
            <a:spAutoFit/>
          </a:bodyPr>
          <a:lstStyle/>
          <a:p>
            <a:pPr marL="671513" lvl="1" indent="-214313">
              <a:buFont typeface="Arial" charset="0"/>
              <a:buChar char="•"/>
            </a:pPr>
            <a:r>
              <a:rPr lang="en-US" sz="1350" b="1" dirty="0">
                <a:solidFill>
                  <a:srgbClr val="C00000"/>
                </a:solidFill>
              </a:rPr>
              <a:t>2</a:t>
            </a:r>
            <a:r>
              <a:rPr lang="en-US" sz="1350" b="1" dirty="0" smtClean="0">
                <a:solidFill>
                  <a:srgbClr val="C00000"/>
                </a:solidFill>
              </a:rPr>
              <a:t>. </a:t>
            </a:r>
            <a:r>
              <a:rPr lang="en-US" sz="1350" b="1" dirty="0" smtClean="0">
                <a:solidFill>
                  <a:srgbClr val="C00000"/>
                </a:solidFill>
              </a:rPr>
              <a:t>INSTRUMENT TIMELINES </a:t>
            </a:r>
            <a:r>
              <a:rPr lang="en-US" sz="1350" dirty="0" smtClean="0">
                <a:solidFill>
                  <a:srgbClr val="C00000"/>
                </a:solidFill>
              </a:rPr>
              <a:t>WITH ASSIGNED OBSERVATIONS</a:t>
            </a:r>
            <a:endParaRPr lang="en-US" sz="1350" dirty="0">
              <a:solidFill>
                <a:srgbClr val="C00000"/>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553" y="4666826"/>
            <a:ext cx="3405600" cy="720075"/>
          </a:xfrm>
          <a:prstGeom prst="rect">
            <a:avLst/>
          </a:prstGeom>
        </p:spPr>
      </p:pic>
      <p:sp>
        <p:nvSpPr>
          <p:cNvPr id="3" name="Oval 2"/>
          <p:cNvSpPr/>
          <p:nvPr/>
        </p:nvSpPr>
        <p:spPr>
          <a:xfrm>
            <a:off x="2217420" y="4900123"/>
            <a:ext cx="1092400" cy="37711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7182" y="2748132"/>
            <a:ext cx="3956400" cy="3599163"/>
          </a:xfrm>
          <a:prstGeom prst="rect">
            <a:avLst/>
          </a:prstGeom>
        </p:spPr>
      </p:pic>
      <p:sp>
        <p:nvSpPr>
          <p:cNvPr id="39" name="TextBox 38"/>
          <p:cNvSpPr txBox="1"/>
          <p:nvPr/>
        </p:nvSpPr>
        <p:spPr>
          <a:xfrm>
            <a:off x="5151013" y="2702667"/>
            <a:ext cx="4323569" cy="507831"/>
          </a:xfrm>
          <a:prstGeom prst="rect">
            <a:avLst/>
          </a:prstGeom>
          <a:noFill/>
        </p:spPr>
        <p:txBody>
          <a:bodyPr wrap="square" rtlCol="0">
            <a:spAutoFit/>
          </a:bodyPr>
          <a:lstStyle/>
          <a:p>
            <a:pPr marL="671513" lvl="1" indent="-214313">
              <a:buFont typeface="Arial" charset="0"/>
              <a:buChar char="•"/>
            </a:pPr>
            <a:r>
              <a:rPr lang="en-US" sz="1350" b="1" dirty="0">
                <a:solidFill>
                  <a:srgbClr val="C00000"/>
                </a:solidFill>
              </a:rPr>
              <a:t>3</a:t>
            </a:r>
            <a:r>
              <a:rPr lang="en-US" sz="1350" b="1" dirty="0" smtClean="0">
                <a:solidFill>
                  <a:srgbClr val="C00000"/>
                </a:solidFill>
              </a:rPr>
              <a:t>. </a:t>
            </a:r>
            <a:r>
              <a:rPr lang="en-US" sz="1350" b="1" dirty="0" smtClean="0">
                <a:solidFill>
                  <a:srgbClr val="C00000"/>
                </a:solidFill>
              </a:rPr>
              <a:t>OBSERVATIONS/BLOCKS </a:t>
            </a:r>
            <a:r>
              <a:rPr lang="en-US" sz="1350" dirty="0" smtClean="0">
                <a:solidFill>
                  <a:srgbClr val="C00000"/>
                </a:solidFill>
              </a:rPr>
              <a:t>ASSIGNED TO EACH SEGMENT TYPE</a:t>
            </a:r>
          </a:p>
        </p:txBody>
      </p:sp>
      <p:cxnSp>
        <p:nvCxnSpPr>
          <p:cNvPr id="27" name="Straight Arrow Connector 26"/>
          <p:cNvCxnSpPr/>
          <p:nvPr/>
        </p:nvCxnSpPr>
        <p:spPr>
          <a:xfrm flipV="1">
            <a:off x="3920702" y="4612414"/>
            <a:ext cx="1436258" cy="414449"/>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16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animBg="1"/>
      <p:bldP spid="2" grpId="0" animBg="1"/>
      <p:bldP spid="25" grpId="0" animBg="1"/>
      <p:bldP spid="28" grpId="0"/>
      <p:bldP spid="29" grpId="0"/>
      <p:bldP spid="40" grpId="0"/>
      <p:bldP spid="3" grpId="0" animBg="1"/>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01159" y="970817"/>
            <a:ext cx="3060453" cy="300082"/>
          </a:xfrm>
          <a:prstGeom prst="rect">
            <a:avLst/>
          </a:prstGeom>
          <a:noFill/>
        </p:spPr>
        <p:txBody>
          <a:bodyPr wrap="none" rtlCol="0">
            <a:spAutoFit/>
          </a:bodyPr>
          <a:lstStyle/>
          <a:p>
            <a:r>
              <a:rPr lang="en-US" sz="1350" b="1" dirty="0" smtClean="0">
                <a:solidFill>
                  <a:srgbClr val="FF00E0"/>
                </a:solidFill>
              </a:rPr>
              <a:t>SEGMENTATION FLEXIBILITY</a:t>
            </a:r>
            <a:endParaRPr lang="en-US" sz="1350" b="1" dirty="0">
              <a:solidFill>
                <a:srgbClr val="FF00E0"/>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77" y="1376144"/>
            <a:ext cx="5292000" cy="1080319"/>
          </a:xfrm>
          <a:prstGeom prst="rect">
            <a:avLst/>
          </a:prstGeom>
        </p:spPr>
      </p:pic>
      <p:sp>
        <p:nvSpPr>
          <p:cNvPr id="13" name="TextBox 12"/>
          <p:cNvSpPr txBox="1"/>
          <p:nvPr/>
        </p:nvSpPr>
        <p:spPr>
          <a:xfrm>
            <a:off x="6273608" y="1267787"/>
            <a:ext cx="1583190" cy="507831"/>
          </a:xfrm>
          <a:prstGeom prst="rect">
            <a:avLst/>
          </a:prstGeom>
          <a:noFill/>
        </p:spPr>
        <p:txBody>
          <a:bodyPr wrap="none" rtlCol="0">
            <a:spAutoFit/>
          </a:bodyPr>
          <a:lstStyle/>
          <a:p>
            <a:r>
              <a:rPr lang="en-US" sz="1350" dirty="0" smtClean="0">
                <a:solidFill>
                  <a:srgbClr val="C00000"/>
                </a:solidFill>
              </a:rPr>
              <a:t>REVISED </a:t>
            </a:r>
            <a:endParaRPr lang="en-US" sz="1350" dirty="0">
              <a:solidFill>
                <a:srgbClr val="C00000"/>
              </a:solidFill>
            </a:endParaRPr>
          </a:p>
          <a:p>
            <a:r>
              <a:rPr lang="en-US" sz="1350" dirty="0">
                <a:solidFill>
                  <a:srgbClr val="C00000"/>
                </a:solidFill>
              </a:rPr>
              <a:t>SEGMENTATION</a:t>
            </a:r>
          </a:p>
        </p:txBody>
      </p:sp>
      <p:cxnSp>
        <p:nvCxnSpPr>
          <p:cNvPr id="14" name="Straight Arrow Connector 13"/>
          <p:cNvCxnSpPr/>
          <p:nvPr/>
        </p:nvCxnSpPr>
        <p:spPr>
          <a:xfrm flipH="1">
            <a:off x="5614977" y="1693962"/>
            <a:ext cx="673146" cy="269078"/>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67828" y="1693962"/>
            <a:ext cx="1583190" cy="507831"/>
          </a:xfrm>
          <a:prstGeom prst="rect">
            <a:avLst/>
          </a:prstGeom>
          <a:noFill/>
        </p:spPr>
        <p:txBody>
          <a:bodyPr wrap="none" rtlCol="0">
            <a:spAutoFit/>
          </a:bodyPr>
          <a:lstStyle/>
          <a:p>
            <a:r>
              <a:rPr lang="en-US" sz="1350" dirty="0" smtClean="0">
                <a:solidFill>
                  <a:srgbClr val="C00000"/>
                </a:solidFill>
              </a:rPr>
              <a:t>PROPOSED </a:t>
            </a:r>
            <a:endParaRPr lang="en-US" sz="1350" dirty="0">
              <a:solidFill>
                <a:srgbClr val="C00000"/>
              </a:solidFill>
            </a:endParaRPr>
          </a:p>
          <a:p>
            <a:r>
              <a:rPr lang="en-US" sz="1350" dirty="0">
                <a:solidFill>
                  <a:srgbClr val="C00000"/>
                </a:solidFill>
              </a:rPr>
              <a:t>SEGMENTATION</a:t>
            </a:r>
          </a:p>
        </p:txBody>
      </p:sp>
      <p:cxnSp>
        <p:nvCxnSpPr>
          <p:cNvPr id="16" name="Straight Arrow Connector 15"/>
          <p:cNvCxnSpPr>
            <a:stCxn id="15" idx="1"/>
          </p:cNvCxnSpPr>
          <p:nvPr/>
        </p:nvCxnSpPr>
        <p:spPr>
          <a:xfrm flipH="1">
            <a:off x="5649305" y="1947878"/>
            <a:ext cx="2118523" cy="304642"/>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2504249"/>
            <a:ext cx="3942105" cy="300082"/>
          </a:xfrm>
          <a:prstGeom prst="rect">
            <a:avLst/>
          </a:prstGeom>
          <a:noFill/>
        </p:spPr>
        <p:txBody>
          <a:bodyPr wrap="none" rtlCol="0">
            <a:spAutoFit/>
          </a:bodyPr>
          <a:lstStyle/>
          <a:p>
            <a:r>
              <a:rPr lang="en-US" sz="1350" b="1" dirty="0">
                <a:solidFill>
                  <a:srgbClr val="FF00E0"/>
                </a:solidFill>
              </a:rPr>
              <a:t>INSTRUMENT TIMELINES FLEXIBILITY</a:t>
            </a:r>
          </a:p>
        </p:txBody>
      </p:sp>
      <p:sp>
        <p:nvSpPr>
          <p:cNvPr id="19" name="TextBox 18"/>
          <p:cNvSpPr txBox="1"/>
          <p:nvPr/>
        </p:nvSpPr>
        <p:spPr>
          <a:xfrm>
            <a:off x="5334862" y="2732597"/>
            <a:ext cx="3041217" cy="300082"/>
          </a:xfrm>
          <a:prstGeom prst="rect">
            <a:avLst/>
          </a:prstGeom>
          <a:noFill/>
        </p:spPr>
        <p:txBody>
          <a:bodyPr wrap="none" rtlCol="0">
            <a:spAutoFit/>
          </a:bodyPr>
          <a:lstStyle/>
          <a:p>
            <a:r>
              <a:rPr lang="en-US" sz="1350" b="1" smtClean="0">
                <a:solidFill>
                  <a:srgbClr val="FF00E0"/>
                </a:solidFill>
              </a:rPr>
              <a:t>OBSERVATIONS FLEXIBILITY</a:t>
            </a:r>
            <a:endParaRPr lang="en-US" sz="1350" b="1" dirty="0">
              <a:solidFill>
                <a:srgbClr val="FF00E0"/>
              </a:solidFill>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2259" y="3068265"/>
            <a:ext cx="4701600" cy="3241224"/>
          </a:xfrm>
          <a:prstGeom prst="rect">
            <a:avLst/>
          </a:prstGeom>
        </p:spPr>
      </p:pic>
      <p:sp>
        <p:nvSpPr>
          <p:cNvPr id="24" name="Oval 23"/>
          <p:cNvSpPr/>
          <p:nvPr/>
        </p:nvSpPr>
        <p:spPr>
          <a:xfrm>
            <a:off x="6011037" y="4158351"/>
            <a:ext cx="464387" cy="414057"/>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6" name="Oval 25"/>
          <p:cNvSpPr/>
          <p:nvPr/>
        </p:nvSpPr>
        <p:spPr>
          <a:xfrm>
            <a:off x="6738685" y="4158351"/>
            <a:ext cx="464387" cy="414057"/>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7" name="Oval 26"/>
          <p:cNvSpPr/>
          <p:nvPr/>
        </p:nvSpPr>
        <p:spPr>
          <a:xfrm>
            <a:off x="7493162" y="4158350"/>
            <a:ext cx="464387" cy="414057"/>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8" name="Oval 27"/>
          <p:cNvSpPr/>
          <p:nvPr/>
        </p:nvSpPr>
        <p:spPr>
          <a:xfrm>
            <a:off x="8087902" y="4158349"/>
            <a:ext cx="464387" cy="414057"/>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29" name="Straight Arrow Connector 28"/>
          <p:cNvCxnSpPr/>
          <p:nvPr/>
        </p:nvCxnSpPr>
        <p:spPr>
          <a:xfrm>
            <a:off x="6964091" y="3458010"/>
            <a:ext cx="6716" cy="815509"/>
          </a:xfrm>
          <a:prstGeom prst="straightConnector1">
            <a:avLst/>
          </a:prstGeom>
          <a:ln w="50800">
            <a:solidFill>
              <a:srgbClr val="030BFB"/>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600346" y="4688877"/>
            <a:ext cx="4330032" cy="246221"/>
          </a:xfrm>
          <a:prstGeom prst="rect">
            <a:avLst/>
          </a:prstGeom>
          <a:noFill/>
        </p:spPr>
        <p:txBody>
          <a:bodyPr wrap="none" rtlCol="0">
            <a:spAutoFit/>
          </a:bodyPr>
          <a:lstStyle/>
          <a:p>
            <a:r>
              <a:rPr lang="en-US" sz="1000" b="1" smtClean="0">
                <a:solidFill>
                  <a:srgbClr val="C00000"/>
                </a:solidFill>
              </a:rPr>
              <a:t>MAJIS LIMB SCANS SPREAD OVER DIFFERENT SEGMENTS</a:t>
            </a:r>
            <a:endParaRPr lang="en-US" sz="1000" b="1">
              <a:solidFill>
                <a:srgbClr val="C00000"/>
              </a:solidFill>
            </a:endParaRPr>
          </a:p>
        </p:txBody>
      </p:sp>
      <p:sp>
        <p:nvSpPr>
          <p:cNvPr id="31" name="TextBox 30"/>
          <p:cNvSpPr txBox="1"/>
          <p:nvPr/>
        </p:nvSpPr>
        <p:spPr>
          <a:xfrm>
            <a:off x="1174239" y="26004"/>
            <a:ext cx="6651180" cy="646331"/>
          </a:xfrm>
          <a:prstGeom prst="rect">
            <a:avLst/>
          </a:prstGeom>
          <a:noFill/>
        </p:spPr>
        <p:txBody>
          <a:bodyPr wrap="none" rtlCol="0">
            <a:spAutoFit/>
          </a:bodyPr>
          <a:lstStyle/>
          <a:p>
            <a:r>
              <a:rPr lang="en-US" b="1" dirty="0" smtClean="0">
                <a:solidFill>
                  <a:srgbClr val="0070C0"/>
                </a:solidFill>
              </a:rPr>
              <a:t>1+2: FROM </a:t>
            </a:r>
            <a:r>
              <a:rPr lang="en-US" b="1" dirty="0">
                <a:solidFill>
                  <a:srgbClr val="0070C0"/>
                </a:solidFill>
              </a:rPr>
              <a:t>STRATEGIC TO DETAILED PLANNING: </a:t>
            </a:r>
            <a:endParaRPr lang="en-US" b="1" dirty="0" smtClean="0">
              <a:solidFill>
                <a:srgbClr val="0070C0"/>
              </a:solidFill>
            </a:endParaRPr>
          </a:p>
          <a:p>
            <a:r>
              <a:rPr lang="en-US" b="1" dirty="0" smtClean="0">
                <a:solidFill>
                  <a:srgbClr val="0070C0"/>
                </a:solidFill>
              </a:rPr>
              <a:t>LINKING AND </a:t>
            </a:r>
            <a:r>
              <a:rPr lang="en-US" b="1" dirty="0">
                <a:solidFill>
                  <a:srgbClr val="0070C0"/>
                </a:solidFill>
              </a:rPr>
              <a:t>FEEDBACK</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6" y="2890214"/>
            <a:ext cx="4392000" cy="3419275"/>
          </a:xfrm>
          <a:prstGeom prst="rect">
            <a:avLst/>
          </a:prstGeom>
        </p:spPr>
      </p:pic>
      <p:sp>
        <p:nvSpPr>
          <p:cNvPr id="21" name="Oval 20"/>
          <p:cNvSpPr/>
          <p:nvPr/>
        </p:nvSpPr>
        <p:spPr>
          <a:xfrm>
            <a:off x="1174239" y="5291256"/>
            <a:ext cx="741017" cy="1018233"/>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5" name="Oval 24"/>
          <p:cNvSpPr/>
          <p:nvPr/>
        </p:nvSpPr>
        <p:spPr>
          <a:xfrm>
            <a:off x="1095515" y="3155592"/>
            <a:ext cx="819741" cy="1458527"/>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355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P spid="19" grpId="0"/>
      <p:bldP spid="24" grpId="0" animBg="1"/>
      <p:bldP spid="26" grpId="0" animBg="1"/>
      <p:bldP spid="27" grpId="0" animBg="1"/>
      <p:bldP spid="28" grpId="0" animBg="1"/>
      <p:bldP spid="30" grpId="0"/>
      <p:bldP spid="21"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198" y="20664487"/>
            <a:ext cx="32111240" cy="5313466"/>
          </a:xfrm>
          <a:prstGeom prst="rect">
            <a:avLst/>
          </a:prstGeom>
          <a:solidFill>
            <a:schemeClr val="tx1"/>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p:cNvSpPr/>
          <p:nvPr/>
        </p:nvSpPr>
        <p:spPr>
          <a:xfrm>
            <a:off x="228498" y="20778787"/>
            <a:ext cx="32111240" cy="5313466"/>
          </a:xfrm>
          <a:prstGeom prst="rect">
            <a:avLst/>
          </a:prstGeom>
          <a:solidFill>
            <a:schemeClr val="tx1"/>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p:cNvSpPr txBox="1"/>
          <p:nvPr/>
        </p:nvSpPr>
        <p:spPr>
          <a:xfrm>
            <a:off x="277675" y="21214422"/>
            <a:ext cx="31965946" cy="3508653"/>
          </a:xfrm>
          <a:prstGeom prst="rect">
            <a:avLst/>
          </a:prstGeom>
          <a:noFill/>
        </p:spPr>
        <p:txBody>
          <a:bodyPr wrap="square" rtlCol="0">
            <a:spAutoFit/>
          </a:bodyPr>
          <a:lstStyle/>
          <a:p>
            <a:pPr algn="just"/>
            <a:r>
              <a:rPr lang="en-US" sz="3000" b="1" dirty="0">
                <a:solidFill>
                  <a:srgbClr val="00B0F0"/>
                </a:solidFill>
                <a:ea typeface="Verdana" charset="0"/>
                <a:cs typeface="Verdana" charset="0"/>
              </a:rPr>
              <a:t>PLANNING EVOLUTION: </a:t>
            </a:r>
            <a:r>
              <a:rPr lang="en-US" sz="2100" dirty="0">
                <a:solidFill>
                  <a:srgbClr val="FFFF00"/>
                </a:solidFill>
                <a:latin typeface="Verdana" charset="0"/>
                <a:ea typeface="Verdana" charset="0"/>
                <a:cs typeface="Verdana" charset="0"/>
              </a:rPr>
              <a:t>The aim of the strategic planning is to provide a science plan baseline that will be refined/adapted as the nominal planning cycles (Long/Medium/Short Term Planning) will be faced.</a:t>
            </a:r>
          </a:p>
          <a:p>
            <a:pPr algn="just"/>
            <a:endParaRPr lang="en-US" sz="1350" dirty="0">
              <a:solidFill>
                <a:srgbClr val="FFFF00"/>
              </a:solidFill>
              <a:latin typeface="Verdana" charset="0"/>
              <a:ea typeface="Verdana" charset="0"/>
              <a:cs typeface="Verdana" charset="0"/>
            </a:endParaRPr>
          </a:p>
          <a:p>
            <a:pPr algn="just"/>
            <a:endParaRPr lang="en-US" sz="1350" dirty="0">
              <a:solidFill>
                <a:srgbClr val="FFFF00"/>
              </a:solidFill>
              <a:latin typeface="Verdana" charset="0"/>
              <a:ea typeface="Verdana" charset="0"/>
              <a:cs typeface="Verdana" charset="0"/>
            </a:endParaRPr>
          </a:p>
          <a:p>
            <a:pPr algn="just"/>
            <a:endParaRPr lang="en-US" sz="1350" dirty="0">
              <a:solidFill>
                <a:srgbClr val="FFFF00"/>
              </a:solidFill>
              <a:latin typeface="Verdana" charset="0"/>
              <a:ea typeface="Verdana" charset="0"/>
              <a:cs typeface="Verdana" charset="0"/>
            </a:endParaRPr>
          </a:p>
          <a:p>
            <a:pPr algn="just"/>
            <a:endParaRPr lang="en-US" sz="1350" dirty="0">
              <a:solidFill>
                <a:srgbClr val="FFFF00"/>
              </a:solidFill>
              <a:latin typeface="Verdana" charset="0"/>
              <a:ea typeface="Verdana" charset="0"/>
              <a:cs typeface="Verdana" charset="0"/>
            </a:endParaRPr>
          </a:p>
          <a:p>
            <a:pPr algn="just"/>
            <a:endParaRPr lang="en-US" sz="1350" dirty="0">
              <a:solidFill>
                <a:srgbClr val="FFFF00"/>
              </a:solidFill>
              <a:latin typeface="Verdana" charset="0"/>
              <a:ea typeface="Verdana" charset="0"/>
              <a:cs typeface="Verdana" charset="0"/>
            </a:endParaRPr>
          </a:p>
          <a:p>
            <a:pPr algn="just"/>
            <a:endParaRPr lang="en-US" sz="1350" dirty="0">
              <a:solidFill>
                <a:srgbClr val="FFFF00"/>
              </a:solidFill>
              <a:latin typeface="Verdana" charset="0"/>
              <a:ea typeface="Verdana" charset="0"/>
              <a:cs typeface="Verdana" charset="0"/>
            </a:endParaRPr>
          </a:p>
          <a:p>
            <a:pPr algn="just"/>
            <a:endParaRPr lang="en-US" sz="1350" dirty="0">
              <a:solidFill>
                <a:srgbClr val="FFFF00"/>
              </a:solidFill>
              <a:latin typeface="Verdana" charset="0"/>
              <a:ea typeface="Verdana" charset="0"/>
              <a:cs typeface="Verdana" charset="0"/>
            </a:endParaRPr>
          </a:p>
          <a:p>
            <a:pPr algn="just"/>
            <a:endParaRPr lang="en-US" sz="1350" dirty="0">
              <a:solidFill>
                <a:srgbClr val="FFFF00"/>
              </a:solidFill>
              <a:latin typeface="Verdana" charset="0"/>
              <a:ea typeface="Verdana" charset="0"/>
              <a:cs typeface="Verdana" charset="0"/>
            </a:endParaRPr>
          </a:p>
          <a:p>
            <a:pPr algn="just"/>
            <a:endParaRPr lang="en-US" sz="1350" dirty="0">
              <a:solidFill>
                <a:srgbClr val="FFFF00"/>
              </a:solidFill>
              <a:latin typeface="Verdana" charset="0"/>
              <a:ea typeface="Verdana" charset="0"/>
              <a:cs typeface="Verdana" charset="0"/>
            </a:endParaRPr>
          </a:p>
          <a:p>
            <a:pPr algn="just"/>
            <a:r>
              <a:rPr lang="en-US" sz="3000" b="1" dirty="0">
                <a:solidFill>
                  <a:srgbClr val="00B0F0"/>
                </a:solidFill>
                <a:ea typeface="Verdana" charset="0"/>
                <a:cs typeface="Verdana" charset="0"/>
              </a:rPr>
              <a:t>EXAMPLE: </a:t>
            </a:r>
            <a:r>
              <a:rPr lang="en-US" sz="2250" dirty="0">
                <a:solidFill>
                  <a:srgbClr val="FFFF00"/>
                </a:solidFill>
                <a:latin typeface="Verdana" charset="0"/>
                <a:ea typeface="Verdana" charset="0"/>
                <a:cs typeface="Verdana" charset="0"/>
              </a:rPr>
              <a:t>The orbit#7 segmentation, containing the first Europa flyby, has been used to develop a detailed scenario covering two weeks of operations. The exercise showed that:</a:t>
            </a:r>
          </a:p>
          <a:p>
            <a:pPr marL="342900" indent="-342900" algn="just">
              <a:buFont typeface="Arial" charset="0"/>
              <a:buChar char="•"/>
            </a:pPr>
            <a:r>
              <a:rPr lang="en-US" sz="1350" dirty="0">
                <a:solidFill>
                  <a:srgbClr val="FFFF00"/>
                </a:solidFill>
                <a:latin typeface="Verdana" charset="0"/>
                <a:ea typeface="Verdana" charset="0"/>
                <a:cs typeface="Verdana" charset="0"/>
              </a:rPr>
              <a:t> the segmentation is helping as  starting point for the scenario </a:t>
            </a:r>
            <a:r>
              <a:rPr lang="en-US" sz="1350" dirty="0">
                <a:solidFill>
                  <a:srgbClr val="00B0F0"/>
                </a:solidFill>
                <a:latin typeface="Verdana" charset="0"/>
                <a:ea typeface="Verdana" charset="0"/>
                <a:cs typeface="Verdana" charset="0"/>
                <a:sym typeface="Wingdings"/>
              </a:rPr>
              <a:t> Science Activity Plan/Medium Term Planning COHERENCE</a:t>
            </a:r>
            <a:endParaRPr lang="en-US" sz="1350" dirty="0">
              <a:solidFill>
                <a:srgbClr val="FFFF00"/>
              </a:solidFill>
              <a:latin typeface="Verdana" charset="0"/>
              <a:ea typeface="Verdana" charset="0"/>
              <a:cs typeface="Verdana" charset="0"/>
            </a:endParaRPr>
          </a:p>
          <a:p>
            <a:pPr marL="342900" indent="-342900" algn="just">
              <a:buFont typeface="Arial" charset="0"/>
              <a:buChar char="•"/>
            </a:pPr>
            <a:r>
              <a:rPr lang="en-US" sz="1350" dirty="0">
                <a:solidFill>
                  <a:srgbClr val="FFFF00"/>
                </a:solidFill>
                <a:latin typeface="Verdana" charset="0"/>
                <a:ea typeface="Verdana" charset="0"/>
                <a:cs typeface="Verdana" charset="0"/>
              </a:rPr>
              <a:t> the attempt to use pre-defined timelines for each segment type was unsuccessful </a:t>
            </a:r>
            <a:r>
              <a:rPr lang="en-US" sz="1350" dirty="0">
                <a:solidFill>
                  <a:srgbClr val="00B0F0"/>
                </a:solidFill>
                <a:latin typeface="Verdana" charset="0"/>
                <a:ea typeface="Verdana" charset="0"/>
                <a:cs typeface="Verdana" charset="0"/>
                <a:sym typeface="Wingdings"/>
              </a:rPr>
              <a:t> FLEXIBLE TIMELINES</a:t>
            </a:r>
            <a:endParaRPr lang="en-US" sz="1350" dirty="0">
              <a:solidFill>
                <a:srgbClr val="00B0F0"/>
              </a:solidFill>
              <a:latin typeface="Verdana" charset="0"/>
              <a:ea typeface="Verdana" charset="0"/>
              <a:cs typeface="Verdana" charset="0"/>
            </a:endParaRPr>
          </a:p>
          <a:p>
            <a:pPr marL="342900" indent="-342900" algn="just">
              <a:buFont typeface="Arial" charset="0"/>
              <a:buChar char="•"/>
            </a:pPr>
            <a:r>
              <a:rPr lang="en-US" sz="1350" dirty="0">
                <a:solidFill>
                  <a:srgbClr val="FFFF00"/>
                </a:solidFill>
                <a:latin typeface="Verdana" charset="0"/>
                <a:ea typeface="Verdana" charset="0"/>
                <a:cs typeface="Verdana" charset="0"/>
              </a:rPr>
              <a:t> the segmentation had to be revised in order to fit the results of the detailed scenario </a:t>
            </a:r>
            <a:r>
              <a:rPr lang="en-US" sz="1350" dirty="0">
                <a:solidFill>
                  <a:srgbClr val="00B0F0"/>
                </a:solidFill>
                <a:latin typeface="Verdana" charset="0"/>
                <a:ea typeface="Verdana" charset="0"/>
                <a:cs typeface="Verdana" charset="0"/>
                <a:sym typeface="Wingdings"/>
              </a:rPr>
              <a:t> Science Activity Plan/Medium Term  Planning COHERENCE and FLEXIBILITY</a:t>
            </a:r>
            <a:endParaRPr lang="en-US" sz="1350" dirty="0">
              <a:solidFill>
                <a:srgbClr val="00B0F0"/>
              </a:solidFill>
              <a:latin typeface="Verdana" charset="0"/>
              <a:ea typeface="Verdana" charset="0"/>
              <a:cs typeface="Verdana" charset="0"/>
            </a:endParaRPr>
          </a:p>
        </p:txBody>
      </p:sp>
      <p:sp>
        <p:nvSpPr>
          <p:cNvPr id="8" name="TextBox 7"/>
          <p:cNvSpPr txBox="1"/>
          <p:nvPr/>
        </p:nvSpPr>
        <p:spPr>
          <a:xfrm>
            <a:off x="149057" y="1248614"/>
            <a:ext cx="8707746" cy="1015663"/>
          </a:xfrm>
          <a:prstGeom prst="rect">
            <a:avLst/>
          </a:prstGeom>
          <a:noFill/>
        </p:spPr>
        <p:txBody>
          <a:bodyPr wrap="square" rtlCol="0">
            <a:spAutoFit/>
          </a:bodyPr>
          <a:lstStyle>
            <a:defPPr>
              <a:defRPr lang="en-US"/>
            </a:defPPr>
            <a:lvl1pPr algn="l" rtl="0" fontAlgn="base">
              <a:spcBef>
                <a:spcPct val="0"/>
              </a:spcBef>
              <a:spcAft>
                <a:spcPct val="0"/>
              </a:spcAft>
              <a:defRPr sz="2600" kern="1200">
                <a:solidFill>
                  <a:schemeClr val="tx1"/>
                </a:solidFill>
                <a:latin typeface="Times New Roman" pitchFamily="18" charset="0"/>
                <a:ea typeface="+mn-ea"/>
                <a:cs typeface="+mn-cs"/>
              </a:defRPr>
            </a:lvl1pPr>
            <a:lvl2pPr marL="457200" algn="l" rtl="0" fontAlgn="base">
              <a:spcBef>
                <a:spcPct val="0"/>
              </a:spcBef>
              <a:spcAft>
                <a:spcPct val="0"/>
              </a:spcAft>
              <a:defRPr sz="2600" kern="1200">
                <a:solidFill>
                  <a:schemeClr val="tx1"/>
                </a:solidFill>
                <a:latin typeface="Times New Roman" pitchFamily="18" charset="0"/>
                <a:ea typeface="+mn-ea"/>
                <a:cs typeface="+mn-cs"/>
              </a:defRPr>
            </a:lvl2pPr>
            <a:lvl3pPr marL="914400" algn="l" rtl="0" fontAlgn="base">
              <a:spcBef>
                <a:spcPct val="0"/>
              </a:spcBef>
              <a:spcAft>
                <a:spcPct val="0"/>
              </a:spcAft>
              <a:defRPr sz="2600" kern="1200">
                <a:solidFill>
                  <a:schemeClr val="tx1"/>
                </a:solidFill>
                <a:latin typeface="Times New Roman" pitchFamily="18" charset="0"/>
                <a:ea typeface="+mn-ea"/>
                <a:cs typeface="+mn-cs"/>
              </a:defRPr>
            </a:lvl3pPr>
            <a:lvl4pPr marL="1371600" algn="l" rtl="0" fontAlgn="base">
              <a:spcBef>
                <a:spcPct val="0"/>
              </a:spcBef>
              <a:spcAft>
                <a:spcPct val="0"/>
              </a:spcAft>
              <a:defRPr sz="2600" kern="1200">
                <a:solidFill>
                  <a:schemeClr val="tx1"/>
                </a:solidFill>
                <a:latin typeface="Times New Roman" pitchFamily="18" charset="0"/>
                <a:ea typeface="+mn-ea"/>
                <a:cs typeface="+mn-cs"/>
              </a:defRPr>
            </a:lvl4pPr>
            <a:lvl5pPr marL="1828800" algn="l" rtl="0" fontAlgn="base">
              <a:spcBef>
                <a:spcPct val="0"/>
              </a:spcBef>
              <a:spcAft>
                <a:spcPct val="0"/>
              </a:spcAft>
              <a:defRPr sz="2600" kern="1200">
                <a:solidFill>
                  <a:schemeClr val="tx1"/>
                </a:solidFill>
                <a:latin typeface="Times New Roman" pitchFamily="18" charset="0"/>
                <a:ea typeface="+mn-ea"/>
                <a:cs typeface="+mn-cs"/>
              </a:defRPr>
            </a:lvl5pPr>
            <a:lvl6pPr marL="2286000" algn="l" defTabSz="914400" rtl="0" eaLnBrk="1" latinLnBrk="0" hangingPunct="1">
              <a:defRPr sz="2600" kern="1200">
                <a:solidFill>
                  <a:schemeClr val="tx1"/>
                </a:solidFill>
                <a:latin typeface="Times New Roman" pitchFamily="18" charset="0"/>
                <a:ea typeface="+mn-ea"/>
                <a:cs typeface="+mn-cs"/>
              </a:defRPr>
            </a:lvl6pPr>
            <a:lvl7pPr marL="2743200" algn="l" defTabSz="914400" rtl="0" eaLnBrk="1" latinLnBrk="0" hangingPunct="1">
              <a:defRPr sz="2600" kern="1200">
                <a:solidFill>
                  <a:schemeClr val="tx1"/>
                </a:solidFill>
                <a:latin typeface="Times New Roman" pitchFamily="18" charset="0"/>
                <a:ea typeface="+mn-ea"/>
                <a:cs typeface="+mn-cs"/>
              </a:defRPr>
            </a:lvl7pPr>
            <a:lvl8pPr marL="3200400" algn="l" defTabSz="914400" rtl="0" eaLnBrk="1" latinLnBrk="0" hangingPunct="1">
              <a:defRPr sz="2600" kern="1200">
                <a:solidFill>
                  <a:schemeClr val="tx1"/>
                </a:solidFill>
                <a:latin typeface="Times New Roman" pitchFamily="18" charset="0"/>
                <a:ea typeface="+mn-ea"/>
                <a:cs typeface="+mn-cs"/>
              </a:defRPr>
            </a:lvl8pPr>
            <a:lvl9pPr marL="3657600" algn="l" defTabSz="914400" rtl="0" eaLnBrk="1" latinLnBrk="0" hangingPunct="1">
              <a:defRPr sz="2600" kern="1200">
                <a:solidFill>
                  <a:schemeClr val="tx1"/>
                </a:solidFill>
                <a:latin typeface="Times New Roman" pitchFamily="18" charset="0"/>
                <a:ea typeface="+mn-ea"/>
                <a:cs typeface="+mn-cs"/>
              </a:defRPr>
            </a:lvl9pPr>
          </a:lstStyle>
          <a:p>
            <a:pPr algn="just"/>
            <a:r>
              <a:rPr lang="en-US" sz="1500" b="1" dirty="0">
                <a:solidFill>
                  <a:srgbClr val="0070C0"/>
                </a:solidFill>
                <a:latin typeface="+mn-lt"/>
                <a:ea typeface="Verdana" charset="0"/>
                <a:cs typeface="Verdana" charset="0"/>
              </a:rPr>
              <a:t>PLANNING EVOLUTION: </a:t>
            </a:r>
            <a:r>
              <a:rPr lang="en-US" sz="1500" dirty="0">
                <a:solidFill>
                  <a:srgbClr val="0070C0"/>
                </a:solidFill>
                <a:latin typeface="+mn-lt"/>
                <a:ea typeface="Verdana" charset="0"/>
                <a:cs typeface="Verdana" charset="0"/>
              </a:rPr>
              <a:t>The </a:t>
            </a:r>
            <a:r>
              <a:rPr lang="en-US" sz="1500" b="1" dirty="0" smtClean="0">
                <a:solidFill>
                  <a:srgbClr val="FF00E0"/>
                </a:solidFill>
                <a:latin typeface="+mn-lt"/>
                <a:ea typeface="Verdana" charset="0"/>
                <a:cs typeface="Verdana" charset="0"/>
              </a:rPr>
              <a:t>STRATEGIC PLANNING </a:t>
            </a:r>
            <a:r>
              <a:rPr lang="en-US" sz="1500" dirty="0" smtClean="0">
                <a:solidFill>
                  <a:srgbClr val="0070C0"/>
                </a:solidFill>
                <a:latin typeface="+mn-lt"/>
                <a:ea typeface="Verdana" charset="0"/>
                <a:cs typeface="Verdana" charset="0"/>
              </a:rPr>
              <a:t>provides </a:t>
            </a:r>
            <a:r>
              <a:rPr lang="en-US" sz="1500" dirty="0">
                <a:solidFill>
                  <a:srgbClr val="0070C0"/>
                </a:solidFill>
                <a:latin typeface="+mn-lt"/>
                <a:ea typeface="Verdana" charset="0"/>
                <a:cs typeface="Verdana" charset="0"/>
              </a:rPr>
              <a:t>a science plan baseline that will be refined/adapted as the nominal </a:t>
            </a:r>
            <a:r>
              <a:rPr lang="en-US" sz="1500" dirty="0" smtClean="0">
                <a:solidFill>
                  <a:srgbClr val="17FF02"/>
                </a:solidFill>
                <a:latin typeface="+mn-lt"/>
                <a:ea typeface="Verdana" charset="0"/>
                <a:cs typeface="Verdana" charset="0"/>
              </a:rPr>
              <a:t>PLANNING CYCLES</a:t>
            </a:r>
            <a:r>
              <a:rPr lang="en-US" sz="1500" dirty="0" smtClean="0">
                <a:solidFill>
                  <a:srgbClr val="0070C0"/>
                </a:solidFill>
                <a:latin typeface="+mn-lt"/>
                <a:ea typeface="Verdana" charset="0"/>
                <a:cs typeface="Verdana" charset="0"/>
              </a:rPr>
              <a:t> (Long/Medium/Short </a:t>
            </a:r>
            <a:r>
              <a:rPr lang="en-US" sz="1500" dirty="0">
                <a:solidFill>
                  <a:srgbClr val="0070C0"/>
                </a:solidFill>
                <a:latin typeface="+mn-lt"/>
                <a:ea typeface="Verdana" charset="0"/>
                <a:cs typeface="Verdana" charset="0"/>
              </a:rPr>
              <a:t>Term Planning) will be faced</a:t>
            </a:r>
            <a:r>
              <a:rPr lang="en-US" sz="1500" dirty="0" smtClean="0">
                <a:solidFill>
                  <a:srgbClr val="0070C0"/>
                </a:solidFill>
                <a:latin typeface="+mn-lt"/>
                <a:ea typeface="Verdana" charset="0"/>
                <a:cs typeface="Verdana" charset="0"/>
              </a:rPr>
              <a:t>.</a:t>
            </a:r>
          </a:p>
          <a:p>
            <a:pPr algn="just"/>
            <a:endParaRPr lang="en-US" sz="1500" dirty="0">
              <a:solidFill>
                <a:srgbClr val="0070C0"/>
              </a:solidFill>
              <a:latin typeface="+mn-lt"/>
              <a:ea typeface="Verdana" charset="0"/>
              <a:cs typeface="Verdana" charset="0"/>
            </a:endParaRPr>
          </a:p>
        </p:txBody>
      </p:sp>
      <p:sp>
        <p:nvSpPr>
          <p:cNvPr id="9" name="TextBox 8"/>
          <p:cNvSpPr txBox="1"/>
          <p:nvPr/>
        </p:nvSpPr>
        <p:spPr>
          <a:xfrm>
            <a:off x="11848505" y="22007137"/>
            <a:ext cx="8723303" cy="2354491"/>
          </a:xfrm>
          <a:prstGeom prst="rect">
            <a:avLst/>
          </a:prstGeom>
          <a:noFill/>
        </p:spPr>
        <p:txBody>
          <a:bodyPr wrap="square" numCol="1" rtlCol="0">
            <a:spAutoFit/>
          </a:bodyPr>
          <a:lstStyle/>
          <a:p>
            <a:pPr algn="just"/>
            <a:r>
              <a:rPr lang="en-US" sz="3000" b="1" dirty="0">
                <a:solidFill>
                  <a:srgbClr val="00B0F0"/>
                </a:solidFill>
                <a:ea typeface="Verdana" charset="0"/>
                <a:cs typeface="Verdana" charset="0"/>
              </a:rPr>
              <a:t>FLEXIBILITY: </a:t>
            </a:r>
            <a:r>
              <a:rPr lang="en-US" sz="2250" dirty="0">
                <a:solidFill>
                  <a:srgbClr val="FFFF00"/>
                </a:solidFill>
                <a:latin typeface="Verdana" charset="0"/>
                <a:ea typeface="Verdana" charset="0"/>
                <a:cs typeface="Verdana" charset="0"/>
              </a:rPr>
              <a:t>Some flexibility is given to the strategic planning to improve the science return and to make the best usage of the resources at detailed level. This is ensured by feeding the detailed scenarios into the high level science planning. </a:t>
            </a:r>
          </a:p>
          <a:p>
            <a:pPr algn="just"/>
            <a:endParaRPr lang="en-US" sz="1350" b="1" dirty="0">
              <a:solidFill>
                <a:srgbClr val="FFFF00"/>
              </a:solidFill>
              <a:latin typeface="Verdana" charset="0"/>
              <a:ea typeface="Verdana" charset="0"/>
              <a:cs typeface="Verdana" charset="0"/>
            </a:endParaRPr>
          </a:p>
          <a:p>
            <a:pPr algn="just"/>
            <a:endParaRPr lang="en-US" sz="1350" b="1" dirty="0">
              <a:solidFill>
                <a:srgbClr val="FFFF00"/>
              </a:solidFill>
              <a:latin typeface="Verdana" charset="0"/>
              <a:ea typeface="Verdana" charset="0"/>
              <a:cs typeface="Verdana" charset="0"/>
            </a:endParaRPr>
          </a:p>
        </p:txBody>
      </p:sp>
      <p:sp>
        <p:nvSpPr>
          <p:cNvPr id="2" name="Rounded Rectangle 1"/>
          <p:cNvSpPr/>
          <p:nvPr/>
        </p:nvSpPr>
        <p:spPr>
          <a:xfrm>
            <a:off x="277675" y="3306488"/>
            <a:ext cx="2616330" cy="1129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00E0"/>
                </a:solidFill>
              </a:rPr>
              <a:t>STRATEGIC PLANNING</a:t>
            </a:r>
            <a:endParaRPr lang="en-US" b="1">
              <a:solidFill>
                <a:srgbClr val="FF00E0"/>
              </a:solidFill>
            </a:endParaRPr>
          </a:p>
        </p:txBody>
      </p:sp>
      <p:sp>
        <p:nvSpPr>
          <p:cNvPr id="10" name="Rounded Rectangle 9"/>
          <p:cNvSpPr/>
          <p:nvPr/>
        </p:nvSpPr>
        <p:spPr>
          <a:xfrm>
            <a:off x="6152120" y="3295553"/>
            <a:ext cx="2616328" cy="11294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17FF02"/>
                </a:solidFill>
              </a:rPr>
              <a:t>DETAILED INSTRUMENT OPERATIONS PLANNING</a:t>
            </a:r>
            <a:endParaRPr lang="en-US" b="1" dirty="0">
              <a:solidFill>
                <a:srgbClr val="17FF02"/>
              </a:solidFill>
            </a:endParaRPr>
          </a:p>
        </p:txBody>
      </p:sp>
      <p:sp>
        <p:nvSpPr>
          <p:cNvPr id="3" name="Striped Right Arrow 2"/>
          <p:cNvSpPr/>
          <p:nvPr/>
        </p:nvSpPr>
        <p:spPr>
          <a:xfrm>
            <a:off x="3449737" y="2257668"/>
            <a:ext cx="2106386" cy="593223"/>
          </a:xfrm>
          <a:prstGeom prst="stripedRightArrow">
            <a:avLst>
              <a:gd name="adj1" fmla="val 665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FF00"/>
                </a:solidFill>
              </a:rPr>
              <a:t>COHERENCE</a:t>
            </a:r>
            <a:endParaRPr lang="en-US" b="1">
              <a:solidFill>
                <a:srgbClr val="FFFF00"/>
              </a:solidFill>
            </a:endParaRPr>
          </a:p>
        </p:txBody>
      </p:sp>
      <p:sp>
        <p:nvSpPr>
          <p:cNvPr id="12" name="Striped Right Arrow 11"/>
          <p:cNvSpPr/>
          <p:nvPr/>
        </p:nvSpPr>
        <p:spPr>
          <a:xfrm flipH="1">
            <a:off x="3265716" y="5185932"/>
            <a:ext cx="2171700" cy="593223"/>
          </a:xfrm>
          <a:prstGeom prst="stripedRightArrow">
            <a:avLst>
              <a:gd name="adj1" fmla="val 665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FF00"/>
                </a:solidFill>
              </a:rPr>
              <a:t>FLEXIBILITY</a:t>
            </a:r>
            <a:endParaRPr lang="en-US" b="1" dirty="0">
              <a:solidFill>
                <a:srgbClr val="FFFF00"/>
              </a:solidFill>
            </a:endParaRPr>
          </a:p>
        </p:txBody>
      </p:sp>
      <p:sp>
        <p:nvSpPr>
          <p:cNvPr id="11" name="Up-Down Arrow 10"/>
          <p:cNvSpPr/>
          <p:nvPr/>
        </p:nvSpPr>
        <p:spPr>
          <a:xfrm>
            <a:off x="4106632" y="2948865"/>
            <a:ext cx="563334" cy="213851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FF00"/>
                </a:solidFill>
              </a:rPr>
              <a:t>BALANCE</a:t>
            </a:r>
            <a:endParaRPr lang="en-US" b="1">
              <a:solidFill>
                <a:srgbClr val="FFFF00"/>
              </a:solidFill>
            </a:endParaRPr>
          </a:p>
        </p:txBody>
      </p:sp>
      <p:sp>
        <p:nvSpPr>
          <p:cNvPr id="13" name="TextBox 12"/>
          <p:cNvSpPr txBox="1"/>
          <p:nvPr/>
        </p:nvSpPr>
        <p:spPr>
          <a:xfrm>
            <a:off x="1653141" y="2362825"/>
            <a:ext cx="1619354" cy="369332"/>
          </a:xfrm>
          <a:prstGeom prst="rect">
            <a:avLst/>
          </a:prstGeom>
          <a:solidFill>
            <a:srgbClr val="7030A0"/>
          </a:solidFill>
        </p:spPr>
        <p:txBody>
          <a:bodyPr wrap="none" rtlCol="0">
            <a:spAutoFit/>
          </a:bodyPr>
          <a:lstStyle/>
          <a:p>
            <a:r>
              <a:rPr lang="en-US" b="1" smtClean="0">
                <a:solidFill>
                  <a:schemeClr val="bg1"/>
                </a:solidFill>
              </a:rPr>
              <a:t>USABILITY</a:t>
            </a:r>
            <a:endParaRPr lang="en-US" b="1">
              <a:solidFill>
                <a:schemeClr val="bg1"/>
              </a:solidFill>
            </a:endParaRPr>
          </a:p>
        </p:txBody>
      </p:sp>
      <p:sp>
        <p:nvSpPr>
          <p:cNvPr id="16" name="TextBox 15"/>
          <p:cNvSpPr txBox="1"/>
          <p:nvPr/>
        </p:nvSpPr>
        <p:spPr>
          <a:xfrm>
            <a:off x="5544779" y="5314206"/>
            <a:ext cx="1866217" cy="369332"/>
          </a:xfrm>
          <a:prstGeom prst="rect">
            <a:avLst/>
          </a:prstGeom>
          <a:solidFill>
            <a:srgbClr val="7030A0"/>
          </a:solidFill>
        </p:spPr>
        <p:txBody>
          <a:bodyPr wrap="none" rtlCol="0">
            <a:spAutoFit/>
          </a:bodyPr>
          <a:lstStyle/>
          <a:p>
            <a:r>
              <a:rPr lang="en-US" b="1" smtClean="0">
                <a:solidFill>
                  <a:schemeClr val="bg1"/>
                </a:solidFill>
              </a:rPr>
              <a:t>FEASIBILITY</a:t>
            </a:r>
            <a:endParaRPr lang="en-US" b="1" dirty="0">
              <a:solidFill>
                <a:schemeClr val="bg1"/>
              </a:solidFill>
            </a:endParaRPr>
          </a:p>
        </p:txBody>
      </p:sp>
      <p:sp>
        <p:nvSpPr>
          <p:cNvPr id="17" name="TextBox 16"/>
          <p:cNvSpPr txBox="1"/>
          <p:nvPr/>
        </p:nvSpPr>
        <p:spPr>
          <a:xfrm>
            <a:off x="4669966" y="3654126"/>
            <a:ext cx="973343" cy="477054"/>
          </a:xfrm>
          <a:prstGeom prst="rect">
            <a:avLst/>
          </a:prstGeom>
          <a:solidFill>
            <a:srgbClr val="7030A0"/>
          </a:solidFill>
        </p:spPr>
        <p:txBody>
          <a:bodyPr wrap="none" rtlCol="0">
            <a:spAutoFit/>
          </a:bodyPr>
          <a:lstStyle/>
          <a:p>
            <a:r>
              <a:rPr lang="en-US" sz="2500" b="1" smtClean="0">
                <a:solidFill>
                  <a:schemeClr val="bg1"/>
                </a:solidFill>
              </a:rPr>
              <a:t>????</a:t>
            </a:r>
            <a:endParaRPr lang="en-US" sz="2500" b="1">
              <a:solidFill>
                <a:schemeClr val="bg1"/>
              </a:solidFill>
            </a:endParaRPr>
          </a:p>
        </p:txBody>
      </p:sp>
      <p:sp>
        <p:nvSpPr>
          <p:cNvPr id="18" name="TextBox 17"/>
          <p:cNvSpPr txBox="1"/>
          <p:nvPr/>
        </p:nvSpPr>
        <p:spPr>
          <a:xfrm>
            <a:off x="1174239" y="26004"/>
            <a:ext cx="6651180" cy="646331"/>
          </a:xfrm>
          <a:prstGeom prst="rect">
            <a:avLst/>
          </a:prstGeom>
          <a:noFill/>
        </p:spPr>
        <p:txBody>
          <a:bodyPr wrap="none" rtlCol="0">
            <a:spAutoFit/>
          </a:bodyPr>
          <a:lstStyle/>
          <a:p>
            <a:r>
              <a:rPr lang="en-US" b="1" dirty="0" smtClean="0">
                <a:solidFill>
                  <a:srgbClr val="0070C0"/>
                </a:solidFill>
              </a:rPr>
              <a:t>1+2: FROM </a:t>
            </a:r>
            <a:r>
              <a:rPr lang="en-US" b="1" dirty="0">
                <a:solidFill>
                  <a:srgbClr val="0070C0"/>
                </a:solidFill>
              </a:rPr>
              <a:t>STRATEGIC TO DETAILED PLANNING: </a:t>
            </a:r>
            <a:endParaRPr lang="en-US" b="1" dirty="0" smtClean="0">
              <a:solidFill>
                <a:srgbClr val="0070C0"/>
              </a:solidFill>
            </a:endParaRPr>
          </a:p>
          <a:p>
            <a:r>
              <a:rPr lang="en-US" b="1" dirty="0" smtClean="0">
                <a:solidFill>
                  <a:srgbClr val="0070C0"/>
                </a:solidFill>
              </a:rPr>
              <a:t>LINKING AND </a:t>
            </a:r>
            <a:r>
              <a:rPr lang="en-US" b="1" dirty="0">
                <a:solidFill>
                  <a:srgbClr val="0070C0"/>
                </a:solidFill>
              </a:rPr>
              <a:t>FEEDBACK</a:t>
            </a:r>
          </a:p>
        </p:txBody>
      </p:sp>
    </p:spTree>
    <p:extLst>
      <p:ext uri="{BB962C8B-B14F-4D97-AF65-F5344CB8AC3E}">
        <p14:creationId xmlns:p14="http://schemas.microsoft.com/office/powerpoint/2010/main" val="328436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1588" y="540611"/>
            <a:ext cx="8101898" cy="369332"/>
          </a:xfrm>
          <a:prstGeom prst="rect">
            <a:avLst/>
          </a:prstGeom>
          <a:noFill/>
        </p:spPr>
        <p:txBody>
          <a:bodyPr wrap="none" rtlCol="0">
            <a:spAutoFit/>
          </a:bodyPr>
          <a:lstStyle/>
          <a:p>
            <a:r>
              <a:rPr lang="en-US" b="1" dirty="0">
                <a:solidFill>
                  <a:srgbClr val="0070C0"/>
                </a:solidFill>
              </a:rPr>
              <a:t>SOC SCIENCE OPERATIONS DURING DEVELOPMENT </a:t>
            </a:r>
            <a:r>
              <a:rPr lang="en-US" b="1" dirty="0" smtClean="0">
                <a:solidFill>
                  <a:srgbClr val="0070C0"/>
                </a:solidFill>
              </a:rPr>
              <a:t>PHASE</a:t>
            </a:r>
            <a:endParaRPr lang="en-US" b="1" dirty="0">
              <a:solidFill>
                <a:srgbClr val="0070C0"/>
              </a:solidFill>
            </a:endParaRPr>
          </a:p>
        </p:txBody>
      </p:sp>
      <p:sp>
        <p:nvSpPr>
          <p:cNvPr id="5" name="TextBox 4"/>
          <p:cNvSpPr txBox="1"/>
          <p:nvPr/>
        </p:nvSpPr>
        <p:spPr>
          <a:xfrm>
            <a:off x="19935836" y="7273532"/>
            <a:ext cx="12315217" cy="1246495"/>
          </a:xfrm>
          <a:prstGeom prst="rect">
            <a:avLst/>
          </a:prstGeom>
          <a:noFill/>
        </p:spPr>
        <p:txBody>
          <a:bodyPr wrap="square" rtlCol="0">
            <a:spAutoFit/>
          </a:bodyPr>
          <a:lstStyle/>
          <a:p>
            <a:pPr algn="just"/>
            <a:r>
              <a:rPr lang="en-US" sz="3000" b="1" dirty="0">
                <a:solidFill>
                  <a:srgbClr val="00B0F0"/>
                </a:solidFill>
                <a:ea typeface="Verdana" charset="0"/>
                <a:cs typeface="Verdana" charset="0"/>
              </a:rPr>
              <a:t>WHAT</a:t>
            </a:r>
            <a:r>
              <a:rPr lang="en-US" sz="3000" b="1" dirty="0">
                <a:solidFill>
                  <a:srgbClr val="00B0F0"/>
                </a:solidFill>
                <a:latin typeface="Verdana" charset="0"/>
                <a:ea typeface="Verdana" charset="0"/>
                <a:cs typeface="Verdana" charset="0"/>
              </a:rPr>
              <a:t>: </a:t>
            </a:r>
            <a:r>
              <a:rPr lang="en-US" sz="2250" dirty="0">
                <a:solidFill>
                  <a:srgbClr val="FFFF00"/>
                </a:solidFill>
                <a:latin typeface="Verdana" charset="0"/>
                <a:ea typeface="Verdana" charset="0"/>
                <a:cs typeface="Verdana" charset="0"/>
              </a:rPr>
              <a:t>The JSOC is supporting the Science Working Team in defining and maintaining the </a:t>
            </a:r>
            <a:r>
              <a:rPr lang="en-US" sz="2250" b="1" dirty="0">
                <a:solidFill>
                  <a:srgbClr val="FFFF00"/>
                </a:solidFill>
                <a:latin typeface="Verdana" charset="0"/>
                <a:ea typeface="Verdana" charset="0"/>
                <a:cs typeface="Verdana" charset="0"/>
              </a:rPr>
              <a:t>Science Activity Plan (SAP) </a:t>
            </a:r>
            <a:r>
              <a:rPr lang="en-US" sz="2250" dirty="0">
                <a:solidFill>
                  <a:srgbClr val="FFFF00"/>
                </a:solidFill>
                <a:latin typeface="Verdana" charset="0"/>
                <a:ea typeface="Verdana" charset="0"/>
                <a:cs typeface="Verdana" charset="0"/>
              </a:rPr>
              <a:t>that will be eventually translated into instrument operational timelines</a:t>
            </a:r>
          </a:p>
        </p:txBody>
      </p:sp>
      <p:sp>
        <p:nvSpPr>
          <p:cNvPr id="6" name="TextBox 5"/>
          <p:cNvSpPr txBox="1"/>
          <p:nvPr/>
        </p:nvSpPr>
        <p:spPr>
          <a:xfrm>
            <a:off x="322020" y="1457725"/>
            <a:ext cx="8096768" cy="646331"/>
          </a:xfrm>
          <a:prstGeom prst="rect">
            <a:avLst/>
          </a:prstGeom>
          <a:noFill/>
        </p:spPr>
        <p:txBody>
          <a:bodyPr wrap="square" rtlCol="0">
            <a:spAutoFit/>
          </a:bodyPr>
          <a:lstStyle>
            <a:defPPr>
              <a:defRPr lang="en-US"/>
            </a:defPPr>
            <a:lvl1pPr algn="l" rtl="0" fontAlgn="base">
              <a:spcBef>
                <a:spcPct val="0"/>
              </a:spcBef>
              <a:spcAft>
                <a:spcPct val="0"/>
              </a:spcAft>
              <a:defRPr sz="2600" kern="1200">
                <a:solidFill>
                  <a:schemeClr val="tx1"/>
                </a:solidFill>
                <a:latin typeface="Times New Roman" pitchFamily="18" charset="0"/>
                <a:ea typeface="+mn-ea"/>
                <a:cs typeface="+mn-cs"/>
              </a:defRPr>
            </a:lvl1pPr>
            <a:lvl2pPr marL="457200" algn="l" rtl="0" fontAlgn="base">
              <a:spcBef>
                <a:spcPct val="0"/>
              </a:spcBef>
              <a:spcAft>
                <a:spcPct val="0"/>
              </a:spcAft>
              <a:defRPr sz="2600" kern="1200">
                <a:solidFill>
                  <a:schemeClr val="tx1"/>
                </a:solidFill>
                <a:latin typeface="Times New Roman" pitchFamily="18" charset="0"/>
                <a:ea typeface="+mn-ea"/>
                <a:cs typeface="+mn-cs"/>
              </a:defRPr>
            </a:lvl2pPr>
            <a:lvl3pPr marL="914400" algn="l" rtl="0" fontAlgn="base">
              <a:spcBef>
                <a:spcPct val="0"/>
              </a:spcBef>
              <a:spcAft>
                <a:spcPct val="0"/>
              </a:spcAft>
              <a:defRPr sz="2600" kern="1200">
                <a:solidFill>
                  <a:schemeClr val="tx1"/>
                </a:solidFill>
                <a:latin typeface="Times New Roman" pitchFamily="18" charset="0"/>
                <a:ea typeface="+mn-ea"/>
                <a:cs typeface="+mn-cs"/>
              </a:defRPr>
            </a:lvl3pPr>
            <a:lvl4pPr marL="1371600" algn="l" rtl="0" fontAlgn="base">
              <a:spcBef>
                <a:spcPct val="0"/>
              </a:spcBef>
              <a:spcAft>
                <a:spcPct val="0"/>
              </a:spcAft>
              <a:defRPr sz="2600" kern="1200">
                <a:solidFill>
                  <a:schemeClr val="tx1"/>
                </a:solidFill>
                <a:latin typeface="Times New Roman" pitchFamily="18" charset="0"/>
                <a:ea typeface="+mn-ea"/>
                <a:cs typeface="+mn-cs"/>
              </a:defRPr>
            </a:lvl4pPr>
            <a:lvl5pPr marL="1828800" algn="l" rtl="0" fontAlgn="base">
              <a:spcBef>
                <a:spcPct val="0"/>
              </a:spcBef>
              <a:spcAft>
                <a:spcPct val="0"/>
              </a:spcAft>
              <a:defRPr sz="2600" kern="1200">
                <a:solidFill>
                  <a:schemeClr val="tx1"/>
                </a:solidFill>
                <a:latin typeface="Times New Roman" pitchFamily="18" charset="0"/>
                <a:ea typeface="+mn-ea"/>
                <a:cs typeface="+mn-cs"/>
              </a:defRPr>
            </a:lvl5pPr>
            <a:lvl6pPr marL="2286000" algn="l" defTabSz="914400" rtl="0" eaLnBrk="1" latinLnBrk="0" hangingPunct="1">
              <a:defRPr sz="2600" kern="1200">
                <a:solidFill>
                  <a:schemeClr val="tx1"/>
                </a:solidFill>
                <a:latin typeface="Times New Roman" pitchFamily="18" charset="0"/>
                <a:ea typeface="+mn-ea"/>
                <a:cs typeface="+mn-cs"/>
              </a:defRPr>
            </a:lvl6pPr>
            <a:lvl7pPr marL="2743200" algn="l" defTabSz="914400" rtl="0" eaLnBrk="1" latinLnBrk="0" hangingPunct="1">
              <a:defRPr sz="2600" kern="1200">
                <a:solidFill>
                  <a:schemeClr val="tx1"/>
                </a:solidFill>
                <a:latin typeface="Times New Roman" pitchFamily="18" charset="0"/>
                <a:ea typeface="+mn-ea"/>
                <a:cs typeface="+mn-cs"/>
              </a:defRPr>
            </a:lvl7pPr>
            <a:lvl8pPr marL="3200400" algn="l" defTabSz="914400" rtl="0" eaLnBrk="1" latinLnBrk="0" hangingPunct="1">
              <a:defRPr sz="2600" kern="1200">
                <a:solidFill>
                  <a:schemeClr val="tx1"/>
                </a:solidFill>
                <a:latin typeface="Times New Roman" pitchFamily="18" charset="0"/>
                <a:ea typeface="+mn-ea"/>
                <a:cs typeface="+mn-cs"/>
              </a:defRPr>
            </a:lvl8pPr>
            <a:lvl9pPr marL="3657600" algn="l" defTabSz="914400" rtl="0" eaLnBrk="1" latinLnBrk="0" hangingPunct="1">
              <a:defRPr sz="2600" kern="1200">
                <a:solidFill>
                  <a:schemeClr val="tx1"/>
                </a:solidFill>
                <a:latin typeface="Times New Roman" pitchFamily="18" charset="0"/>
                <a:ea typeface="+mn-ea"/>
                <a:cs typeface="+mn-cs"/>
              </a:defRPr>
            </a:lvl9pPr>
          </a:lstStyle>
          <a:p>
            <a:pPr algn="just"/>
            <a:r>
              <a:rPr lang="en-US" sz="1800" b="1" dirty="0">
                <a:solidFill>
                  <a:srgbClr val="0070C0"/>
                </a:solidFill>
                <a:latin typeface="+mn-lt"/>
                <a:ea typeface="Verdana" charset="0"/>
                <a:cs typeface="Verdana" charset="0"/>
              </a:rPr>
              <a:t>WHAT</a:t>
            </a:r>
            <a:r>
              <a:rPr lang="en-US" sz="1800" b="1" dirty="0">
                <a:solidFill>
                  <a:srgbClr val="0070C0"/>
                </a:solidFill>
                <a:latin typeface="Verdana" charset="0"/>
                <a:ea typeface="Verdana" charset="0"/>
                <a:cs typeface="Verdana" charset="0"/>
              </a:rPr>
              <a:t>: </a:t>
            </a:r>
            <a:r>
              <a:rPr lang="en-US" sz="1800" b="1" dirty="0" smtClean="0">
                <a:solidFill>
                  <a:srgbClr val="7030A0"/>
                </a:solidFill>
                <a:latin typeface="Verdana" charset="0"/>
                <a:ea typeface="Verdana" charset="0"/>
                <a:cs typeface="Verdana" charset="0"/>
              </a:rPr>
              <a:t>SCIENCE ACTIVITY PLAN </a:t>
            </a:r>
            <a:r>
              <a:rPr lang="en-US" sz="1800" b="1" dirty="0">
                <a:solidFill>
                  <a:srgbClr val="7030A0"/>
                </a:solidFill>
                <a:latin typeface="Verdana" charset="0"/>
                <a:ea typeface="Verdana" charset="0"/>
                <a:cs typeface="Verdana" charset="0"/>
              </a:rPr>
              <a:t>(SAP) </a:t>
            </a:r>
            <a:endParaRPr lang="en-US" sz="1800" b="1" dirty="0" smtClean="0">
              <a:solidFill>
                <a:srgbClr val="7030A0"/>
              </a:solidFill>
              <a:latin typeface="Verdana" charset="0"/>
              <a:ea typeface="Verdana" charset="0"/>
              <a:cs typeface="Verdana" charset="0"/>
            </a:endParaRPr>
          </a:p>
          <a:p>
            <a:pPr algn="just"/>
            <a:r>
              <a:rPr lang="en-US" sz="1800" b="1" dirty="0">
                <a:solidFill>
                  <a:srgbClr val="0070C0"/>
                </a:solidFill>
                <a:latin typeface="Verdana" charset="0"/>
                <a:ea typeface="Verdana" charset="0"/>
                <a:cs typeface="Verdana" charset="0"/>
              </a:rPr>
              <a:t> </a:t>
            </a:r>
            <a:r>
              <a:rPr lang="en-US" sz="1800" b="1" dirty="0" smtClean="0">
                <a:solidFill>
                  <a:srgbClr val="0070C0"/>
                </a:solidFill>
                <a:latin typeface="Verdana" charset="0"/>
                <a:ea typeface="Verdana" charset="0"/>
                <a:cs typeface="Verdana" charset="0"/>
              </a:rPr>
              <a:t>      </a:t>
            </a:r>
            <a:endParaRPr lang="en-US" sz="1800" dirty="0">
              <a:solidFill>
                <a:srgbClr val="7030A0"/>
              </a:solidFill>
              <a:latin typeface="Verdana" charset="0"/>
              <a:ea typeface="Verdana" charset="0"/>
              <a:cs typeface="Verdana" charset="0"/>
            </a:endParaRPr>
          </a:p>
        </p:txBody>
      </p:sp>
      <p:sp>
        <p:nvSpPr>
          <p:cNvPr id="7" name="TextBox 6"/>
          <p:cNvSpPr txBox="1"/>
          <p:nvPr/>
        </p:nvSpPr>
        <p:spPr>
          <a:xfrm>
            <a:off x="322020" y="2407390"/>
            <a:ext cx="7589126" cy="923330"/>
          </a:xfrm>
          <a:prstGeom prst="rect">
            <a:avLst/>
          </a:prstGeom>
          <a:noFill/>
        </p:spPr>
        <p:txBody>
          <a:bodyPr wrap="square" rtlCol="0">
            <a:spAutoFit/>
          </a:bodyPr>
          <a:lstStyle>
            <a:defPPr>
              <a:defRPr lang="en-US"/>
            </a:defPPr>
            <a:lvl1pPr algn="l" rtl="0" fontAlgn="base">
              <a:spcBef>
                <a:spcPct val="0"/>
              </a:spcBef>
              <a:spcAft>
                <a:spcPct val="0"/>
              </a:spcAft>
              <a:defRPr sz="2600" kern="1200">
                <a:solidFill>
                  <a:schemeClr val="tx1"/>
                </a:solidFill>
                <a:latin typeface="Times New Roman" pitchFamily="18" charset="0"/>
                <a:ea typeface="+mn-ea"/>
                <a:cs typeface="+mn-cs"/>
              </a:defRPr>
            </a:lvl1pPr>
            <a:lvl2pPr marL="457200" algn="l" rtl="0" fontAlgn="base">
              <a:spcBef>
                <a:spcPct val="0"/>
              </a:spcBef>
              <a:spcAft>
                <a:spcPct val="0"/>
              </a:spcAft>
              <a:defRPr sz="2600" kern="1200">
                <a:solidFill>
                  <a:schemeClr val="tx1"/>
                </a:solidFill>
                <a:latin typeface="Times New Roman" pitchFamily="18" charset="0"/>
                <a:ea typeface="+mn-ea"/>
                <a:cs typeface="+mn-cs"/>
              </a:defRPr>
            </a:lvl2pPr>
            <a:lvl3pPr marL="914400" algn="l" rtl="0" fontAlgn="base">
              <a:spcBef>
                <a:spcPct val="0"/>
              </a:spcBef>
              <a:spcAft>
                <a:spcPct val="0"/>
              </a:spcAft>
              <a:defRPr sz="2600" kern="1200">
                <a:solidFill>
                  <a:schemeClr val="tx1"/>
                </a:solidFill>
                <a:latin typeface="Times New Roman" pitchFamily="18" charset="0"/>
                <a:ea typeface="+mn-ea"/>
                <a:cs typeface="+mn-cs"/>
              </a:defRPr>
            </a:lvl3pPr>
            <a:lvl4pPr marL="1371600" algn="l" rtl="0" fontAlgn="base">
              <a:spcBef>
                <a:spcPct val="0"/>
              </a:spcBef>
              <a:spcAft>
                <a:spcPct val="0"/>
              </a:spcAft>
              <a:defRPr sz="2600" kern="1200">
                <a:solidFill>
                  <a:schemeClr val="tx1"/>
                </a:solidFill>
                <a:latin typeface="Times New Roman" pitchFamily="18" charset="0"/>
                <a:ea typeface="+mn-ea"/>
                <a:cs typeface="+mn-cs"/>
              </a:defRPr>
            </a:lvl4pPr>
            <a:lvl5pPr marL="1828800" algn="l" rtl="0" fontAlgn="base">
              <a:spcBef>
                <a:spcPct val="0"/>
              </a:spcBef>
              <a:spcAft>
                <a:spcPct val="0"/>
              </a:spcAft>
              <a:defRPr sz="2600" kern="1200">
                <a:solidFill>
                  <a:schemeClr val="tx1"/>
                </a:solidFill>
                <a:latin typeface="Times New Roman" pitchFamily="18" charset="0"/>
                <a:ea typeface="+mn-ea"/>
                <a:cs typeface="+mn-cs"/>
              </a:defRPr>
            </a:lvl5pPr>
            <a:lvl6pPr marL="2286000" algn="l" defTabSz="914400" rtl="0" eaLnBrk="1" latinLnBrk="0" hangingPunct="1">
              <a:defRPr sz="2600" kern="1200">
                <a:solidFill>
                  <a:schemeClr val="tx1"/>
                </a:solidFill>
                <a:latin typeface="Times New Roman" pitchFamily="18" charset="0"/>
                <a:ea typeface="+mn-ea"/>
                <a:cs typeface="+mn-cs"/>
              </a:defRPr>
            </a:lvl6pPr>
            <a:lvl7pPr marL="2743200" algn="l" defTabSz="914400" rtl="0" eaLnBrk="1" latinLnBrk="0" hangingPunct="1">
              <a:defRPr sz="2600" kern="1200">
                <a:solidFill>
                  <a:schemeClr val="tx1"/>
                </a:solidFill>
                <a:latin typeface="Times New Roman" pitchFamily="18" charset="0"/>
                <a:ea typeface="+mn-ea"/>
                <a:cs typeface="+mn-cs"/>
              </a:defRPr>
            </a:lvl7pPr>
            <a:lvl8pPr marL="3200400" algn="l" defTabSz="914400" rtl="0" eaLnBrk="1" latinLnBrk="0" hangingPunct="1">
              <a:defRPr sz="2600" kern="1200">
                <a:solidFill>
                  <a:schemeClr val="tx1"/>
                </a:solidFill>
                <a:latin typeface="Times New Roman" pitchFamily="18" charset="0"/>
                <a:ea typeface="+mn-ea"/>
                <a:cs typeface="+mn-cs"/>
              </a:defRPr>
            </a:lvl8pPr>
            <a:lvl9pPr marL="3657600" algn="l" defTabSz="914400" rtl="0" eaLnBrk="1" latinLnBrk="0" hangingPunct="1">
              <a:defRPr sz="2600" kern="1200">
                <a:solidFill>
                  <a:schemeClr val="tx1"/>
                </a:solidFill>
                <a:latin typeface="Times New Roman" pitchFamily="18" charset="0"/>
                <a:ea typeface="+mn-ea"/>
                <a:cs typeface="+mn-cs"/>
              </a:defRPr>
            </a:lvl9pPr>
          </a:lstStyle>
          <a:p>
            <a:pPr algn="just"/>
            <a:r>
              <a:rPr lang="en-US" sz="1800" b="1" dirty="0">
                <a:solidFill>
                  <a:srgbClr val="0070C0"/>
                </a:solidFill>
                <a:latin typeface="+mn-lt"/>
              </a:rPr>
              <a:t>WHY: </a:t>
            </a:r>
            <a:r>
              <a:rPr lang="en-US" sz="1800" dirty="0">
                <a:solidFill>
                  <a:srgbClr val="0070C0"/>
                </a:solidFill>
                <a:latin typeface="+mn-lt"/>
                <a:ea typeface="Verdana" charset="0"/>
                <a:cs typeface="Verdana" charset="0"/>
              </a:rPr>
              <a:t>Early identification of both </a:t>
            </a:r>
            <a:r>
              <a:rPr lang="en-US" sz="1800" b="1" dirty="0">
                <a:solidFill>
                  <a:srgbClr val="FF0000"/>
                </a:solidFill>
                <a:latin typeface="+mn-lt"/>
                <a:ea typeface="Verdana" charset="0"/>
                <a:cs typeface="Verdana" charset="0"/>
              </a:rPr>
              <a:t>limiting resources </a:t>
            </a:r>
            <a:r>
              <a:rPr lang="en-US" sz="1800" dirty="0">
                <a:solidFill>
                  <a:srgbClr val="0070C0"/>
                </a:solidFill>
                <a:latin typeface="+mn-lt"/>
                <a:ea typeface="Verdana" charset="0"/>
                <a:cs typeface="Verdana" charset="0"/>
              </a:rPr>
              <a:t>and/or potential </a:t>
            </a:r>
            <a:r>
              <a:rPr lang="en-US" sz="1800" b="1" dirty="0">
                <a:solidFill>
                  <a:srgbClr val="FF0000"/>
                </a:solidFill>
                <a:latin typeface="+mn-lt"/>
                <a:ea typeface="Verdana" charset="0"/>
                <a:cs typeface="Verdana" charset="0"/>
              </a:rPr>
              <a:t>scientific and operational conflicts </a:t>
            </a:r>
            <a:r>
              <a:rPr lang="en-US" sz="1800" dirty="0">
                <a:solidFill>
                  <a:srgbClr val="0070C0"/>
                </a:solidFill>
                <a:latin typeface="+mn-lt"/>
                <a:ea typeface="Verdana" charset="0"/>
                <a:cs typeface="Verdana" charset="0"/>
              </a:rPr>
              <a:t>is key to the overall mission success</a:t>
            </a:r>
          </a:p>
        </p:txBody>
      </p:sp>
      <p:sp>
        <p:nvSpPr>
          <p:cNvPr id="8" name="TextBox 7"/>
          <p:cNvSpPr txBox="1"/>
          <p:nvPr/>
        </p:nvSpPr>
        <p:spPr>
          <a:xfrm>
            <a:off x="322020" y="3852150"/>
            <a:ext cx="8821980" cy="1754326"/>
          </a:xfrm>
          <a:prstGeom prst="rect">
            <a:avLst/>
          </a:prstGeom>
          <a:noFill/>
        </p:spPr>
        <p:txBody>
          <a:bodyPr wrap="square" rtlCol="0">
            <a:spAutoFit/>
          </a:bodyPr>
          <a:lstStyle>
            <a:defPPr>
              <a:defRPr lang="en-US"/>
            </a:defPPr>
            <a:lvl1pPr algn="l" rtl="0" fontAlgn="base">
              <a:spcBef>
                <a:spcPct val="0"/>
              </a:spcBef>
              <a:spcAft>
                <a:spcPct val="0"/>
              </a:spcAft>
              <a:defRPr sz="2600" kern="1200">
                <a:solidFill>
                  <a:schemeClr val="tx1"/>
                </a:solidFill>
                <a:latin typeface="Times New Roman" pitchFamily="18" charset="0"/>
                <a:ea typeface="+mn-ea"/>
                <a:cs typeface="+mn-cs"/>
              </a:defRPr>
            </a:lvl1pPr>
            <a:lvl2pPr marL="457200" algn="l" rtl="0" fontAlgn="base">
              <a:spcBef>
                <a:spcPct val="0"/>
              </a:spcBef>
              <a:spcAft>
                <a:spcPct val="0"/>
              </a:spcAft>
              <a:defRPr sz="2600" kern="1200">
                <a:solidFill>
                  <a:schemeClr val="tx1"/>
                </a:solidFill>
                <a:latin typeface="Times New Roman" pitchFamily="18" charset="0"/>
                <a:ea typeface="+mn-ea"/>
                <a:cs typeface="+mn-cs"/>
              </a:defRPr>
            </a:lvl2pPr>
            <a:lvl3pPr marL="914400" algn="l" rtl="0" fontAlgn="base">
              <a:spcBef>
                <a:spcPct val="0"/>
              </a:spcBef>
              <a:spcAft>
                <a:spcPct val="0"/>
              </a:spcAft>
              <a:defRPr sz="2600" kern="1200">
                <a:solidFill>
                  <a:schemeClr val="tx1"/>
                </a:solidFill>
                <a:latin typeface="Times New Roman" pitchFamily="18" charset="0"/>
                <a:ea typeface="+mn-ea"/>
                <a:cs typeface="+mn-cs"/>
              </a:defRPr>
            </a:lvl3pPr>
            <a:lvl4pPr marL="1371600" algn="l" rtl="0" fontAlgn="base">
              <a:spcBef>
                <a:spcPct val="0"/>
              </a:spcBef>
              <a:spcAft>
                <a:spcPct val="0"/>
              </a:spcAft>
              <a:defRPr sz="2600" kern="1200">
                <a:solidFill>
                  <a:schemeClr val="tx1"/>
                </a:solidFill>
                <a:latin typeface="Times New Roman" pitchFamily="18" charset="0"/>
                <a:ea typeface="+mn-ea"/>
                <a:cs typeface="+mn-cs"/>
              </a:defRPr>
            </a:lvl4pPr>
            <a:lvl5pPr marL="1828800" algn="l" rtl="0" fontAlgn="base">
              <a:spcBef>
                <a:spcPct val="0"/>
              </a:spcBef>
              <a:spcAft>
                <a:spcPct val="0"/>
              </a:spcAft>
              <a:defRPr sz="2600" kern="1200">
                <a:solidFill>
                  <a:schemeClr val="tx1"/>
                </a:solidFill>
                <a:latin typeface="Times New Roman" pitchFamily="18" charset="0"/>
                <a:ea typeface="+mn-ea"/>
                <a:cs typeface="+mn-cs"/>
              </a:defRPr>
            </a:lvl5pPr>
            <a:lvl6pPr marL="2286000" algn="l" defTabSz="914400" rtl="0" eaLnBrk="1" latinLnBrk="0" hangingPunct="1">
              <a:defRPr sz="2600" kern="1200">
                <a:solidFill>
                  <a:schemeClr val="tx1"/>
                </a:solidFill>
                <a:latin typeface="Times New Roman" pitchFamily="18" charset="0"/>
                <a:ea typeface="+mn-ea"/>
                <a:cs typeface="+mn-cs"/>
              </a:defRPr>
            </a:lvl6pPr>
            <a:lvl7pPr marL="2743200" algn="l" defTabSz="914400" rtl="0" eaLnBrk="1" latinLnBrk="0" hangingPunct="1">
              <a:defRPr sz="2600" kern="1200">
                <a:solidFill>
                  <a:schemeClr val="tx1"/>
                </a:solidFill>
                <a:latin typeface="Times New Roman" pitchFamily="18" charset="0"/>
                <a:ea typeface="+mn-ea"/>
                <a:cs typeface="+mn-cs"/>
              </a:defRPr>
            </a:lvl7pPr>
            <a:lvl8pPr marL="3200400" algn="l" defTabSz="914400" rtl="0" eaLnBrk="1" latinLnBrk="0" hangingPunct="1">
              <a:defRPr sz="2600" kern="1200">
                <a:solidFill>
                  <a:schemeClr val="tx1"/>
                </a:solidFill>
                <a:latin typeface="Times New Roman" pitchFamily="18" charset="0"/>
                <a:ea typeface="+mn-ea"/>
                <a:cs typeface="+mn-cs"/>
              </a:defRPr>
            </a:lvl8pPr>
            <a:lvl9pPr marL="3657600" algn="l" defTabSz="914400" rtl="0" eaLnBrk="1" latinLnBrk="0" hangingPunct="1">
              <a:defRPr sz="2600" kern="1200">
                <a:solidFill>
                  <a:schemeClr val="tx1"/>
                </a:solidFill>
                <a:latin typeface="Times New Roman" pitchFamily="18" charset="0"/>
                <a:ea typeface="+mn-ea"/>
                <a:cs typeface="+mn-cs"/>
              </a:defRPr>
            </a:lvl9pPr>
          </a:lstStyle>
          <a:p>
            <a:r>
              <a:rPr lang="en-US" sz="1800" b="1" dirty="0">
                <a:solidFill>
                  <a:srgbClr val="0070C0"/>
                </a:solidFill>
                <a:latin typeface="+mn-lt"/>
              </a:rPr>
              <a:t>HOW: </a:t>
            </a:r>
            <a:r>
              <a:rPr lang="en-US" sz="1800" dirty="0">
                <a:solidFill>
                  <a:srgbClr val="0070C0"/>
                </a:solidFill>
                <a:latin typeface="+mn-lt"/>
                <a:ea typeface="Verdana" charset="0"/>
                <a:cs typeface="Verdana" charset="0"/>
              </a:rPr>
              <a:t>The </a:t>
            </a:r>
            <a:r>
              <a:rPr lang="en-US" sz="1800" b="1" dirty="0">
                <a:solidFill>
                  <a:srgbClr val="0070C0"/>
                </a:solidFill>
                <a:latin typeface="+mn-lt"/>
                <a:ea typeface="Verdana" charset="0"/>
                <a:cs typeface="Verdana" charset="0"/>
              </a:rPr>
              <a:t>SAP</a:t>
            </a:r>
            <a:r>
              <a:rPr lang="en-US" sz="1800" dirty="0">
                <a:solidFill>
                  <a:srgbClr val="0070C0"/>
                </a:solidFill>
                <a:latin typeface="+mn-lt"/>
                <a:ea typeface="Verdana" charset="0"/>
                <a:cs typeface="Verdana" charset="0"/>
              </a:rPr>
              <a:t> will be the result of two complementary tasks: </a:t>
            </a:r>
            <a:endParaRPr lang="en-US" sz="1800" dirty="0" smtClean="0">
              <a:solidFill>
                <a:srgbClr val="0070C0"/>
              </a:solidFill>
              <a:latin typeface="+mn-lt"/>
              <a:ea typeface="Verdana" charset="0"/>
              <a:cs typeface="Verdana" charset="0"/>
            </a:endParaRPr>
          </a:p>
          <a:p>
            <a:endParaRPr lang="en-US" sz="1800" dirty="0">
              <a:solidFill>
                <a:srgbClr val="0070C0"/>
              </a:solidFill>
              <a:latin typeface="+mn-lt"/>
              <a:ea typeface="Verdana" charset="0"/>
              <a:cs typeface="Verdana" charset="0"/>
            </a:endParaRPr>
          </a:p>
          <a:p>
            <a:pPr marL="342900" indent="-342900">
              <a:buFont typeface="+mj-lt"/>
              <a:buAutoNum type="arabicPeriod"/>
            </a:pPr>
            <a:r>
              <a:rPr lang="en-US" sz="1800" dirty="0" smtClean="0">
                <a:solidFill>
                  <a:srgbClr val="0070C0"/>
                </a:solidFill>
                <a:latin typeface="+mn-lt"/>
                <a:ea typeface="Verdana" charset="0"/>
                <a:cs typeface="Verdana" charset="0"/>
              </a:rPr>
              <a:t>SCIENCE PRIORITY: </a:t>
            </a:r>
            <a:r>
              <a:rPr lang="en-US" sz="1800" b="1" dirty="0" smtClean="0">
                <a:solidFill>
                  <a:srgbClr val="FF00E0"/>
                </a:solidFill>
                <a:latin typeface="+mn-lt"/>
                <a:ea typeface="Verdana" charset="0"/>
                <a:cs typeface="Verdana" charset="0"/>
              </a:rPr>
              <a:t>STRATEGIC PLANNING</a:t>
            </a:r>
          </a:p>
          <a:p>
            <a:pPr marL="342900" indent="-342900">
              <a:buFont typeface="+mj-lt"/>
              <a:buAutoNum type="arabicPeriod"/>
            </a:pPr>
            <a:endParaRPr lang="en-US" sz="1800" dirty="0">
              <a:solidFill>
                <a:srgbClr val="0070C0"/>
              </a:solidFill>
              <a:latin typeface="+mn-lt"/>
              <a:ea typeface="Verdana" charset="0"/>
              <a:cs typeface="Verdana" charset="0"/>
            </a:endParaRPr>
          </a:p>
          <a:p>
            <a:pPr marL="342900" indent="-342900">
              <a:buFont typeface="+mj-lt"/>
              <a:buAutoNum type="arabicPeriod"/>
            </a:pPr>
            <a:r>
              <a:rPr lang="en-US" sz="1800" dirty="0" smtClean="0">
                <a:solidFill>
                  <a:srgbClr val="0070C0"/>
                </a:solidFill>
                <a:latin typeface="+mn-lt"/>
                <a:ea typeface="Verdana" charset="0"/>
                <a:cs typeface="Verdana" charset="0"/>
              </a:rPr>
              <a:t>FEASIBILITY AND PERFORMANCES: </a:t>
            </a:r>
            <a:r>
              <a:rPr lang="en-US" sz="1800" b="1" dirty="0" smtClean="0">
                <a:solidFill>
                  <a:srgbClr val="17FF02"/>
                </a:solidFill>
                <a:latin typeface="+mn-lt"/>
                <a:ea typeface="Verdana" charset="0"/>
                <a:cs typeface="Verdana" charset="0"/>
              </a:rPr>
              <a:t>DETAILED INSTRUMENT OPERATIONS PLANNING</a:t>
            </a:r>
            <a:endParaRPr lang="en-US" sz="1800" b="1" dirty="0">
              <a:solidFill>
                <a:srgbClr val="17FF02"/>
              </a:solidFill>
              <a:latin typeface="+mn-lt"/>
              <a:ea typeface="Verdana" charset="0"/>
              <a:cs typeface="Verdana"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9608" y="959973"/>
            <a:ext cx="3808800" cy="5398744"/>
          </a:xfrm>
          <a:prstGeom prst="rect">
            <a:avLst/>
          </a:prstGeom>
        </p:spPr>
      </p:pic>
      <p:sp>
        <p:nvSpPr>
          <p:cNvPr id="9" name="Oval 8"/>
          <p:cNvSpPr/>
          <p:nvPr/>
        </p:nvSpPr>
        <p:spPr>
          <a:xfrm>
            <a:off x="5625697" y="1604183"/>
            <a:ext cx="3396621" cy="499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smtClean="0"/>
              <a:t>JUI-ESAC-SGS-TN-024</a:t>
            </a:r>
            <a:endParaRPr lang="en-US" sz="1500"/>
          </a:p>
        </p:txBody>
      </p:sp>
    </p:spTree>
    <p:extLst>
      <p:ext uri="{BB962C8B-B14F-4D97-AF65-F5344CB8AC3E}">
        <p14:creationId xmlns:p14="http://schemas.microsoft.com/office/powerpoint/2010/main" val="12147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3">
            <a:extLst>
              <a:ext uri="{FF2B5EF4-FFF2-40B4-BE49-F238E27FC236}">
                <a16:creationId xmlns:a16="http://schemas.microsoft.com/office/drawing/2014/main" xmlns="" id="{1C3742D5-5B03-2541-9F5B-0D70A89B9E10}"/>
              </a:ext>
            </a:extLst>
          </p:cNvPr>
          <p:cNvSpPr txBox="1">
            <a:spLocks noChangeArrowheads="1"/>
          </p:cNvSpPr>
          <p:nvPr/>
        </p:nvSpPr>
        <p:spPr bwMode="auto">
          <a:xfrm>
            <a:off x="-1" y="403130"/>
            <a:ext cx="9144001" cy="707886"/>
          </a:xfrm>
          <a:prstGeom prst="rect">
            <a:avLst/>
          </a:prstGeom>
          <a:noFill/>
          <a:ln>
            <a:noFill/>
          </a:ln>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r>
              <a:rPr lang="en-US" altLang="en-US" sz="2000" b="1" dirty="0">
                <a:solidFill>
                  <a:srgbClr val="0070C0"/>
                </a:solidFill>
              </a:rPr>
              <a:t>STRATEGIC PLANNING </a:t>
            </a:r>
          </a:p>
          <a:p>
            <a:pPr algn="ctr"/>
            <a:r>
              <a:rPr lang="en-US" altLang="en-US" sz="2000" b="1" dirty="0" smtClean="0">
                <a:solidFill>
                  <a:srgbClr val="0070C0"/>
                </a:solidFill>
              </a:rPr>
              <a:t>MAJIS </a:t>
            </a:r>
            <a:r>
              <a:rPr lang="en-US" altLang="en-US" sz="2000" b="1" dirty="0">
                <a:solidFill>
                  <a:srgbClr val="0070C0"/>
                </a:solidFill>
              </a:rPr>
              <a:t>assumptions </a:t>
            </a:r>
            <a:r>
              <a:rPr lang="en-US" sz="2000" b="1" dirty="0">
                <a:solidFill>
                  <a:srgbClr val="0070C0"/>
                </a:solidFill>
              </a:rPr>
              <a:t>FOR CASE </a:t>
            </a:r>
            <a:r>
              <a:rPr lang="en-US" sz="2000" b="1" dirty="0" smtClean="0">
                <a:solidFill>
                  <a:srgbClr val="0070C0"/>
                </a:solidFill>
              </a:rPr>
              <a:t>4 (</a:t>
            </a:r>
            <a:r>
              <a:rPr lang="en-US" altLang="en-US" sz="2000" b="1" dirty="0" smtClean="0">
                <a:solidFill>
                  <a:srgbClr val="0070C0"/>
                </a:solidFill>
              </a:rPr>
              <a:t>JUI-ESAC-SGS-TN-024)</a:t>
            </a:r>
            <a:endParaRPr lang="en-US" sz="2000" b="1" dirty="0">
              <a:solidFill>
                <a:srgbClr val="0070C0"/>
              </a:solidFill>
            </a:endParaRPr>
          </a:p>
        </p:txBody>
      </p:sp>
      <p:sp>
        <p:nvSpPr>
          <p:cNvPr id="5" name="TextBox 4">
            <a:extLst>
              <a:ext uri="{FF2B5EF4-FFF2-40B4-BE49-F238E27FC236}">
                <a16:creationId xmlns:a16="http://schemas.microsoft.com/office/drawing/2014/main" xmlns="" id="{A9863236-B847-DE47-AFE0-7FFD12D1F0F9}"/>
              </a:ext>
            </a:extLst>
          </p:cNvPr>
          <p:cNvSpPr txBox="1"/>
          <p:nvPr/>
        </p:nvSpPr>
        <p:spPr>
          <a:xfrm>
            <a:off x="71472" y="1294581"/>
            <a:ext cx="8975188" cy="3247043"/>
          </a:xfrm>
          <a:prstGeom prst="rect">
            <a:avLst/>
          </a:prstGeom>
          <a:noFill/>
        </p:spPr>
        <p:txBody>
          <a:bodyPr wrap="square">
            <a:spAutoFit/>
          </a:bodyPr>
          <a:lstStyle/>
          <a:p>
            <a:pPr>
              <a:defRPr/>
            </a:pPr>
            <a:r>
              <a:rPr lang="en-US" sz="1500" b="1" dirty="0">
                <a:solidFill>
                  <a:srgbClr val="0070C0"/>
                </a:solidFill>
              </a:rPr>
              <a:t>Purpose: </a:t>
            </a:r>
            <a:r>
              <a:rPr lang="en-US" sz="1500" dirty="0">
                <a:solidFill>
                  <a:srgbClr val="0070C0"/>
                </a:solidFill>
              </a:rPr>
              <a:t>get a rough estimation of data volume </a:t>
            </a:r>
            <a:r>
              <a:rPr lang="en-US" sz="1500" i="1" u="sng" dirty="0">
                <a:solidFill>
                  <a:srgbClr val="0070C0"/>
                </a:solidFill>
              </a:rPr>
              <a:t>to be downlinked </a:t>
            </a:r>
            <a:r>
              <a:rPr lang="en-US" sz="1500" dirty="0">
                <a:solidFill>
                  <a:srgbClr val="0070C0"/>
                </a:solidFill>
              </a:rPr>
              <a:t>by each instrument </a:t>
            </a:r>
          </a:p>
          <a:p>
            <a:pPr>
              <a:defRPr/>
            </a:pPr>
            <a:r>
              <a:rPr lang="en-US" sz="1500" dirty="0">
                <a:solidFill>
                  <a:srgbClr val="0070C0"/>
                </a:solidFill>
              </a:rPr>
              <a:t>(= downlinked to Earth, NOT necessarily generated on board!) to get a representative data volume analysis over the whole tour and define a strategy for the SSMM.</a:t>
            </a:r>
          </a:p>
          <a:p>
            <a:pPr>
              <a:defRPr/>
            </a:pPr>
            <a:endParaRPr lang="en-US" sz="1500" dirty="0">
              <a:solidFill>
                <a:srgbClr val="0070C0"/>
              </a:solidFill>
            </a:endParaRPr>
          </a:p>
          <a:p>
            <a:pPr>
              <a:defRPr/>
            </a:pPr>
            <a:r>
              <a:rPr lang="en-GB" sz="2000" b="1" dirty="0">
                <a:solidFill>
                  <a:srgbClr val="0070C0"/>
                </a:solidFill>
              </a:rPr>
              <a:t>CASE 4:</a:t>
            </a:r>
          </a:p>
          <a:p>
            <a:pPr>
              <a:defRPr/>
            </a:pPr>
            <a:endParaRPr lang="en-GB" sz="2000" b="1" dirty="0">
              <a:solidFill>
                <a:srgbClr val="0070C0"/>
              </a:solidFill>
            </a:endParaRPr>
          </a:p>
          <a:p>
            <a:pPr>
              <a:defRPr/>
            </a:pPr>
            <a:endParaRPr lang="en-GB" sz="2000" b="1" dirty="0">
              <a:solidFill>
                <a:srgbClr val="0070C0"/>
              </a:solidFill>
            </a:endParaRPr>
          </a:p>
          <a:p>
            <a:pPr>
              <a:defRPr/>
            </a:pPr>
            <a:endParaRPr lang="en-GB" sz="2000" b="1" dirty="0">
              <a:solidFill>
                <a:srgbClr val="0070C0"/>
              </a:solidFill>
            </a:endParaRPr>
          </a:p>
          <a:p>
            <a:pPr>
              <a:defRPr/>
            </a:pPr>
            <a:endParaRPr lang="en-GB" sz="2000" b="1" dirty="0">
              <a:solidFill>
                <a:srgbClr val="0070C0"/>
              </a:solidFill>
            </a:endParaRPr>
          </a:p>
          <a:p>
            <a:pPr>
              <a:defRPr/>
            </a:pPr>
            <a:endParaRPr lang="en-US" sz="1500" b="1" dirty="0">
              <a:solidFill>
                <a:srgbClr val="0070C0"/>
              </a:solidFill>
            </a:endParaRPr>
          </a:p>
          <a:p>
            <a:pPr>
              <a:defRPr/>
            </a:pPr>
            <a:endParaRPr lang="en-US" sz="1500" b="1" dirty="0">
              <a:solidFill>
                <a:srgbClr val="0070C0"/>
              </a:solidFill>
            </a:endParaRPr>
          </a:p>
          <a:p>
            <a:pPr lvl="2">
              <a:defRPr/>
            </a:pPr>
            <a:endParaRPr lang="en-GB" sz="1500" dirty="0"/>
          </a:p>
        </p:txBody>
      </p:sp>
      <p:pic>
        <p:nvPicPr>
          <p:cNvPr id="3" name="Picture 2">
            <a:extLst>
              <a:ext uri="{FF2B5EF4-FFF2-40B4-BE49-F238E27FC236}">
                <a16:creationId xmlns:a16="http://schemas.microsoft.com/office/drawing/2014/main" xmlns="" id="{C5CF4AE3-3C56-694E-8A68-A2BEC6C0B3B4}"/>
              </a:ext>
            </a:extLst>
          </p:cNvPr>
          <p:cNvPicPr>
            <a:picLocks noChangeAspect="1"/>
          </p:cNvPicPr>
          <p:nvPr/>
        </p:nvPicPr>
        <p:blipFill>
          <a:blip r:embed="rId3"/>
          <a:stretch>
            <a:fillRect/>
          </a:stretch>
        </p:blipFill>
        <p:spPr>
          <a:xfrm>
            <a:off x="71472" y="2488095"/>
            <a:ext cx="860016" cy="860016"/>
          </a:xfrm>
          <a:prstGeom prst="rect">
            <a:avLst/>
          </a:prstGeom>
        </p:spPr>
      </p:pic>
      <p:sp>
        <p:nvSpPr>
          <p:cNvPr id="4" name="TextBox 3">
            <a:extLst>
              <a:ext uri="{FF2B5EF4-FFF2-40B4-BE49-F238E27FC236}">
                <a16:creationId xmlns:a16="http://schemas.microsoft.com/office/drawing/2014/main" xmlns="" id="{9AFAB657-117C-F34F-8CAB-ABC34AE89396}"/>
              </a:ext>
            </a:extLst>
          </p:cNvPr>
          <p:cNvSpPr txBox="1"/>
          <p:nvPr/>
        </p:nvSpPr>
        <p:spPr>
          <a:xfrm>
            <a:off x="1121899" y="3360292"/>
            <a:ext cx="8022101" cy="1754326"/>
          </a:xfrm>
          <a:prstGeom prst="rect">
            <a:avLst/>
          </a:prstGeom>
          <a:noFill/>
        </p:spPr>
        <p:txBody>
          <a:bodyPr wrap="square" rtlCol="0">
            <a:spAutoFit/>
          </a:bodyPr>
          <a:lstStyle/>
          <a:p>
            <a:pPr marL="285750" indent="-285750">
              <a:buFont typeface="Arial" panose="020B0604020202020204" pitchFamily="34" charset="0"/>
              <a:buChar char="•"/>
              <a:defRPr/>
            </a:pPr>
            <a:r>
              <a:rPr lang="en-US" u="sng" dirty="0">
                <a:solidFill>
                  <a:srgbClr val="0070C0"/>
                </a:solidFill>
              </a:rPr>
              <a:t>VERY FIRST ESTIMATE </a:t>
            </a:r>
            <a:r>
              <a:rPr lang="en-US" dirty="0">
                <a:solidFill>
                  <a:srgbClr val="0070C0"/>
                </a:solidFill>
              </a:rPr>
              <a:t>with what was available at that time (different sources: WGs, instrument teams, detailed scenario analysis…)</a:t>
            </a:r>
          </a:p>
          <a:p>
            <a:pPr marL="285750" indent="-285750">
              <a:buFont typeface="Arial" panose="020B0604020202020204" pitchFamily="34" charset="0"/>
              <a:buChar char="•"/>
              <a:defRPr/>
            </a:pPr>
            <a:r>
              <a:rPr lang="en-US" u="sng" dirty="0">
                <a:solidFill>
                  <a:srgbClr val="0070C0"/>
                </a:solidFill>
              </a:rPr>
              <a:t>NO DISTINCTION </a:t>
            </a:r>
            <a:r>
              <a:rPr lang="en-US" dirty="0">
                <a:solidFill>
                  <a:srgbClr val="0070C0"/>
                </a:solidFill>
              </a:rPr>
              <a:t>made between individual flybys (except Europa) or individual </a:t>
            </a:r>
            <a:r>
              <a:rPr lang="en-US" dirty="0" err="1">
                <a:solidFill>
                  <a:srgbClr val="0070C0"/>
                </a:solidFill>
              </a:rPr>
              <a:t>perijove</a:t>
            </a:r>
            <a:endParaRPr lang="en-US" dirty="0">
              <a:solidFill>
                <a:srgbClr val="0070C0"/>
              </a:solidFill>
            </a:endParaRPr>
          </a:p>
          <a:p>
            <a:endParaRPr lang="en-US" dirty="0"/>
          </a:p>
        </p:txBody>
      </p:sp>
    </p:spTree>
    <p:extLst>
      <p:ext uri="{BB962C8B-B14F-4D97-AF65-F5344CB8AC3E}">
        <p14:creationId xmlns:p14="http://schemas.microsoft.com/office/powerpoint/2010/main" val="1782161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3">
            <a:extLst>
              <a:ext uri="{FF2B5EF4-FFF2-40B4-BE49-F238E27FC236}">
                <a16:creationId xmlns:a16="http://schemas.microsoft.com/office/drawing/2014/main" xmlns="" id="{1C3742D5-5B03-2541-9F5B-0D70A89B9E10}"/>
              </a:ext>
            </a:extLst>
          </p:cNvPr>
          <p:cNvSpPr txBox="1">
            <a:spLocks noChangeArrowheads="1"/>
          </p:cNvSpPr>
          <p:nvPr/>
        </p:nvSpPr>
        <p:spPr bwMode="auto">
          <a:xfrm>
            <a:off x="-1" y="403130"/>
            <a:ext cx="9144001" cy="707886"/>
          </a:xfrm>
          <a:prstGeom prst="rect">
            <a:avLst/>
          </a:prstGeom>
          <a:noFill/>
          <a:ln>
            <a:noFill/>
          </a:ln>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r>
              <a:rPr lang="en-US" altLang="en-US" sz="2000" b="1" dirty="0">
                <a:solidFill>
                  <a:srgbClr val="0070C0"/>
                </a:solidFill>
              </a:rPr>
              <a:t>STRATEGIC PLANNING </a:t>
            </a:r>
          </a:p>
          <a:p>
            <a:pPr algn="ctr"/>
            <a:r>
              <a:rPr lang="en-US" altLang="en-US" sz="2000" b="1" dirty="0" smtClean="0">
                <a:solidFill>
                  <a:srgbClr val="0070C0"/>
                </a:solidFill>
              </a:rPr>
              <a:t>MAJIS </a:t>
            </a:r>
            <a:r>
              <a:rPr lang="en-US" altLang="en-US" sz="2000" b="1" dirty="0">
                <a:solidFill>
                  <a:srgbClr val="0070C0"/>
                </a:solidFill>
              </a:rPr>
              <a:t>assumptions </a:t>
            </a:r>
            <a:r>
              <a:rPr lang="en-US" sz="2000" b="1" dirty="0">
                <a:solidFill>
                  <a:srgbClr val="0070C0"/>
                </a:solidFill>
              </a:rPr>
              <a:t>FOR CASE </a:t>
            </a:r>
            <a:r>
              <a:rPr lang="en-US" sz="2000" b="1" dirty="0" smtClean="0">
                <a:solidFill>
                  <a:srgbClr val="0070C0"/>
                </a:solidFill>
              </a:rPr>
              <a:t>4 (</a:t>
            </a:r>
            <a:r>
              <a:rPr lang="en-US" altLang="en-US" sz="2000" b="1" dirty="0" smtClean="0">
                <a:solidFill>
                  <a:srgbClr val="0070C0"/>
                </a:solidFill>
              </a:rPr>
              <a:t>JUI-ESAC-SGS-TN-024)</a:t>
            </a:r>
            <a:endParaRPr lang="en-US" sz="2000" b="1" dirty="0">
              <a:solidFill>
                <a:srgbClr val="0070C0"/>
              </a:solidFill>
            </a:endParaRPr>
          </a:p>
        </p:txBody>
      </p:sp>
      <p:sp>
        <p:nvSpPr>
          <p:cNvPr id="5" name="TextBox 4">
            <a:extLst>
              <a:ext uri="{FF2B5EF4-FFF2-40B4-BE49-F238E27FC236}">
                <a16:creationId xmlns:a16="http://schemas.microsoft.com/office/drawing/2014/main" xmlns="" id="{A9863236-B847-DE47-AFE0-7FFD12D1F0F9}"/>
              </a:ext>
            </a:extLst>
          </p:cNvPr>
          <p:cNvSpPr txBox="1"/>
          <p:nvPr/>
        </p:nvSpPr>
        <p:spPr>
          <a:xfrm>
            <a:off x="0" y="1235771"/>
            <a:ext cx="8975188" cy="3524042"/>
          </a:xfrm>
          <a:prstGeom prst="rect">
            <a:avLst/>
          </a:prstGeom>
          <a:noFill/>
        </p:spPr>
        <p:txBody>
          <a:bodyPr wrap="square">
            <a:spAutoFit/>
          </a:bodyPr>
          <a:lstStyle/>
          <a:p>
            <a:pPr>
              <a:defRPr/>
            </a:pPr>
            <a:endParaRPr lang="en-US" sz="1500" b="1" dirty="0">
              <a:solidFill>
                <a:srgbClr val="0070C0"/>
              </a:solidFill>
            </a:endParaRPr>
          </a:p>
          <a:p>
            <a:pPr>
              <a:defRPr/>
            </a:pPr>
            <a:endParaRPr lang="en-GB" sz="2000" b="1" dirty="0">
              <a:solidFill>
                <a:srgbClr val="0070C0"/>
              </a:solidFill>
            </a:endParaRPr>
          </a:p>
          <a:p>
            <a:pPr>
              <a:defRPr/>
            </a:pPr>
            <a:r>
              <a:rPr lang="en-US" sz="1500" b="1" dirty="0">
                <a:solidFill>
                  <a:srgbClr val="0070C0"/>
                </a:solidFill>
              </a:rPr>
              <a:t>A- ICY MOONS FLYBYS:</a:t>
            </a:r>
          </a:p>
          <a:p>
            <a:pPr>
              <a:defRPr/>
            </a:pPr>
            <a:endParaRPr lang="en-US" sz="1500" b="1" dirty="0">
              <a:solidFill>
                <a:srgbClr val="0070C0"/>
              </a:solidFill>
            </a:endParaRPr>
          </a:p>
          <a:p>
            <a:pPr marL="742950" lvl="1" indent="-285750">
              <a:buFont typeface="Wingdings" pitchFamily="2" charset="2"/>
              <a:buChar char="Ø"/>
              <a:defRPr/>
            </a:pPr>
            <a:r>
              <a:rPr lang="en-US" altLang="en-US" sz="1600" b="1" dirty="0">
                <a:solidFill>
                  <a:schemeClr val="bg2"/>
                </a:solidFill>
                <a:latin typeface="Verdana"/>
                <a:cs typeface="Verdana"/>
              </a:rPr>
              <a:t>Europa</a:t>
            </a:r>
            <a:r>
              <a:rPr lang="en-US" altLang="en-US" sz="1600" dirty="0">
                <a:solidFill>
                  <a:schemeClr val="bg2"/>
                </a:solidFill>
                <a:latin typeface="Verdana"/>
                <a:cs typeface="Verdana"/>
              </a:rPr>
              <a:t> flybys: remote sensing (MAJIS+SWI+UVS+JANUS) a</a:t>
            </a:r>
            <a:r>
              <a:rPr lang="en-GB" sz="1600" dirty="0" err="1">
                <a:solidFill>
                  <a:schemeClr val="bg2"/>
                </a:solidFill>
                <a:latin typeface="Verdana"/>
                <a:cs typeface="Verdana"/>
              </a:rPr>
              <a:t>veraged</a:t>
            </a:r>
            <a:r>
              <a:rPr lang="en-GB" sz="1600" dirty="0">
                <a:solidFill>
                  <a:schemeClr val="bg2"/>
                </a:solidFill>
                <a:latin typeface="Verdana"/>
                <a:cs typeface="Verdana"/>
              </a:rPr>
              <a:t> data volume estimated from the total data volume produced in Europa scenario JUI_ESAC_SGS_TN_007</a:t>
            </a:r>
          </a:p>
          <a:p>
            <a:pPr marL="1200150" lvl="2" indent="-285750">
              <a:buFont typeface="Wingdings" pitchFamily="2" charset="2"/>
              <a:buChar char="q"/>
              <a:defRPr/>
            </a:pPr>
            <a:r>
              <a:rPr lang="en-GB" sz="1600" dirty="0">
                <a:solidFill>
                  <a:schemeClr val="bg2"/>
                </a:solidFill>
                <a:latin typeface="Verdana"/>
                <a:cs typeface="Verdana"/>
              </a:rPr>
              <a:t>Total remote-sensing: 72.2 </a:t>
            </a:r>
            <a:r>
              <a:rPr lang="en-GB" sz="1600" dirty="0" smtClean="0">
                <a:solidFill>
                  <a:schemeClr val="bg2"/>
                </a:solidFill>
                <a:latin typeface="Verdana"/>
                <a:cs typeface="Verdana"/>
              </a:rPr>
              <a:t>Gb (44.7 Gb for MAJIS)</a:t>
            </a:r>
            <a:endParaRPr lang="en-GB" sz="1600" dirty="0">
              <a:solidFill>
                <a:schemeClr val="bg2"/>
              </a:solidFill>
              <a:latin typeface="Verdana"/>
              <a:cs typeface="Verdana"/>
            </a:endParaRPr>
          </a:p>
          <a:p>
            <a:pPr marL="1200150" lvl="2" indent="-285750">
              <a:buFont typeface="Wingdings" pitchFamily="2" charset="2"/>
              <a:buChar char="q"/>
              <a:defRPr/>
            </a:pPr>
            <a:endParaRPr lang="en-GB" sz="1500" dirty="0"/>
          </a:p>
          <a:p>
            <a:pPr marL="742950" lvl="1" indent="-285750">
              <a:buFont typeface="Wingdings" pitchFamily="2" charset="2"/>
              <a:buChar char="Ø"/>
              <a:defRPr/>
            </a:pPr>
            <a:r>
              <a:rPr lang="en-GB" sz="1600" b="1" dirty="0" err="1">
                <a:solidFill>
                  <a:schemeClr val="bg2"/>
                </a:solidFill>
                <a:latin typeface="Verdana"/>
                <a:cs typeface="Verdana"/>
              </a:rPr>
              <a:t>Callisto</a:t>
            </a:r>
            <a:r>
              <a:rPr lang="en-GB" sz="1600" dirty="0">
                <a:solidFill>
                  <a:schemeClr val="bg2"/>
                </a:solidFill>
                <a:latin typeface="Verdana"/>
                <a:cs typeface="Verdana"/>
              </a:rPr>
              <a:t> and </a:t>
            </a:r>
            <a:r>
              <a:rPr lang="en-GB" sz="1600" b="1" dirty="0">
                <a:solidFill>
                  <a:schemeClr val="bg2"/>
                </a:solidFill>
                <a:latin typeface="Verdana"/>
                <a:cs typeface="Verdana"/>
              </a:rPr>
              <a:t>Ganymede</a:t>
            </a:r>
            <a:r>
              <a:rPr lang="en-GB" sz="1600" dirty="0">
                <a:solidFill>
                  <a:schemeClr val="bg2"/>
                </a:solidFill>
                <a:latin typeface="Verdana"/>
                <a:cs typeface="Verdana"/>
              </a:rPr>
              <a:t> flybys: remote sensing data volume from G4-G5 analysis by the WGs in 2015 with MAJIS/JANUS/UVS and SWI numbers TN-009 (20/01/2016)</a:t>
            </a:r>
          </a:p>
          <a:p>
            <a:pPr marL="1200150" lvl="2" indent="-285750">
              <a:buFont typeface="Wingdings" pitchFamily="2" charset="2"/>
              <a:buChar char="q"/>
              <a:defRPr/>
            </a:pPr>
            <a:r>
              <a:rPr lang="en-GB" sz="1600" dirty="0">
                <a:solidFill>
                  <a:schemeClr val="bg2"/>
                </a:solidFill>
                <a:latin typeface="Verdana"/>
                <a:cs typeface="Verdana"/>
              </a:rPr>
              <a:t> Total remote sensing: 16.231 Gb </a:t>
            </a:r>
            <a:r>
              <a:rPr lang="en-GB" sz="1600" dirty="0" smtClean="0">
                <a:solidFill>
                  <a:schemeClr val="bg2"/>
                </a:solidFill>
                <a:latin typeface="Verdana"/>
                <a:cs typeface="Verdana"/>
              </a:rPr>
              <a:t>(9.5 Gb from MAJIS)</a:t>
            </a:r>
            <a:endParaRPr lang="en-GB" sz="1600" dirty="0">
              <a:solidFill>
                <a:schemeClr val="bg2"/>
              </a:solidFill>
              <a:latin typeface="Verdana"/>
              <a:cs typeface="Verdana"/>
            </a:endParaRPr>
          </a:p>
          <a:p>
            <a:pPr lvl="2">
              <a:defRPr/>
            </a:pPr>
            <a:endParaRPr lang="en-GB" sz="1500" dirty="0"/>
          </a:p>
        </p:txBody>
      </p:sp>
    </p:spTree>
    <p:extLst>
      <p:ext uri="{BB962C8B-B14F-4D97-AF65-F5344CB8AC3E}">
        <p14:creationId xmlns:p14="http://schemas.microsoft.com/office/powerpoint/2010/main" val="1649376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8C80689-75A1-3B45-BB42-908E5405A295}"/>
              </a:ext>
            </a:extLst>
          </p:cNvPr>
          <p:cNvSpPr>
            <a:spLocks noGrp="1"/>
          </p:cNvSpPr>
          <p:nvPr>
            <p:ph idx="1"/>
          </p:nvPr>
        </p:nvSpPr>
        <p:spPr>
          <a:xfrm>
            <a:off x="-25200" y="550254"/>
            <a:ext cx="9169200" cy="6174096"/>
          </a:xfrm>
          <a:noFill/>
        </p:spPr>
        <p:txBody>
          <a:bodyPr/>
          <a:lstStyle/>
          <a:p>
            <a:pPr marL="0" indent="0">
              <a:buNone/>
              <a:defRPr/>
            </a:pPr>
            <a:endParaRPr lang="en-US" sz="1385" b="1" dirty="0">
              <a:solidFill>
                <a:srgbClr val="0070C0"/>
              </a:solidFill>
            </a:endParaRPr>
          </a:p>
          <a:p>
            <a:pPr marL="0" indent="0">
              <a:buNone/>
              <a:defRPr/>
            </a:pPr>
            <a:r>
              <a:rPr lang="en-US" sz="1385" b="1" dirty="0">
                <a:solidFill>
                  <a:srgbClr val="0070C0"/>
                </a:solidFill>
              </a:rPr>
              <a:t>B- JUPITER ATMOSPHERE: PERIJOVE</a:t>
            </a:r>
            <a:endParaRPr lang="en-US" sz="1385" i="1" dirty="0"/>
          </a:p>
          <a:p>
            <a:pPr marL="476250" indent="-285750">
              <a:buFont typeface="Wingdings" pitchFamily="2" charset="2"/>
              <a:buChar char="Ø"/>
              <a:defRPr/>
            </a:pPr>
            <a:r>
              <a:rPr lang="en-US" sz="1385" dirty="0"/>
              <a:t>Description of MAJIS observations pattern from WG4 report:</a:t>
            </a:r>
          </a:p>
          <a:p>
            <a:pPr lvl="2"/>
            <a:r>
              <a:rPr lang="en-GB" dirty="0"/>
              <a:t>(1) 1 MAJIS_JUP_DISK_SCAN centered at perijove; 3 cubes</a:t>
            </a:r>
            <a:endParaRPr lang="en-GB" sz="1050" dirty="0"/>
          </a:p>
          <a:p>
            <a:pPr lvl="2"/>
            <a:r>
              <a:rPr lang="en-GB" dirty="0"/>
              <a:t>(2) 1 MAJIS_JUP_DISK_SCAN at the start of the periove segment: 2 cubes </a:t>
            </a:r>
          </a:p>
          <a:p>
            <a:pPr lvl="2"/>
            <a:r>
              <a:rPr lang="en-GB" dirty="0"/>
              <a:t>(3) 1 MAJIS_JUP_DISK_SCAN right at the end of the periove segment: 2 cubes</a:t>
            </a:r>
          </a:p>
          <a:p>
            <a:pPr lvl="2"/>
            <a:r>
              <a:rPr lang="en-US" dirty="0"/>
              <a:t>(4) 1 MAJIS_JUP_LIMB_SCAN when at ~90deg phase angle : 8 cubes</a:t>
            </a:r>
          </a:p>
          <a:p>
            <a:pPr lvl="2"/>
            <a:endParaRPr lang="en-US" sz="1800" dirty="0"/>
          </a:p>
          <a:p>
            <a:pPr marL="476250" indent="-285750">
              <a:buFont typeface="Wingdings" pitchFamily="2" charset="2"/>
              <a:buChar char="Ø"/>
              <a:defRPr/>
            </a:pPr>
            <a:r>
              <a:rPr lang="en-US" sz="1385" i="1" dirty="0"/>
              <a:t>Associated data volume from </a:t>
            </a:r>
            <a:r>
              <a:rPr lang="en-US" sz="1385" i="1" dirty="0" smtClean="0"/>
              <a:t>MAJIS </a:t>
            </a:r>
            <a:r>
              <a:rPr lang="en-US" sz="1385" dirty="0"/>
              <a:t>document (MAJIS_observing_types_Jupiter_01_004)</a:t>
            </a:r>
            <a:endParaRPr lang="en-GB" sz="1385" dirty="0"/>
          </a:p>
          <a:p>
            <a:pPr lvl="2"/>
            <a:r>
              <a:rPr lang="en-GB" dirty="0"/>
              <a:t>(1) 3 cubes, duration 20min at 4.3 Mbit/s (x0.33 from data compression and x0.5 from dayside spectral editing) = 2554 Mb</a:t>
            </a:r>
          </a:p>
          <a:p>
            <a:pPr lvl="2"/>
            <a:r>
              <a:rPr lang="en-GB" dirty="0"/>
              <a:t>(2) 2 MAJIS_JUP_DISK_SCAN with 2 cubes, duration 20min at 4.3 Mbit/s (x0.33 from data compression and x0.5 from dayside spectral editing) = 2x 1702 Mb</a:t>
            </a:r>
          </a:p>
          <a:p>
            <a:pPr lvl="2"/>
            <a:r>
              <a:rPr lang="en-GB" dirty="0"/>
              <a:t>(3)1 MAJIS_JUP_LIMB_SCAN with 8 cubes, each one of 55min with a production rate of 0.782 Mb/s (x0.33 from data compression and x0.5 from spectral editing and x0.1 from spatial editing) = 341 Mb</a:t>
            </a:r>
          </a:p>
          <a:p>
            <a:pPr lvl="2"/>
            <a:endParaRPr lang="en-GB" sz="800" dirty="0"/>
          </a:p>
          <a:p>
            <a:pPr marL="0" indent="0">
              <a:buNone/>
            </a:pPr>
            <a:r>
              <a:rPr lang="en-US" dirty="0"/>
              <a:t>		</a:t>
            </a:r>
            <a:r>
              <a:rPr lang="en-US" b="1" dirty="0"/>
              <a:t>	Total MAJIS only= 6.3 </a:t>
            </a:r>
            <a:r>
              <a:rPr lang="en-US" b="1" dirty="0" err="1"/>
              <a:t>Gbits</a:t>
            </a:r>
            <a:r>
              <a:rPr lang="en-US" b="1" dirty="0"/>
              <a:t>/</a:t>
            </a:r>
            <a:r>
              <a:rPr lang="en-US" b="1" dirty="0" err="1"/>
              <a:t>perijove</a:t>
            </a:r>
            <a:endParaRPr lang="en-GB" b="1" dirty="0"/>
          </a:p>
          <a:p>
            <a:endParaRPr lang="en-US" dirty="0"/>
          </a:p>
        </p:txBody>
      </p:sp>
      <p:sp>
        <p:nvSpPr>
          <p:cNvPr id="5" name="TextBox 3">
            <a:extLst>
              <a:ext uri="{FF2B5EF4-FFF2-40B4-BE49-F238E27FC236}">
                <a16:creationId xmlns:a16="http://schemas.microsoft.com/office/drawing/2014/main" xmlns="" id="{1C3742D5-5B03-2541-9F5B-0D70A89B9E10}"/>
              </a:ext>
            </a:extLst>
          </p:cNvPr>
          <p:cNvSpPr txBox="1">
            <a:spLocks noChangeArrowheads="1"/>
          </p:cNvSpPr>
          <p:nvPr/>
        </p:nvSpPr>
        <p:spPr bwMode="auto">
          <a:xfrm>
            <a:off x="-1" y="149907"/>
            <a:ext cx="9144001" cy="707886"/>
          </a:xfrm>
          <a:prstGeom prst="rect">
            <a:avLst/>
          </a:prstGeom>
          <a:noFill/>
          <a:ln>
            <a:noFill/>
          </a:ln>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r>
              <a:rPr lang="en-US" altLang="en-US" sz="2000" b="1" dirty="0">
                <a:solidFill>
                  <a:srgbClr val="0070C0"/>
                </a:solidFill>
              </a:rPr>
              <a:t>STRATEGIC PLANNING </a:t>
            </a:r>
          </a:p>
          <a:p>
            <a:pPr algn="ctr"/>
            <a:r>
              <a:rPr lang="en-US" altLang="en-US" sz="2000" b="1" dirty="0" smtClean="0">
                <a:solidFill>
                  <a:srgbClr val="0070C0"/>
                </a:solidFill>
              </a:rPr>
              <a:t>MAJIS assumptions </a:t>
            </a:r>
            <a:r>
              <a:rPr lang="en-US" sz="2000" b="1" dirty="0" smtClean="0">
                <a:solidFill>
                  <a:srgbClr val="0070C0"/>
                </a:solidFill>
              </a:rPr>
              <a:t>FOR </a:t>
            </a:r>
            <a:r>
              <a:rPr lang="en-US" sz="2000" b="1" dirty="0">
                <a:solidFill>
                  <a:srgbClr val="0070C0"/>
                </a:solidFill>
              </a:rPr>
              <a:t>CASE </a:t>
            </a:r>
            <a:r>
              <a:rPr lang="en-US" sz="2000" b="1" dirty="0" smtClean="0">
                <a:solidFill>
                  <a:srgbClr val="0070C0"/>
                </a:solidFill>
              </a:rPr>
              <a:t>4 (</a:t>
            </a:r>
            <a:r>
              <a:rPr lang="en-US" altLang="en-US" sz="2000" b="1" dirty="0" smtClean="0">
                <a:solidFill>
                  <a:srgbClr val="0070C0"/>
                </a:solidFill>
              </a:rPr>
              <a:t>JUI-ESAC-SGS-TN-024)</a:t>
            </a:r>
            <a:endParaRPr lang="en-US" sz="2000" b="1" dirty="0">
              <a:solidFill>
                <a:srgbClr val="0070C0"/>
              </a:solidFill>
            </a:endParaRPr>
          </a:p>
        </p:txBody>
      </p:sp>
    </p:spTree>
    <p:extLst>
      <p:ext uri="{BB962C8B-B14F-4D97-AF65-F5344CB8AC3E}">
        <p14:creationId xmlns:p14="http://schemas.microsoft.com/office/powerpoint/2010/main" val="1173408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a:extLst>
              <a:ext uri="{FF2B5EF4-FFF2-40B4-BE49-F238E27FC236}">
                <a16:creationId xmlns:a16="http://schemas.microsoft.com/office/drawing/2014/main" xmlns="" id="{BFB6EF1B-1058-C045-9BD4-E67468D69C1E}"/>
              </a:ext>
            </a:extLst>
          </p:cNvPr>
          <p:cNvSpPr txBox="1">
            <a:spLocks noChangeArrowheads="1"/>
          </p:cNvSpPr>
          <p:nvPr/>
        </p:nvSpPr>
        <p:spPr bwMode="auto">
          <a:xfrm>
            <a:off x="-25200" y="983921"/>
            <a:ext cx="9144000" cy="5810052"/>
          </a:xfrm>
          <a:prstGeom prst="rect">
            <a:avLst/>
          </a:prstGeom>
          <a:solidFill>
            <a:schemeClr val="bg1"/>
          </a:solidFill>
          <a:ln>
            <a:noFill/>
          </a:ln>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indent="-615950" fontAlgn="base">
              <a:lnSpc>
                <a:spcPct val="119000"/>
              </a:lnSpc>
              <a:spcBef>
                <a:spcPct val="20000"/>
              </a:spcBef>
              <a:spcAft>
                <a:spcPct val="0"/>
              </a:spcAft>
              <a:buClr>
                <a:schemeClr val="accent1"/>
              </a:buClr>
              <a:buFont typeface="Wingdings" pitchFamily="2" charset="2"/>
              <a:buChar char="Ø"/>
            </a:pPr>
            <a:r>
              <a:rPr lang="en-US" altLang="en-US" sz="1600" b="1" dirty="0">
                <a:solidFill>
                  <a:srgbClr val="0070C0"/>
                </a:solidFill>
                <a:latin typeface="Verdana"/>
                <a:ea typeface="+mn-ea"/>
                <a:cs typeface="Verdana"/>
              </a:rPr>
              <a:t>Jupiter Atmosphere</a:t>
            </a:r>
            <a:r>
              <a:rPr lang="en-US" altLang="en-US" sz="1600" dirty="0">
                <a:solidFill>
                  <a:srgbClr val="0070C0"/>
                </a:solidFill>
                <a:latin typeface="Verdana"/>
                <a:ea typeface="+mn-ea"/>
                <a:cs typeface="Verdana"/>
              </a:rPr>
              <a:t>: updated rates by individual </a:t>
            </a:r>
            <a:r>
              <a:rPr lang="en-US" altLang="en-US" sz="1600" dirty="0" err="1">
                <a:solidFill>
                  <a:srgbClr val="0070C0"/>
                </a:solidFill>
                <a:latin typeface="Verdana"/>
                <a:ea typeface="+mn-ea"/>
                <a:cs typeface="Verdana"/>
              </a:rPr>
              <a:t>Perijove</a:t>
            </a:r>
            <a:r>
              <a:rPr lang="en-US" altLang="en-US" sz="1600" dirty="0">
                <a:solidFill>
                  <a:srgbClr val="0070C0"/>
                </a:solidFill>
                <a:latin typeface="Verdana"/>
                <a:ea typeface="+mn-ea"/>
                <a:cs typeface="Verdana"/>
              </a:rPr>
              <a:t> segment and addition of monitoring and phase segments (see details in Nico’s presentation)</a:t>
            </a:r>
          </a:p>
          <a:p>
            <a:pPr marL="812800" lvl="2" indent="-285750" fontAlgn="base">
              <a:lnSpc>
                <a:spcPct val="119000"/>
              </a:lnSpc>
              <a:spcBef>
                <a:spcPct val="20000"/>
              </a:spcBef>
              <a:spcAft>
                <a:spcPct val="0"/>
              </a:spcAft>
              <a:buClr>
                <a:schemeClr val="accent1"/>
              </a:buClr>
              <a:buFont typeface="Verdana" panose="020B0604030504040204" pitchFamily="34" charset="0"/>
              <a:buChar char="―"/>
            </a:pPr>
            <a:r>
              <a:rPr lang="en-US" altLang="en-US" sz="1600" dirty="0">
                <a:solidFill>
                  <a:schemeClr val="bg2"/>
                </a:solidFill>
                <a:latin typeface="Verdana"/>
                <a:ea typeface="+mn-ea"/>
                <a:cs typeface="Verdana"/>
              </a:rPr>
              <a:t>Numbers provided by WG4 as part of the Data Volume reduction  (to fit the data volume allocation recommendation for Jupiter atmosphere science provided by the SWT)</a:t>
            </a:r>
          </a:p>
          <a:p>
            <a:pPr marL="812800" lvl="2" indent="-285750" fontAlgn="base">
              <a:lnSpc>
                <a:spcPct val="119000"/>
              </a:lnSpc>
              <a:spcBef>
                <a:spcPct val="20000"/>
              </a:spcBef>
              <a:spcAft>
                <a:spcPct val="0"/>
              </a:spcAft>
              <a:buClr>
                <a:schemeClr val="accent1"/>
              </a:buClr>
              <a:buFont typeface="Verdana" panose="020B0604030504040204" pitchFamily="34" charset="0"/>
              <a:buChar char="―"/>
            </a:pPr>
            <a:r>
              <a:rPr lang="en-US" altLang="en-US" sz="1600" dirty="0">
                <a:solidFill>
                  <a:schemeClr val="bg2"/>
                </a:solidFill>
                <a:latin typeface="Verdana"/>
                <a:ea typeface="+mn-ea"/>
                <a:cs typeface="Verdana"/>
              </a:rPr>
              <a:t>Those numbers are not meant to be used as individual instrument allocation, but rather as a confirmation that WG4 can be compliant with its data volume allocation</a:t>
            </a:r>
          </a:p>
          <a:p>
            <a:pPr indent="-615950" fontAlgn="base">
              <a:lnSpc>
                <a:spcPct val="119000"/>
              </a:lnSpc>
              <a:spcBef>
                <a:spcPct val="20000"/>
              </a:spcBef>
              <a:spcAft>
                <a:spcPct val="0"/>
              </a:spcAft>
              <a:buClr>
                <a:schemeClr val="accent1"/>
              </a:buClr>
              <a:buFont typeface="Wingdings" pitchFamily="2" charset="2"/>
              <a:buChar char="Ø"/>
            </a:pPr>
            <a:r>
              <a:rPr lang="en-US" altLang="en-US" sz="1600" b="1" dirty="0">
                <a:solidFill>
                  <a:srgbClr val="0070C0"/>
                </a:solidFill>
                <a:latin typeface="Verdana"/>
                <a:ea typeface="+mn-ea"/>
                <a:cs typeface="Verdana"/>
              </a:rPr>
              <a:t>Icy moons</a:t>
            </a:r>
            <a:r>
              <a:rPr lang="en-US" altLang="en-US" sz="1600" dirty="0">
                <a:solidFill>
                  <a:srgbClr val="0070C0"/>
                </a:solidFill>
                <a:latin typeface="Verdana"/>
                <a:ea typeface="+mn-ea"/>
                <a:cs typeface="Verdana"/>
              </a:rPr>
              <a:t>: updated rates for </a:t>
            </a:r>
            <a:r>
              <a:rPr lang="en-US" altLang="en-US" sz="1600" b="1" dirty="0">
                <a:solidFill>
                  <a:srgbClr val="0070C0"/>
                </a:solidFill>
                <a:latin typeface="Verdana"/>
                <a:ea typeface="+mn-ea"/>
                <a:cs typeface="Verdana"/>
              </a:rPr>
              <a:t>FLYBYS</a:t>
            </a:r>
          </a:p>
          <a:p>
            <a:pPr marL="812800" lvl="2" indent="-285750" fontAlgn="base">
              <a:lnSpc>
                <a:spcPct val="119000"/>
              </a:lnSpc>
              <a:spcBef>
                <a:spcPct val="20000"/>
              </a:spcBef>
              <a:spcAft>
                <a:spcPct val="0"/>
              </a:spcAft>
              <a:buClr>
                <a:schemeClr val="accent1"/>
              </a:buClr>
              <a:buFont typeface="Verdana" panose="020B0604030504040204" pitchFamily="34" charset="0"/>
              <a:buChar char="―"/>
            </a:pPr>
            <a:r>
              <a:rPr lang="en-US" altLang="en-US" sz="1600" b="1" dirty="0">
                <a:solidFill>
                  <a:schemeClr val="bg2"/>
                </a:solidFill>
                <a:latin typeface="Verdana"/>
                <a:ea typeface="+mn-ea"/>
                <a:cs typeface="Verdana"/>
              </a:rPr>
              <a:t>Europa</a:t>
            </a:r>
            <a:r>
              <a:rPr lang="en-US" altLang="en-US" sz="1600" dirty="0">
                <a:solidFill>
                  <a:schemeClr val="bg2"/>
                </a:solidFill>
                <a:latin typeface="Verdana"/>
                <a:ea typeface="+mn-ea"/>
                <a:cs typeface="Verdana"/>
              </a:rPr>
              <a:t> flybys: same as CASE 4</a:t>
            </a:r>
          </a:p>
          <a:p>
            <a:pPr marL="812800" lvl="2" indent="-285750" fontAlgn="base">
              <a:lnSpc>
                <a:spcPct val="119000"/>
              </a:lnSpc>
              <a:spcBef>
                <a:spcPct val="20000"/>
              </a:spcBef>
              <a:spcAft>
                <a:spcPct val="0"/>
              </a:spcAft>
              <a:buClr>
                <a:schemeClr val="accent1"/>
              </a:buClr>
              <a:buFont typeface="Verdana" panose="020B0604030504040204" pitchFamily="34" charset="0"/>
              <a:buChar char="―"/>
            </a:pPr>
            <a:r>
              <a:rPr lang="en-US" sz="1600" b="1" dirty="0">
                <a:solidFill>
                  <a:schemeClr val="bg2"/>
                </a:solidFill>
                <a:latin typeface="Verdana"/>
                <a:ea typeface="+mn-ea"/>
                <a:cs typeface="Verdana"/>
              </a:rPr>
              <a:t>Ganymede </a:t>
            </a:r>
            <a:r>
              <a:rPr lang="en-US" sz="1600" dirty="0">
                <a:solidFill>
                  <a:schemeClr val="bg2"/>
                </a:solidFill>
                <a:latin typeface="Verdana"/>
                <a:ea typeface="+mn-ea"/>
                <a:cs typeface="Verdana"/>
              </a:rPr>
              <a:t>and</a:t>
            </a:r>
            <a:r>
              <a:rPr lang="en-US" sz="1600" b="1" dirty="0">
                <a:solidFill>
                  <a:schemeClr val="bg2"/>
                </a:solidFill>
                <a:latin typeface="Verdana"/>
                <a:ea typeface="+mn-ea"/>
                <a:cs typeface="Verdana"/>
              </a:rPr>
              <a:t> </a:t>
            </a:r>
            <a:r>
              <a:rPr lang="en-US" sz="1600" b="1" dirty="0" err="1">
                <a:solidFill>
                  <a:schemeClr val="bg2"/>
                </a:solidFill>
                <a:latin typeface="Verdana"/>
                <a:ea typeface="+mn-ea"/>
                <a:cs typeface="Verdana"/>
              </a:rPr>
              <a:t>Callisto</a:t>
            </a:r>
            <a:r>
              <a:rPr lang="en-US" sz="1600" b="1" dirty="0">
                <a:solidFill>
                  <a:schemeClr val="bg2"/>
                </a:solidFill>
                <a:latin typeface="Verdana"/>
                <a:ea typeface="+mn-ea"/>
                <a:cs typeface="Verdana"/>
              </a:rPr>
              <a:t> </a:t>
            </a:r>
            <a:r>
              <a:rPr lang="en-US" sz="1600" dirty="0">
                <a:solidFill>
                  <a:schemeClr val="bg2"/>
                </a:solidFill>
                <a:latin typeface="Verdana"/>
                <a:ea typeface="+mn-ea"/>
                <a:cs typeface="Verdana"/>
              </a:rPr>
              <a:t>flybys</a:t>
            </a:r>
            <a:r>
              <a:rPr lang="en-US" sz="1600" b="1" dirty="0">
                <a:solidFill>
                  <a:schemeClr val="bg2"/>
                </a:solidFill>
                <a:latin typeface="Verdana"/>
                <a:ea typeface="+mn-ea"/>
                <a:cs typeface="Verdana"/>
              </a:rPr>
              <a:t>: </a:t>
            </a:r>
          </a:p>
          <a:p>
            <a:pPr marL="1270000" lvl="3" indent="-285750" fontAlgn="base">
              <a:lnSpc>
                <a:spcPct val="119000"/>
              </a:lnSpc>
              <a:spcBef>
                <a:spcPct val="20000"/>
              </a:spcBef>
              <a:spcAft>
                <a:spcPct val="0"/>
              </a:spcAft>
              <a:buClr>
                <a:schemeClr val="accent1"/>
              </a:buClr>
              <a:buFont typeface="Wingdings" pitchFamily="2" charset="2"/>
              <a:buChar char="Ø"/>
            </a:pPr>
            <a:r>
              <a:rPr lang="en-US" sz="1600" dirty="0">
                <a:solidFill>
                  <a:schemeClr val="bg2"/>
                </a:solidFill>
                <a:latin typeface="Verdana"/>
                <a:ea typeface="+mn-ea"/>
                <a:cs typeface="Verdana"/>
              </a:rPr>
              <a:t>Total MAJIS only= 10.8 </a:t>
            </a:r>
            <a:r>
              <a:rPr lang="en-US" sz="1600" dirty="0" err="1">
                <a:solidFill>
                  <a:schemeClr val="bg2"/>
                </a:solidFill>
                <a:latin typeface="Verdana"/>
                <a:ea typeface="+mn-ea"/>
                <a:cs typeface="Verdana"/>
              </a:rPr>
              <a:t>Gbits</a:t>
            </a:r>
            <a:r>
              <a:rPr lang="en-US" sz="1600" dirty="0">
                <a:solidFill>
                  <a:schemeClr val="bg2"/>
                </a:solidFill>
                <a:latin typeface="Verdana"/>
                <a:ea typeface="+mn-ea"/>
                <a:cs typeface="Verdana"/>
              </a:rPr>
              <a:t>/flyby</a:t>
            </a:r>
          </a:p>
          <a:p>
            <a:pPr marL="1270000" lvl="3" indent="-285750" fontAlgn="base">
              <a:lnSpc>
                <a:spcPct val="119000"/>
              </a:lnSpc>
              <a:spcBef>
                <a:spcPct val="20000"/>
              </a:spcBef>
              <a:spcAft>
                <a:spcPct val="0"/>
              </a:spcAft>
              <a:buClr>
                <a:schemeClr val="accent1"/>
              </a:buClr>
              <a:buFont typeface="Wingdings" pitchFamily="2" charset="2"/>
              <a:buChar char="Ø"/>
            </a:pPr>
            <a:r>
              <a:rPr lang="en-US" sz="1600" dirty="0">
                <a:solidFill>
                  <a:schemeClr val="bg2"/>
                </a:solidFill>
                <a:latin typeface="Verdana"/>
                <a:ea typeface="+mn-ea"/>
                <a:cs typeface="Verdana"/>
              </a:rPr>
              <a:t>ALL flybys assumed to generate the same amount.</a:t>
            </a:r>
          </a:p>
          <a:p>
            <a:pPr marL="1270000" lvl="3" indent="-285750" fontAlgn="base">
              <a:lnSpc>
                <a:spcPct val="119000"/>
              </a:lnSpc>
              <a:spcBef>
                <a:spcPct val="20000"/>
              </a:spcBef>
              <a:spcAft>
                <a:spcPct val="0"/>
              </a:spcAft>
              <a:buClr>
                <a:schemeClr val="accent1"/>
              </a:buClr>
              <a:buFont typeface="Wingdings" pitchFamily="2" charset="2"/>
              <a:buChar char="Ø"/>
            </a:pPr>
            <a:r>
              <a:rPr lang="en-US" sz="1600" dirty="0">
                <a:solidFill>
                  <a:srgbClr val="FF0000"/>
                </a:solidFill>
                <a:latin typeface="Verdana"/>
                <a:ea typeface="+mn-ea"/>
                <a:cs typeface="Verdana"/>
              </a:rPr>
              <a:t>QUESTION to MAJIS: updated numbers/flyby available? </a:t>
            </a:r>
          </a:p>
          <a:p>
            <a:pPr marL="812800" lvl="2" indent="-285750" fontAlgn="base">
              <a:lnSpc>
                <a:spcPct val="119000"/>
              </a:lnSpc>
              <a:spcBef>
                <a:spcPct val="20000"/>
              </a:spcBef>
              <a:spcAft>
                <a:spcPct val="0"/>
              </a:spcAft>
              <a:buClr>
                <a:schemeClr val="accent1"/>
              </a:buClr>
              <a:buFont typeface="Verdana" panose="020B0604030504040204" pitchFamily="34" charset="0"/>
              <a:buChar char="―"/>
            </a:pPr>
            <a:r>
              <a:rPr lang="en-GB" sz="1600" b="1" dirty="0">
                <a:solidFill>
                  <a:schemeClr val="bg2"/>
                </a:solidFill>
                <a:latin typeface="Verdana"/>
                <a:ea typeface="+mn-ea"/>
                <a:cs typeface="Verdana"/>
              </a:rPr>
              <a:t>2G2</a:t>
            </a:r>
            <a:r>
              <a:rPr lang="en-GB" sz="1600" dirty="0">
                <a:solidFill>
                  <a:schemeClr val="bg2"/>
                </a:solidFill>
                <a:latin typeface="Verdana"/>
                <a:ea typeface="+mn-ea"/>
                <a:cs typeface="Verdana"/>
              </a:rPr>
              <a:t>, </a:t>
            </a:r>
            <a:r>
              <a:rPr lang="en-GB" sz="1600" b="1" dirty="0">
                <a:solidFill>
                  <a:schemeClr val="bg2"/>
                </a:solidFill>
                <a:latin typeface="Verdana"/>
                <a:ea typeface="+mn-ea"/>
                <a:cs typeface="Verdana"/>
              </a:rPr>
              <a:t>5C1</a:t>
            </a:r>
            <a:r>
              <a:rPr lang="en-GB" sz="1600" dirty="0">
                <a:solidFill>
                  <a:schemeClr val="bg2"/>
                </a:solidFill>
                <a:latin typeface="Verdana"/>
                <a:ea typeface="+mn-ea"/>
                <a:cs typeface="Verdana"/>
              </a:rPr>
              <a:t> and </a:t>
            </a:r>
            <a:r>
              <a:rPr lang="en-GB" sz="1600" b="1" dirty="0">
                <a:solidFill>
                  <a:schemeClr val="bg2"/>
                </a:solidFill>
                <a:latin typeface="Verdana"/>
                <a:ea typeface="+mn-ea"/>
                <a:cs typeface="Verdana"/>
              </a:rPr>
              <a:t>21C13</a:t>
            </a:r>
            <a:r>
              <a:rPr lang="en-GB" sz="1600" dirty="0">
                <a:solidFill>
                  <a:schemeClr val="bg2"/>
                </a:solidFill>
                <a:latin typeface="Verdana"/>
                <a:ea typeface="+mn-ea"/>
                <a:cs typeface="Verdana"/>
              </a:rPr>
              <a:t> (1st Ganymede, 1st </a:t>
            </a:r>
            <a:r>
              <a:rPr lang="en-GB" sz="1600" dirty="0" err="1">
                <a:solidFill>
                  <a:schemeClr val="bg2"/>
                </a:solidFill>
                <a:latin typeface="Verdana"/>
                <a:ea typeface="+mn-ea"/>
                <a:cs typeface="Verdana"/>
              </a:rPr>
              <a:t>Callisto</a:t>
            </a:r>
            <a:r>
              <a:rPr lang="en-GB" sz="1600" dirty="0">
                <a:solidFill>
                  <a:schemeClr val="bg2"/>
                </a:solidFill>
                <a:latin typeface="Verdana"/>
                <a:ea typeface="+mn-ea"/>
                <a:cs typeface="Verdana"/>
              </a:rPr>
              <a:t> and slow </a:t>
            </a:r>
            <a:r>
              <a:rPr lang="en-GB" sz="1600" dirty="0" err="1">
                <a:solidFill>
                  <a:schemeClr val="bg2"/>
                </a:solidFill>
                <a:latin typeface="Verdana"/>
                <a:ea typeface="+mn-ea"/>
                <a:cs typeface="Verdana"/>
              </a:rPr>
              <a:t>Callisto</a:t>
            </a:r>
            <a:r>
              <a:rPr lang="en-GB" sz="1600" dirty="0">
                <a:solidFill>
                  <a:schemeClr val="bg2"/>
                </a:solidFill>
                <a:latin typeface="Verdana"/>
                <a:ea typeface="+mn-ea"/>
                <a:cs typeface="Verdana"/>
              </a:rPr>
              <a:t> flyby with CA on the far side illuminated): decision from SWT to assume 50, 30 and 70Gb in total respectively (total for ALL instruments). This corresponds to respectively </a:t>
            </a:r>
            <a:r>
              <a:rPr lang="en-GB" sz="1600" b="1" dirty="0">
                <a:solidFill>
                  <a:schemeClr val="bg2"/>
                </a:solidFill>
                <a:latin typeface="Verdana"/>
                <a:ea typeface="+mn-ea"/>
                <a:cs typeface="Verdana"/>
              </a:rPr>
              <a:t>~43 Gb, 24.8Gb and 62.83 Gb for the remote-sensing</a:t>
            </a:r>
            <a:r>
              <a:rPr lang="en-GB" sz="1600" dirty="0">
                <a:solidFill>
                  <a:schemeClr val="bg2"/>
                </a:solidFill>
                <a:latin typeface="Verdana"/>
                <a:ea typeface="+mn-ea"/>
                <a:cs typeface="Verdana"/>
              </a:rPr>
              <a:t>.</a:t>
            </a:r>
          </a:p>
        </p:txBody>
      </p:sp>
      <p:pic>
        <p:nvPicPr>
          <p:cNvPr id="5" name="Picture 4">
            <a:extLst>
              <a:ext uri="{FF2B5EF4-FFF2-40B4-BE49-F238E27FC236}">
                <a16:creationId xmlns:a16="http://schemas.microsoft.com/office/drawing/2014/main" xmlns="" id="{9353EB69-A007-424F-B40F-9A009A25333D}"/>
              </a:ext>
            </a:extLst>
          </p:cNvPr>
          <p:cNvPicPr>
            <a:picLocks noChangeAspect="1"/>
          </p:cNvPicPr>
          <p:nvPr/>
        </p:nvPicPr>
        <p:blipFill>
          <a:blip r:embed="rId3"/>
          <a:stretch>
            <a:fillRect/>
          </a:stretch>
        </p:blipFill>
        <p:spPr>
          <a:xfrm>
            <a:off x="57832" y="2743199"/>
            <a:ext cx="576776" cy="576776"/>
          </a:xfrm>
          <a:prstGeom prst="rect">
            <a:avLst/>
          </a:prstGeom>
        </p:spPr>
      </p:pic>
      <p:sp>
        <p:nvSpPr>
          <p:cNvPr id="6" name="TextBox 3">
            <a:extLst>
              <a:ext uri="{FF2B5EF4-FFF2-40B4-BE49-F238E27FC236}">
                <a16:creationId xmlns:a16="http://schemas.microsoft.com/office/drawing/2014/main" xmlns="" id="{1C3742D5-5B03-2541-9F5B-0D70A89B9E10}"/>
              </a:ext>
            </a:extLst>
          </p:cNvPr>
          <p:cNvSpPr txBox="1">
            <a:spLocks noChangeArrowheads="1"/>
          </p:cNvSpPr>
          <p:nvPr/>
        </p:nvSpPr>
        <p:spPr bwMode="auto">
          <a:xfrm>
            <a:off x="-1" y="220247"/>
            <a:ext cx="9144001" cy="707886"/>
          </a:xfrm>
          <a:prstGeom prst="rect">
            <a:avLst/>
          </a:prstGeom>
          <a:noFill/>
          <a:ln>
            <a:noFill/>
          </a:ln>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r>
              <a:rPr lang="en-US" altLang="en-US" sz="2000" b="1" dirty="0">
                <a:solidFill>
                  <a:srgbClr val="0070C0"/>
                </a:solidFill>
              </a:rPr>
              <a:t>STRATEGIC PLANNING </a:t>
            </a:r>
          </a:p>
          <a:p>
            <a:pPr algn="ctr"/>
            <a:r>
              <a:rPr lang="en-US" altLang="en-US" sz="2000" b="1" dirty="0" smtClean="0">
                <a:solidFill>
                  <a:srgbClr val="0070C0"/>
                </a:solidFill>
              </a:rPr>
              <a:t>MAJIS assumptions </a:t>
            </a:r>
            <a:r>
              <a:rPr lang="en-US" sz="2000" b="1" dirty="0" smtClean="0">
                <a:solidFill>
                  <a:srgbClr val="0070C0"/>
                </a:solidFill>
              </a:rPr>
              <a:t>UPDATES (CASE 5)</a:t>
            </a:r>
            <a:endParaRPr lang="en-US" sz="2000" b="1" dirty="0">
              <a:solidFill>
                <a:srgbClr val="0070C0"/>
              </a:solidFill>
            </a:endParaRPr>
          </a:p>
        </p:txBody>
      </p:sp>
      <p:sp>
        <p:nvSpPr>
          <p:cNvPr id="2" name="Rectangle 1"/>
          <p:cNvSpPr/>
          <p:nvPr/>
        </p:nvSpPr>
        <p:spPr>
          <a:xfrm>
            <a:off x="886265" y="5148776"/>
            <a:ext cx="6752492" cy="379829"/>
          </a:xfrm>
          <a:prstGeom prst="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026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31799E3-662D-E54C-9871-7A559A2DE683}"/>
              </a:ext>
            </a:extLst>
          </p:cNvPr>
          <p:cNvSpPr txBox="1"/>
          <p:nvPr/>
        </p:nvSpPr>
        <p:spPr>
          <a:xfrm>
            <a:off x="140023" y="1111109"/>
            <a:ext cx="8864491" cy="5603585"/>
          </a:xfrm>
          <a:prstGeom prst="rect">
            <a:avLst/>
          </a:prstGeom>
          <a:noFill/>
        </p:spPr>
        <p:txBody>
          <a:bodyPr wrap="square" rtlCol="0">
            <a:spAutoFit/>
          </a:bodyPr>
          <a:lstStyle/>
          <a:p>
            <a:pPr indent="-615950" fontAlgn="base">
              <a:lnSpc>
                <a:spcPct val="119000"/>
              </a:lnSpc>
              <a:spcBef>
                <a:spcPct val="20000"/>
              </a:spcBef>
              <a:spcAft>
                <a:spcPct val="0"/>
              </a:spcAft>
              <a:buClr>
                <a:schemeClr val="accent1"/>
              </a:buClr>
              <a:buFont typeface="Wingdings" pitchFamily="2" charset="2"/>
              <a:buChar char="Ø"/>
            </a:pPr>
            <a:r>
              <a:rPr lang="en-US" altLang="en-US" sz="1600" b="1" dirty="0">
                <a:solidFill>
                  <a:schemeClr val="bg2"/>
                </a:solidFill>
                <a:cs typeface="Verdana"/>
              </a:rPr>
              <a:t>JUPITER SYSTEM</a:t>
            </a:r>
            <a:r>
              <a:rPr lang="en-US" altLang="en-US" sz="1600" dirty="0">
                <a:solidFill>
                  <a:schemeClr val="bg2"/>
                </a:solidFill>
                <a:cs typeface="Verdana"/>
              </a:rPr>
              <a:t>: new target and associated segments to be considered (and associated segments): [MAJIS PI inputs]</a:t>
            </a:r>
          </a:p>
          <a:p>
            <a:pPr marL="812800" lvl="2" indent="-285750" fontAlgn="base">
              <a:lnSpc>
                <a:spcPct val="119000"/>
              </a:lnSpc>
              <a:spcBef>
                <a:spcPct val="20000"/>
              </a:spcBef>
              <a:spcAft>
                <a:spcPct val="0"/>
              </a:spcAft>
              <a:buClr>
                <a:schemeClr val="accent1"/>
              </a:buClr>
              <a:buFont typeface="Verdana" panose="020B0604030504040204" pitchFamily="34" charset="0"/>
              <a:buChar char="―"/>
            </a:pPr>
            <a:r>
              <a:rPr lang="en-US" altLang="en-US" sz="1600" b="1" dirty="0">
                <a:solidFill>
                  <a:schemeClr val="bg2"/>
                </a:solidFill>
                <a:latin typeface="Verdana"/>
                <a:cs typeface="Verdana"/>
              </a:rPr>
              <a:t>Inner moons</a:t>
            </a:r>
          </a:p>
          <a:p>
            <a:pPr marL="1270000" lvl="3" indent="-285750" fontAlgn="base">
              <a:lnSpc>
                <a:spcPct val="119000"/>
              </a:lnSpc>
              <a:spcBef>
                <a:spcPct val="20000"/>
              </a:spcBef>
              <a:spcAft>
                <a:spcPct val="0"/>
              </a:spcAft>
              <a:buClr>
                <a:schemeClr val="accent1"/>
              </a:buClr>
              <a:buFont typeface="Wingdings" pitchFamily="2" charset="2"/>
              <a:buChar char="Ø"/>
            </a:pPr>
            <a:r>
              <a:rPr lang="en-US" altLang="en-US" sz="1600" dirty="0">
                <a:solidFill>
                  <a:schemeClr val="bg2"/>
                </a:solidFill>
                <a:latin typeface="Verdana"/>
                <a:cs typeface="Verdana"/>
              </a:rPr>
              <a:t>Amalthea</a:t>
            </a:r>
            <a:r>
              <a:rPr lang="en-US" altLang="en-US" sz="1600" b="1" dirty="0">
                <a:solidFill>
                  <a:schemeClr val="bg2"/>
                </a:solidFill>
                <a:latin typeface="Verdana"/>
                <a:cs typeface="Verdana"/>
              </a:rPr>
              <a:t>, </a:t>
            </a:r>
            <a:r>
              <a:rPr lang="en-US" altLang="en-US" sz="1600" dirty="0">
                <a:solidFill>
                  <a:schemeClr val="bg2"/>
                </a:solidFill>
                <a:latin typeface="Verdana"/>
                <a:cs typeface="Verdana"/>
              </a:rPr>
              <a:t>2 hemisphere observations</a:t>
            </a:r>
          </a:p>
          <a:p>
            <a:pPr marL="1270000" lvl="3" indent="-285750" fontAlgn="base">
              <a:lnSpc>
                <a:spcPct val="119000"/>
              </a:lnSpc>
              <a:spcBef>
                <a:spcPct val="20000"/>
              </a:spcBef>
              <a:spcAft>
                <a:spcPct val="0"/>
              </a:spcAft>
              <a:buClr>
                <a:schemeClr val="accent1"/>
              </a:buClr>
              <a:buFont typeface="Wingdings" pitchFamily="2" charset="2"/>
              <a:buChar char="Ø"/>
            </a:pPr>
            <a:r>
              <a:rPr lang="en-US" altLang="en-US" sz="1600" dirty="0">
                <a:solidFill>
                  <a:schemeClr val="bg2"/>
                </a:solidFill>
                <a:latin typeface="Verdana"/>
                <a:cs typeface="Verdana"/>
              </a:rPr>
              <a:t>Data Volume per campaign: </a:t>
            </a:r>
            <a:r>
              <a:rPr lang="en-US" altLang="en-US" sz="1600" b="1" dirty="0">
                <a:solidFill>
                  <a:schemeClr val="bg2"/>
                </a:solidFill>
                <a:latin typeface="Verdana"/>
                <a:cs typeface="Verdana"/>
              </a:rPr>
              <a:t>0.8 Mb </a:t>
            </a:r>
            <a:r>
              <a:rPr lang="en-US" altLang="en-US" sz="1600" dirty="0">
                <a:solidFill>
                  <a:schemeClr val="bg2"/>
                </a:solidFill>
                <a:latin typeface="Verdana"/>
                <a:cs typeface="Verdana"/>
              </a:rPr>
              <a:t>(2 cubes)</a:t>
            </a:r>
          </a:p>
          <a:p>
            <a:pPr marL="812800" lvl="2" indent="-285750" fontAlgn="base">
              <a:lnSpc>
                <a:spcPct val="119000"/>
              </a:lnSpc>
              <a:spcBef>
                <a:spcPct val="20000"/>
              </a:spcBef>
              <a:spcAft>
                <a:spcPct val="0"/>
              </a:spcAft>
              <a:buClr>
                <a:schemeClr val="accent1"/>
              </a:buClr>
              <a:buFont typeface="Verdana" panose="020B0604030504040204" pitchFamily="34" charset="0"/>
              <a:buChar char="―"/>
            </a:pPr>
            <a:r>
              <a:rPr lang="en-US" altLang="en-US" sz="1600" b="1" dirty="0">
                <a:solidFill>
                  <a:schemeClr val="bg2"/>
                </a:solidFill>
                <a:latin typeface="Verdana"/>
                <a:cs typeface="Verdana"/>
              </a:rPr>
              <a:t>Rings</a:t>
            </a:r>
          </a:p>
          <a:p>
            <a:pPr marL="1270000" lvl="3" indent="-285750" fontAlgn="base">
              <a:lnSpc>
                <a:spcPct val="119000"/>
              </a:lnSpc>
              <a:spcBef>
                <a:spcPct val="20000"/>
              </a:spcBef>
              <a:spcAft>
                <a:spcPct val="0"/>
              </a:spcAft>
              <a:buClr>
                <a:schemeClr val="accent1"/>
              </a:buClr>
              <a:buFont typeface="Wingdings" pitchFamily="2" charset="2"/>
              <a:buChar char="Ø"/>
            </a:pPr>
            <a:r>
              <a:rPr lang="en-US" altLang="en-US" sz="1600" dirty="0">
                <a:solidFill>
                  <a:schemeClr val="bg2"/>
                </a:solidFill>
                <a:latin typeface="Verdana"/>
                <a:cs typeface="Verdana"/>
              </a:rPr>
              <a:t>Low phases</a:t>
            </a:r>
            <a:r>
              <a:rPr lang="en-US" altLang="en-US" sz="1600" b="1" dirty="0">
                <a:solidFill>
                  <a:schemeClr val="bg2"/>
                </a:solidFill>
                <a:latin typeface="Verdana"/>
                <a:cs typeface="Verdana"/>
              </a:rPr>
              <a:t>: 5.1 Mb </a:t>
            </a:r>
            <a:r>
              <a:rPr lang="en-US" altLang="en-US" sz="1600" dirty="0">
                <a:solidFill>
                  <a:schemeClr val="bg2"/>
                </a:solidFill>
                <a:latin typeface="Verdana"/>
                <a:cs typeface="Verdana"/>
              </a:rPr>
              <a:t>per segment (2 cubes)</a:t>
            </a:r>
          </a:p>
          <a:p>
            <a:pPr marL="1270000" lvl="3" indent="-285750" fontAlgn="base">
              <a:lnSpc>
                <a:spcPct val="119000"/>
              </a:lnSpc>
              <a:spcBef>
                <a:spcPct val="20000"/>
              </a:spcBef>
              <a:spcAft>
                <a:spcPct val="0"/>
              </a:spcAft>
              <a:buClr>
                <a:schemeClr val="accent1"/>
              </a:buClr>
              <a:buFont typeface="Wingdings" pitchFamily="2" charset="2"/>
              <a:buChar char="Ø"/>
            </a:pPr>
            <a:r>
              <a:rPr lang="en-US" altLang="en-US" sz="1600" dirty="0">
                <a:solidFill>
                  <a:schemeClr val="bg2"/>
                </a:solidFill>
                <a:latin typeface="Verdana"/>
                <a:cs typeface="Verdana"/>
              </a:rPr>
              <a:t>High phases:</a:t>
            </a:r>
          </a:p>
          <a:p>
            <a:pPr marL="1727200" lvl="4" indent="-285750" fontAlgn="base">
              <a:lnSpc>
                <a:spcPct val="119000"/>
              </a:lnSpc>
              <a:spcBef>
                <a:spcPct val="20000"/>
              </a:spcBef>
              <a:spcAft>
                <a:spcPct val="0"/>
              </a:spcAft>
              <a:buClr>
                <a:schemeClr val="accent1"/>
              </a:buClr>
              <a:buFont typeface="Wingdings" pitchFamily="2" charset="2"/>
              <a:buChar char="§"/>
            </a:pPr>
            <a:r>
              <a:rPr lang="en-US" altLang="en-US" sz="1600" dirty="0">
                <a:solidFill>
                  <a:schemeClr val="bg2"/>
                </a:solidFill>
                <a:latin typeface="Verdana"/>
                <a:cs typeface="Verdana"/>
              </a:rPr>
              <a:t>Rings mosaic:  2.55 Mb/cube, </a:t>
            </a:r>
            <a:r>
              <a:rPr lang="en-US" altLang="en-US" sz="1600" b="1" dirty="0">
                <a:solidFill>
                  <a:schemeClr val="bg2"/>
                </a:solidFill>
                <a:latin typeface="Verdana"/>
                <a:cs typeface="Verdana"/>
              </a:rPr>
              <a:t>30.5 Mb </a:t>
            </a:r>
            <a:r>
              <a:rPr lang="en-US" altLang="en-US" sz="1600" dirty="0">
                <a:solidFill>
                  <a:schemeClr val="bg2"/>
                </a:solidFill>
                <a:latin typeface="Verdana"/>
                <a:cs typeface="Verdana"/>
              </a:rPr>
              <a:t>per campaign (2 </a:t>
            </a:r>
            <a:r>
              <a:rPr lang="en-US" altLang="en-US" sz="1600" dirty="0" err="1">
                <a:solidFill>
                  <a:schemeClr val="bg2"/>
                </a:solidFill>
                <a:latin typeface="Verdana"/>
                <a:cs typeface="Verdana"/>
              </a:rPr>
              <a:t>ansae</a:t>
            </a:r>
            <a:r>
              <a:rPr lang="en-US" altLang="en-US" sz="1600" dirty="0">
                <a:solidFill>
                  <a:schemeClr val="bg2"/>
                </a:solidFill>
                <a:latin typeface="Verdana"/>
                <a:cs typeface="Verdana"/>
              </a:rPr>
              <a:t>, 3 cubes/</a:t>
            </a:r>
            <a:r>
              <a:rPr lang="en-US" altLang="en-US" sz="1600" dirty="0" err="1">
                <a:solidFill>
                  <a:schemeClr val="bg2"/>
                </a:solidFill>
                <a:latin typeface="Verdana"/>
                <a:cs typeface="Verdana"/>
              </a:rPr>
              <a:t>ansa</a:t>
            </a:r>
            <a:r>
              <a:rPr lang="en-US" altLang="en-US" sz="1600" dirty="0">
                <a:solidFill>
                  <a:schemeClr val="bg2"/>
                </a:solidFill>
                <a:latin typeface="Verdana"/>
                <a:cs typeface="Verdana"/>
              </a:rPr>
              <a:t>, 2 elevation ranges; total 12 cubes)</a:t>
            </a:r>
          </a:p>
          <a:p>
            <a:pPr marL="1727200" lvl="4" indent="-285750" fontAlgn="base">
              <a:lnSpc>
                <a:spcPct val="119000"/>
              </a:lnSpc>
              <a:spcBef>
                <a:spcPct val="20000"/>
              </a:spcBef>
              <a:spcAft>
                <a:spcPct val="0"/>
              </a:spcAft>
              <a:buClr>
                <a:schemeClr val="accent1"/>
              </a:buClr>
              <a:buFont typeface="Wingdings" pitchFamily="2" charset="2"/>
              <a:buChar char="§"/>
            </a:pPr>
            <a:r>
              <a:rPr lang="en-US" altLang="en-US" sz="1600" dirty="0">
                <a:solidFill>
                  <a:schemeClr val="bg2"/>
                </a:solidFill>
                <a:latin typeface="Verdana"/>
                <a:cs typeface="Verdana"/>
              </a:rPr>
              <a:t>Main rings region structure: </a:t>
            </a:r>
            <a:r>
              <a:rPr lang="en-US" altLang="en-US" sz="1600" b="1" dirty="0">
                <a:solidFill>
                  <a:schemeClr val="bg2"/>
                </a:solidFill>
                <a:latin typeface="Verdana"/>
                <a:cs typeface="Verdana"/>
              </a:rPr>
              <a:t>20.3 Mb </a:t>
            </a:r>
            <a:r>
              <a:rPr lang="en-US" altLang="en-US" sz="1600" dirty="0">
                <a:solidFill>
                  <a:schemeClr val="bg2"/>
                </a:solidFill>
                <a:latin typeface="Verdana"/>
                <a:cs typeface="Verdana"/>
              </a:rPr>
              <a:t>(2 cubes)</a:t>
            </a:r>
          </a:p>
          <a:p>
            <a:pPr marL="1270000" lvl="3" indent="-285750" fontAlgn="base">
              <a:lnSpc>
                <a:spcPct val="119000"/>
              </a:lnSpc>
              <a:spcBef>
                <a:spcPct val="20000"/>
              </a:spcBef>
              <a:spcAft>
                <a:spcPct val="0"/>
              </a:spcAft>
              <a:buClr>
                <a:schemeClr val="accent1"/>
              </a:buClr>
              <a:buFont typeface="Wingdings" pitchFamily="2" charset="2"/>
              <a:buChar char="Ø"/>
            </a:pPr>
            <a:r>
              <a:rPr lang="en-US" altLang="en-US" sz="1600" dirty="0">
                <a:solidFill>
                  <a:schemeClr val="bg2"/>
                </a:solidFill>
                <a:latin typeface="Verdana"/>
                <a:cs typeface="Verdana"/>
              </a:rPr>
              <a:t>Phase curves: </a:t>
            </a:r>
            <a:r>
              <a:rPr lang="en-US" altLang="en-US" sz="1600" b="1" dirty="0">
                <a:solidFill>
                  <a:schemeClr val="bg2"/>
                </a:solidFill>
                <a:latin typeface="Verdana"/>
                <a:cs typeface="Verdana"/>
              </a:rPr>
              <a:t>Nx2.55 Mb </a:t>
            </a:r>
            <a:r>
              <a:rPr lang="en-US" altLang="en-US" sz="1600" dirty="0">
                <a:solidFill>
                  <a:schemeClr val="bg2"/>
                </a:solidFill>
                <a:latin typeface="Verdana"/>
                <a:cs typeface="Verdana"/>
              </a:rPr>
              <a:t>per campaign (N number of phases sampled)</a:t>
            </a:r>
          </a:p>
          <a:p>
            <a:pPr marL="1771650" lvl="5" indent="-615950">
              <a:lnSpc>
                <a:spcPct val="119000"/>
              </a:lnSpc>
              <a:spcBef>
                <a:spcPct val="20000"/>
              </a:spcBef>
              <a:buClr>
                <a:schemeClr val="accent1"/>
              </a:buClr>
              <a:buFont typeface="Wingdings" pitchFamily="2" charset="2"/>
              <a:buChar char="Ø"/>
            </a:pPr>
            <a:endParaRPr lang="en-US" altLang="en-US" sz="1600" dirty="0">
              <a:solidFill>
                <a:schemeClr val="bg2"/>
              </a:solidFill>
              <a:cs typeface="Verdana"/>
            </a:endParaRPr>
          </a:p>
          <a:p>
            <a:pPr marL="2343150" lvl="4">
              <a:buFont typeface="Arial" panose="020B0604020202020204" pitchFamily="34" charset="0"/>
              <a:buChar char="•"/>
            </a:pPr>
            <a:endParaRPr lang="en-US" altLang="en-US" sz="1385" dirty="0"/>
          </a:p>
          <a:p>
            <a:pPr lvl="1">
              <a:buFont typeface="Arial" panose="020B0604020202020204" pitchFamily="34" charset="0"/>
              <a:buChar char="•"/>
            </a:pPr>
            <a:endParaRPr lang="en-GB" altLang="en-US" sz="1385" dirty="0"/>
          </a:p>
          <a:p>
            <a:r>
              <a:rPr lang="en-US" altLang="en-US" sz="1385" dirty="0"/>
              <a:t> </a:t>
            </a:r>
            <a:endParaRPr lang="en-GB" altLang="en-US" sz="1385" dirty="0"/>
          </a:p>
          <a:p>
            <a:endParaRPr lang="en-US" dirty="0"/>
          </a:p>
        </p:txBody>
      </p:sp>
      <p:sp>
        <p:nvSpPr>
          <p:cNvPr id="5" name="TextBox 3">
            <a:extLst>
              <a:ext uri="{FF2B5EF4-FFF2-40B4-BE49-F238E27FC236}">
                <a16:creationId xmlns:a16="http://schemas.microsoft.com/office/drawing/2014/main" xmlns="" id="{1C3742D5-5B03-2541-9F5B-0D70A89B9E10}"/>
              </a:ext>
            </a:extLst>
          </p:cNvPr>
          <p:cNvSpPr txBox="1">
            <a:spLocks noChangeArrowheads="1"/>
          </p:cNvSpPr>
          <p:nvPr/>
        </p:nvSpPr>
        <p:spPr bwMode="auto">
          <a:xfrm>
            <a:off x="-1" y="304655"/>
            <a:ext cx="9144001" cy="707886"/>
          </a:xfrm>
          <a:prstGeom prst="rect">
            <a:avLst/>
          </a:prstGeom>
          <a:noFill/>
          <a:ln>
            <a:noFill/>
          </a:ln>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r>
              <a:rPr lang="en-US" altLang="en-US" sz="2000" b="1" dirty="0">
                <a:solidFill>
                  <a:srgbClr val="0070C0"/>
                </a:solidFill>
              </a:rPr>
              <a:t>STRATEGIC PLANNING </a:t>
            </a:r>
          </a:p>
          <a:p>
            <a:pPr algn="ctr"/>
            <a:r>
              <a:rPr lang="en-US" altLang="en-US" sz="2000" b="1" dirty="0" smtClean="0">
                <a:solidFill>
                  <a:srgbClr val="0070C0"/>
                </a:solidFill>
              </a:rPr>
              <a:t>MAJIS assumptions: </a:t>
            </a:r>
            <a:r>
              <a:rPr lang="en-US" sz="2000" b="1" dirty="0" smtClean="0">
                <a:solidFill>
                  <a:srgbClr val="0070C0"/>
                </a:solidFill>
              </a:rPr>
              <a:t>UPDATES TO BE CONSIDERED</a:t>
            </a:r>
            <a:endParaRPr lang="en-US" sz="2000" b="1" dirty="0">
              <a:solidFill>
                <a:srgbClr val="0070C0"/>
              </a:solidFill>
            </a:endParaRPr>
          </a:p>
        </p:txBody>
      </p:sp>
    </p:spTree>
    <p:extLst>
      <p:ext uri="{BB962C8B-B14F-4D97-AF65-F5344CB8AC3E}">
        <p14:creationId xmlns:p14="http://schemas.microsoft.com/office/powerpoint/2010/main" val="2023061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rgbClr val="FFC000"/>
            </a:solidFill>
          </a:ln>
        </p:spPr>
        <p:txBody>
          <a:bodyPr/>
          <a:lstStyle/>
          <a:p>
            <a:pPr algn="ctr"/>
            <a:r>
              <a:rPr lang="en-US" b="1" dirty="0" smtClean="0">
                <a:solidFill>
                  <a:srgbClr val="FFC000"/>
                </a:solidFill>
              </a:rPr>
              <a:t>OPEN QUESTIONS/WISHES</a:t>
            </a:r>
            <a:r>
              <a:rPr lang="mr-IN" b="1" dirty="0" smtClean="0">
                <a:solidFill>
                  <a:srgbClr val="FFC000"/>
                </a:solidFill>
              </a:rPr>
              <a:t>…</a:t>
            </a:r>
            <a:endParaRPr lang="en-US" b="1" dirty="0">
              <a:solidFill>
                <a:srgbClr val="FFC000"/>
              </a:solidFill>
            </a:endParaRPr>
          </a:p>
        </p:txBody>
      </p:sp>
      <p:sp>
        <p:nvSpPr>
          <p:cNvPr id="3" name="Content Placeholder 2"/>
          <p:cNvSpPr>
            <a:spLocks noGrp="1"/>
          </p:cNvSpPr>
          <p:nvPr>
            <p:ph idx="1"/>
          </p:nvPr>
        </p:nvSpPr>
        <p:spPr>
          <a:xfrm>
            <a:off x="172800" y="730131"/>
            <a:ext cx="8971200" cy="4899595"/>
          </a:xfrm>
        </p:spPr>
        <p:txBody>
          <a:bodyPr/>
          <a:lstStyle/>
          <a:p>
            <a:pPr>
              <a:buSzPct val="200000"/>
              <a:buBlip>
                <a:blip r:embed="rId2"/>
              </a:buBlip>
            </a:pPr>
            <a:r>
              <a:rPr lang="en-US" dirty="0" smtClean="0">
                <a:solidFill>
                  <a:srgbClr val="FFC000"/>
                </a:solidFill>
              </a:rPr>
              <a:t>  </a:t>
            </a:r>
            <a:r>
              <a:rPr lang="en-US" dirty="0" smtClean="0">
                <a:solidFill>
                  <a:srgbClr val="FFC000"/>
                </a:solidFill>
              </a:rPr>
              <a:t>NEW </a:t>
            </a:r>
            <a:r>
              <a:rPr lang="en-US" dirty="0" smtClean="0">
                <a:solidFill>
                  <a:srgbClr val="FFC000"/>
                </a:solidFill>
              </a:rPr>
              <a:t>EVENTS TO BE DEFINED? </a:t>
            </a:r>
            <a:endParaRPr lang="en-US" dirty="0" smtClean="0">
              <a:solidFill>
                <a:srgbClr val="FFC000"/>
              </a:solidFill>
            </a:endParaRPr>
          </a:p>
          <a:p>
            <a:pPr>
              <a:buSzPct val="200000"/>
              <a:buBlip>
                <a:blip r:embed="rId2"/>
              </a:buBlip>
            </a:pPr>
            <a:endParaRPr lang="en-US" dirty="0">
              <a:solidFill>
                <a:srgbClr val="FFC000"/>
              </a:solidFill>
            </a:endParaRPr>
          </a:p>
          <a:p>
            <a:pPr>
              <a:buSzPct val="200000"/>
              <a:buBlip>
                <a:blip r:embed="rId2"/>
              </a:buBlip>
            </a:pPr>
            <a:r>
              <a:rPr lang="en-US" dirty="0" smtClean="0">
                <a:solidFill>
                  <a:srgbClr val="FFC000"/>
                </a:solidFill>
              </a:rPr>
              <a:t> DUMP OF THE DATABASE TO CHECK/UPDATE THE SEGMENT DEFINITIONS (WG in the loop)?</a:t>
            </a:r>
          </a:p>
          <a:p>
            <a:pPr>
              <a:buSzPct val="200000"/>
              <a:buBlip>
                <a:blip r:embed="rId2"/>
              </a:buBlip>
            </a:pPr>
            <a:endParaRPr lang="en-US" dirty="0">
              <a:solidFill>
                <a:srgbClr val="FFC000"/>
              </a:solidFill>
            </a:endParaRPr>
          </a:p>
          <a:p>
            <a:pPr>
              <a:buSzPct val="200000"/>
              <a:buBlip>
                <a:blip r:embed="rId2"/>
              </a:buBlip>
            </a:pPr>
            <a:r>
              <a:rPr lang="en-US" dirty="0" smtClean="0">
                <a:solidFill>
                  <a:srgbClr val="FFC000"/>
                </a:solidFill>
              </a:rPr>
              <a:t> ANY IDEAS TO ASSESS A SEGMENTATION                                              (~coverage tool = #scheduled/#opportunities</a:t>
            </a:r>
            <a:r>
              <a:rPr lang="en-US" dirty="0" smtClean="0">
                <a:solidFill>
                  <a:srgbClr val="FFC000"/>
                </a:solidFill>
              </a:rPr>
              <a:t>) *weight?</a:t>
            </a:r>
            <a:endParaRPr lang="en-US" dirty="0" smtClean="0">
              <a:solidFill>
                <a:srgbClr val="FFC000"/>
              </a:solidFill>
            </a:endParaRPr>
          </a:p>
          <a:p>
            <a:pPr>
              <a:buSzPct val="200000"/>
              <a:buBlip>
                <a:blip r:embed="rId2"/>
              </a:buBlip>
            </a:pPr>
            <a:endParaRPr lang="en-US" dirty="0">
              <a:solidFill>
                <a:srgbClr val="FFC000"/>
              </a:solidFill>
            </a:endParaRPr>
          </a:p>
          <a:p>
            <a:pPr>
              <a:buSzPct val="200000"/>
              <a:buBlip>
                <a:blip r:embed="rId2"/>
              </a:buBlip>
            </a:pPr>
            <a:r>
              <a:rPr lang="en-US" dirty="0" smtClean="0">
                <a:solidFill>
                  <a:srgbClr val="FFC000"/>
                </a:solidFill>
              </a:rPr>
              <a:t> LIST OF OBSERVATIONS/INSTRUMENT BLOCKS WITH ASSOCIATED RESOURCES AND CONSTRAINTS</a:t>
            </a:r>
            <a:r>
              <a:rPr lang="en-US" dirty="0" smtClean="0">
                <a:solidFill>
                  <a:srgbClr val="FFC000"/>
                </a:solidFill>
              </a:rPr>
              <a:t>?</a:t>
            </a:r>
          </a:p>
          <a:p>
            <a:pPr>
              <a:buSzPct val="200000"/>
              <a:buBlip>
                <a:blip r:embed="rId2"/>
              </a:buBlip>
            </a:pPr>
            <a:endParaRPr lang="en-US" dirty="0">
              <a:solidFill>
                <a:srgbClr val="FFC000"/>
              </a:solidFill>
            </a:endParaRPr>
          </a:p>
          <a:p>
            <a:pPr>
              <a:buSzPct val="200000"/>
              <a:buBlip>
                <a:blip r:embed="rId2"/>
              </a:buBlip>
            </a:pPr>
            <a:r>
              <a:rPr lang="en-US" dirty="0" smtClean="0">
                <a:solidFill>
                  <a:srgbClr val="FFC000"/>
                </a:solidFill>
              </a:rPr>
              <a:t>COLLABORATION MAJIS/JANUS TO IDENTIFY AND HARMONIZE THE COMMON OPPORTUNITIES, WITH COORDINATION AT WG LEVEL</a:t>
            </a:r>
          </a:p>
          <a:p>
            <a:pPr>
              <a:buSzPct val="200000"/>
              <a:buBlip>
                <a:blip r:embed="rId2"/>
              </a:buBlip>
            </a:pPr>
            <a:endParaRPr lang="en-US" dirty="0">
              <a:solidFill>
                <a:srgbClr val="FFC000"/>
              </a:solidFill>
            </a:endParaRPr>
          </a:p>
          <a:p>
            <a:pPr>
              <a:buSzPct val="200000"/>
              <a:buBlip>
                <a:blip r:embed="rId2"/>
              </a:buBlip>
            </a:pPr>
            <a:r>
              <a:rPr lang="en-US" dirty="0" smtClean="0">
                <a:solidFill>
                  <a:srgbClr val="FFC000"/>
                </a:solidFill>
              </a:rPr>
              <a:t>ANY UPDATES ON THE DV ASSUMPTIONS FOR THE LEVEL 0 STUDY?</a:t>
            </a:r>
            <a:endParaRPr lang="en-US" dirty="0">
              <a:solidFill>
                <a:srgbClr val="FFC000"/>
              </a:solidFill>
            </a:endParaRPr>
          </a:p>
          <a:p>
            <a:pPr>
              <a:buSzPct val="200000"/>
              <a:buBlip>
                <a:blip r:embed="rId2"/>
              </a:buBlip>
            </a:pPr>
            <a:endParaRPr lang="en-US" dirty="0">
              <a:solidFill>
                <a:srgbClr val="FFC000"/>
              </a:solidFill>
            </a:endParaRPr>
          </a:p>
          <a:p>
            <a:pPr>
              <a:buSzPct val="200000"/>
              <a:buBlip>
                <a:blip r:embed="rId2"/>
              </a:buBlip>
            </a:pPr>
            <a:r>
              <a:rPr lang="en-US" b="1" dirty="0" smtClean="0">
                <a:solidFill>
                  <a:srgbClr val="FFC000"/>
                </a:solidFill>
              </a:rPr>
              <a:t> ANYTHING YOU NEED FROM OUR SIDE??</a:t>
            </a:r>
            <a:endParaRPr lang="en-US" b="1" dirty="0">
              <a:solidFill>
                <a:srgbClr val="FFC000"/>
              </a:solidFill>
            </a:endParaRPr>
          </a:p>
        </p:txBody>
      </p:sp>
      <p:sp>
        <p:nvSpPr>
          <p:cNvPr id="5" name="TextBox 4"/>
          <p:cNvSpPr txBox="1"/>
          <p:nvPr/>
        </p:nvSpPr>
        <p:spPr>
          <a:xfrm>
            <a:off x="503583" y="5671930"/>
            <a:ext cx="1911101" cy="369332"/>
          </a:xfrm>
          <a:prstGeom prst="rect">
            <a:avLst/>
          </a:prstGeom>
          <a:noFill/>
        </p:spPr>
        <p:txBody>
          <a:bodyPr wrap="none" rtlCol="0">
            <a:spAutoFit/>
          </a:bodyPr>
          <a:lstStyle/>
          <a:p>
            <a:r>
              <a:rPr lang="en-US" smtClean="0">
                <a:hlinkClick r:id="rId3"/>
              </a:rPr>
              <a:t>JUICE web site</a:t>
            </a:r>
            <a:endParaRPr lang="en-US"/>
          </a:p>
        </p:txBody>
      </p:sp>
    </p:spTree>
    <p:extLst>
      <p:ext uri="{BB962C8B-B14F-4D97-AF65-F5344CB8AC3E}">
        <p14:creationId xmlns:p14="http://schemas.microsoft.com/office/powerpoint/2010/main" val="1860788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1588" y="751629"/>
            <a:ext cx="8101898" cy="369332"/>
          </a:xfrm>
          <a:prstGeom prst="rect">
            <a:avLst/>
          </a:prstGeom>
          <a:noFill/>
        </p:spPr>
        <p:txBody>
          <a:bodyPr wrap="none" rtlCol="0">
            <a:spAutoFit/>
          </a:bodyPr>
          <a:lstStyle/>
          <a:p>
            <a:r>
              <a:rPr lang="en-US" b="1" dirty="0">
                <a:solidFill>
                  <a:srgbClr val="0070C0"/>
                </a:solidFill>
              </a:rPr>
              <a:t>SOC SCIENCE OPERATIONS DURING DEVELOPMENT </a:t>
            </a:r>
            <a:r>
              <a:rPr lang="en-US" b="1" dirty="0" smtClean="0">
                <a:solidFill>
                  <a:srgbClr val="0070C0"/>
                </a:solidFill>
              </a:rPr>
              <a:t>PHASE</a:t>
            </a:r>
            <a:endParaRPr lang="en-US" b="1" dirty="0">
              <a:solidFill>
                <a:srgbClr val="0070C0"/>
              </a:solidFill>
            </a:endParaRPr>
          </a:p>
        </p:txBody>
      </p:sp>
      <p:sp>
        <p:nvSpPr>
          <p:cNvPr id="5" name="Folded Corner 4"/>
          <p:cNvSpPr/>
          <p:nvPr/>
        </p:nvSpPr>
        <p:spPr>
          <a:xfrm>
            <a:off x="834887" y="1904505"/>
            <a:ext cx="1775792" cy="122592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STRATEGIC PLANNING</a:t>
            </a:r>
            <a:endParaRPr lang="en-US"/>
          </a:p>
        </p:txBody>
      </p:sp>
      <p:sp>
        <p:nvSpPr>
          <p:cNvPr id="6" name="Folded Corner 5"/>
          <p:cNvSpPr/>
          <p:nvPr/>
        </p:nvSpPr>
        <p:spPr>
          <a:xfrm>
            <a:off x="834887" y="4290629"/>
            <a:ext cx="1775792" cy="121783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DETAILED INSTRUMENT OPERATIONS PLANNING</a:t>
            </a:r>
            <a:endParaRPr lang="en-US" dirty="0"/>
          </a:p>
        </p:txBody>
      </p:sp>
      <p:sp>
        <p:nvSpPr>
          <p:cNvPr id="7" name="Folded Corner 6"/>
          <p:cNvSpPr/>
          <p:nvPr/>
        </p:nvSpPr>
        <p:spPr>
          <a:xfrm>
            <a:off x="3835144" y="3294810"/>
            <a:ext cx="1974574" cy="85476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SCIENCE ACTIVITY PLAN</a:t>
            </a:r>
            <a:endParaRPr lang="en-US" dirty="0"/>
          </a:p>
        </p:txBody>
      </p:sp>
      <p:sp>
        <p:nvSpPr>
          <p:cNvPr id="8" name="Folded Corner 7"/>
          <p:cNvSpPr/>
          <p:nvPr/>
        </p:nvSpPr>
        <p:spPr>
          <a:xfrm>
            <a:off x="6857692" y="3268305"/>
            <a:ext cx="1974574" cy="85476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NOMINAL PLANNING CYCLES</a:t>
            </a:r>
            <a:endParaRPr lang="en-US" dirty="0"/>
          </a:p>
        </p:txBody>
      </p:sp>
      <p:sp>
        <p:nvSpPr>
          <p:cNvPr id="15" name="Left-Right Arrow 14"/>
          <p:cNvSpPr/>
          <p:nvPr/>
        </p:nvSpPr>
        <p:spPr>
          <a:xfrm>
            <a:off x="531589" y="1118881"/>
            <a:ext cx="4414014"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E0"/>
                </a:solidFill>
              </a:rPr>
              <a:t>DEVELOPMENT PHASE</a:t>
            </a:r>
            <a:endParaRPr lang="en-US">
              <a:solidFill>
                <a:srgbClr val="FF00E0"/>
              </a:solidFill>
            </a:endParaRPr>
          </a:p>
        </p:txBody>
      </p:sp>
      <p:sp>
        <p:nvSpPr>
          <p:cNvPr id="16" name="Left-Right Arrow 15"/>
          <p:cNvSpPr/>
          <p:nvPr/>
        </p:nvSpPr>
        <p:spPr>
          <a:xfrm>
            <a:off x="5456117" y="1118881"/>
            <a:ext cx="3687883"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E0"/>
                </a:solidFill>
              </a:rPr>
              <a:t>NOMINAL SCIENCE PHASE</a:t>
            </a:r>
            <a:endParaRPr lang="en-US" dirty="0">
              <a:solidFill>
                <a:srgbClr val="FF00E0"/>
              </a:solidFill>
            </a:endParaRPr>
          </a:p>
        </p:txBody>
      </p:sp>
      <p:sp>
        <p:nvSpPr>
          <p:cNvPr id="17" name="Up Arrow 16"/>
          <p:cNvSpPr/>
          <p:nvPr/>
        </p:nvSpPr>
        <p:spPr>
          <a:xfrm>
            <a:off x="5045300" y="1268988"/>
            <a:ext cx="414594" cy="47707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582537" y="1755870"/>
            <a:ext cx="1620675" cy="553998"/>
          </a:xfrm>
          <a:prstGeom prst="rect">
            <a:avLst/>
          </a:prstGeom>
          <a:noFill/>
        </p:spPr>
        <p:txBody>
          <a:bodyPr wrap="square" rtlCol="0">
            <a:spAutoFit/>
          </a:bodyPr>
          <a:lstStyle/>
          <a:p>
            <a:pPr algn="ctr"/>
            <a:r>
              <a:rPr lang="en-US" sz="1500" dirty="0" smtClean="0">
                <a:solidFill>
                  <a:srgbClr val="FF00E0"/>
                </a:solidFill>
              </a:rPr>
              <a:t>ONE YEAR BEFORE JOI</a:t>
            </a:r>
            <a:endParaRPr lang="en-US" sz="1500" dirty="0">
              <a:solidFill>
                <a:srgbClr val="FF00E0"/>
              </a:solidFill>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82" y="3314713"/>
            <a:ext cx="540000" cy="540000"/>
          </a:xfrm>
          <a:prstGeom prst="rect">
            <a:avLst/>
          </a:prstGeom>
        </p:spPr>
      </p:pic>
      <p:sp>
        <p:nvSpPr>
          <p:cNvPr id="20" name="TextBox 19"/>
          <p:cNvSpPr txBox="1"/>
          <p:nvPr/>
        </p:nvSpPr>
        <p:spPr>
          <a:xfrm>
            <a:off x="683307" y="3415801"/>
            <a:ext cx="1648208" cy="369332"/>
          </a:xfrm>
          <a:prstGeom prst="rect">
            <a:avLst/>
          </a:prstGeom>
          <a:noFill/>
        </p:spPr>
        <p:txBody>
          <a:bodyPr wrap="none" rtlCol="0">
            <a:spAutoFit/>
          </a:bodyPr>
          <a:lstStyle/>
          <a:p>
            <a:r>
              <a:rPr lang="en-US" b="1" dirty="0" smtClean="0">
                <a:solidFill>
                  <a:srgbClr val="FF0127"/>
                </a:solidFill>
              </a:rPr>
              <a:t>SWT</a:t>
            </a:r>
            <a:r>
              <a:rPr lang="en-US" b="1" dirty="0" smtClean="0">
                <a:solidFill>
                  <a:srgbClr val="7030A0"/>
                </a:solidFill>
              </a:rPr>
              <a:t> + </a:t>
            </a:r>
            <a:r>
              <a:rPr lang="en-US" b="1" dirty="0" smtClean="0">
                <a:solidFill>
                  <a:srgbClr val="140BE9"/>
                </a:solidFill>
              </a:rPr>
              <a:t>SOC</a:t>
            </a:r>
            <a:endParaRPr lang="en-US" b="1" dirty="0">
              <a:solidFill>
                <a:srgbClr val="140BE9"/>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82" y="5508465"/>
            <a:ext cx="540000" cy="540000"/>
          </a:xfrm>
          <a:prstGeom prst="rect">
            <a:avLst/>
          </a:prstGeom>
        </p:spPr>
      </p:pic>
      <p:sp>
        <p:nvSpPr>
          <p:cNvPr id="22" name="TextBox 21"/>
          <p:cNvSpPr txBox="1"/>
          <p:nvPr/>
        </p:nvSpPr>
        <p:spPr>
          <a:xfrm>
            <a:off x="2469771" y="5476775"/>
            <a:ext cx="2722220" cy="784830"/>
          </a:xfrm>
          <a:prstGeom prst="rect">
            <a:avLst/>
          </a:prstGeom>
          <a:noFill/>
        </p:spPr>
        <p:txBody>
          <a:bodyPr wrap="none" rtlCol="0">
            <a:spAutoFit/>
          </a:bodyPr>
          <a:lstStyle/>
          <a:p>
            <a:pPr marL="285750" indent="-285750">
              <a:buFont typeface="Arial" charset="0"/>
              <a:buChar char="•"/>
            </a:pPr>
            <a:r>
              <a:rPr lang="en-US" sz="1500" b="1" smtClean="0">
                <a:solidFill>
                  <a:srgbClr val="17FF02"/>
                </a:solidFill>
              </a:rPr>
              <a:t>INSTRUMENT </a:t>
            </a:r>
            <a:r>
              <a:rPr lang="en-US" sz="1500" b="1" dirty="0" smtClean="0">
                <a:solidFill>
                  <a:srgbClr val="17FF02"/>
                </a:solidFill>
              </a:rPr>
              <a:t>TEAMS</a:t>
            </a:r>
          </a:p>
          <a:p>
            <a:pPr marL="285750" indent="-285750">
              <a:buFont typeface="Arial" charset="0"/>
              <a:buChar char="•"/>
            </a:pPr>
            <a:r>
              <a:rPr lang="en-US" sz="1500" b="1" dirty="0" smtClean="0">
                <a:solidFill>
                  <a:srgbClr val="140BE9"/>
                </a:solidFill>
              </a:rPr>
              <a:t>SOC</a:t>
            </a:r>
          </a:p>
          <a:p>
            <a:pPr marL="285750" indent="-285750">
              <a:buFont typeface="Arial" charset="0"/>
              <a:buChar char="•"/>
            </a:pPr>
            <a:r>
              <a:rPr lang="en-US" sz="1500" b="1" dirty="0" smtClean="0">
                <a:solidFill>
                  <a:srgbClr val="FF0000"/>
                </a:solidFill>
              </a:rPr>
              <a:t>SWT</a:t>
            </a:r>
            <a:endParaRPr lang="en-US" sz="1500" b="1" dirty="0">
              <a:solidFill>
                <a:srgbClr val="FF0000"/>
              </a:solidFill>
            </a:endParaRPr>
          </a:p>
        </p:txBody>
      </p:sp>
      <p:sp>
        <p:nvSpPr>
          <p:cNvPr id="23" name="TextBox 22"/>
          <p:cNvSpPr txBox="1"/>
          <p:nvPr/>
        </p:nvSpPr>
        <p:spPr>
          <a:xfrm>
            <a:off x="755538" y="5508465"/>
            <a:ext cx="1438214" cy="784830"/>
          </a:xfrm>
          <a:prstGeom prst="rect">
            <a:avLst/>
          </a:prstGeom>
          <a:noFill/>
        </p:spPr>
        <p:txBody>
          <a:bodyPr wrap="none" rtlCol="0">
            <a:spAutoFit/>
          </a:bodyPr>
          <a:lstStyle/>
          <a:p>
            <a:pPr marL="285750" indent="-285750">
              <a:buFont typeface="Arial" charset="0"/>
              <a:buChar char="•"/>
            </a:pPr>
            <a:r>
              <a:rPr lang="en-US" sz="1500" b="1" dirty="0" smtClean="0">
                <a:solidFill>
                  <a:srgbClr val="FFC000"/>
                </a:solidFill>
              </a:rPr>
              <a:t>PROJECT</a:t>
            </a:r>
          </a:p>
          <a:p>
            <a:pPr marL="285750" indent="-285750">
              <a:buFont typeface="Arial" charset="0"/>
              <a:buChar char="•"/>
            </a:pPr>
            <a:r>
              <a:rPr lang="en-US" sz="1500" b="1" dirty="0" smtClean="0">
                <a:solidFill>
                  <a:srgbClr val="140BE9"/>
                </a:solidFill>
              </a:rPr>
              <a:t>SOC</a:t>
            </a:r>
          </a:p>
          <a:p>
            <a:pPr marL="285750" indent="-285750">
              <a:buFont typeface="Arial" charset="0"/>
              <a:buChar char="•"/>
            </a:pPr>
            <a:r>
              <a:rPr lang="en-US" sz="1500" b="1" dirty="0" smtClean="0">
                <a:solidFill>
                  <a:srgbClr val="FF0000"/>
                </a:solidFill>
              </a:rPr>
              <a:t>SWT</a:t>
            </a:r>
            <a:endParaRPr lang="en-US" sz="1500" b="1" dirty="0">
              <a:solidFill>
                <a:srgbClr val="FF0000"/>
              </a:solidFill>
            </a:endParaRPr>
          </a:p>
        </p:txBody>
      </p:sp>
      <p:sp>
        <p:nvSpPr>
          <p:cNvPr id="24" name="Left-Right-Up Arrow 23"/>
          <p:cNvSpPr/>
          <p:nvPr/>
        </p:nvSpPr>
        <p:spPr>
          <a:xfrm rot="5400000">
            <a:off x="2402353" y="3154101"/>
            <a:ext cx="1216152" cy="1082303"/>
          </a:xfrm>
          <a:prstGeom prst="leftRightUpArrow">
            <a:avLst/>
          </a:prstGeom>
          <a:solidFill>
            <a:srgbClr val="FF00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E0"/>
              </a:solidFill>
            </a:endParaRPr>
          </a:p>
        </p:txBody>
      </p:sp>
      <p:sp>
        <p:nvSpPr>
          <p:cNvPr id="25" name="Oval 24"/>
          <p:cNvSpPr/>
          <p:nvPr/>
        </p:nvSpPr>
        <p:spPr>
          <a:xfrm>
            <a:off x="2257130" y="2930206"/>
            <a:ext cx="1506598" cy="1624846"/>
          </a:xfrm>
          <a:prstGeom prst="ellipse">
            <a:avLst/>
          </a:prstGeom>
          <a:noFill/>
          <a:ln w="127000">
            <a:solidFill>
              <a:srgbClr val="FF0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635437" y="3347818"/>
            <a:ext cx="1396536" cy="553998"/>
          </a:xfrm>
          <a:prstGeom prst="rect">
            <a:avLst/>
          </a:prstGeom>
          <a:noFill/>
        </p:spPr>
        <p:txBody>
          <a:bodyPr wrap="none" rtlCol="0">
            <a:spAutoFit/>
          </a:bodyPr>
          <a:lstStyle/>
          <a:p>
            <a:r>
              <a:rPr lang="mr-IN" sz="3000" b="1" smtClean="0">
                <a:solidFill>
                  <a:srgbClr val="FF00E0"/>
                </a:solidFill>
              </a:rPr>
              <a:t>………</a:t>
            </a:r>
            <a:endParaRPr lang="en-US" sz="3000" b="1" dirty="0">
              <a:solidFill>
                <a:srgbClr val="FF00E0"/>
              </a:solidFill>
            </a:endParaRPr>
          </a:p>
        </p:txBody>
      </p:sp>
    </p:spTree>
    <p:extLst>
      <p:ext uri="{BB962C8B-B14F-4D97-AF65-F5344CB8AC3E}">
        <p14:creationId xmlns:p14="http://schemas.microsoft.com/office/powerpoint/2010/main" val="1665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802111" y="17646650"/>
            <a:ext cx="7765200" cy="6479039"/>
          </a:xfrm>
          <a:prstGeom prst="rect">
            <a:avLst/>
          </a:prstGeom>
        </p:spPr>
      </p:pic>
      <p:sp>
        <p:nvSpPr>
          <p:cNvPr id="6" name="TextBox 5"/>
          <p:cNvSpPr txBox="1"/>
          <p:nvPr/>
        </p:nvSpPr>
        <p:spPr>
          <a:xfrm>
            <a:off x="1840590" y="2341474"/>
            <a:ext cx="5455340" cy="369332"/>
          </a:xfrm>
          <a:prstGeom prst="rect">
            <a:avLst/>
          </a:prstGeom>
          <a:noFill/>
        </p:spPr>
        <p:txBody>
          <a:bodyPr wrap="none" rtlCol="0">
            <a:spAutoFit/>
          </a:bodyPr>
          <a:lstStyle/>
          <a:p>
            <a:r>
              <a:rPr lang="en-US" b="1" dirty="0" smtClean="0">
                <a:solidFill>
                  <a:srgbClr val="FF00E0"/>
                </a:solidFill>
              </a:rPr>
              <a:t>1. STRATEGIC PLANNING (TOUR PHASE)</a:t>
            </a:r>
            <a:endParaRPr lang="en-US" b="1" dirty="0">
              <a:solidFill>
                <a:srgbClr val="FF00E0"/>
              </a:solidFill>
            </a:endParaRPr>
          </a:p>
        </p:txBody>
      </p:sp>
    </p:spTree>
    <p:extLst>
      <p:ext uri="{BB962C8B-B14F-4D97-AF65-F5344CB8AC3E}">
        <p14:creationId xmlns:p14="http://schemas.microsoft.com/office/powerpoint/2010/main" val="1467767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16737"/>
            <a:ext cx="9258428" cy="730969"/>
          </a:xfrm>
          <a:prstGeom prst="rect">
            <a:avLst/>
          </a:prstGeom>
          <a:noFill/>
        </p:spPr>
        <p:txBody>
          <a:bodyPr wrap="square" rtlCol="0">
            <a:spAutoFit/>
          </a:bodyPr>
          <a:lstStyle/>
          <a:p>
            <a:r>
              <a:rPr lang="en-GB" sz="1400" b="1" dirty="0" smtClean="0">
                <a:solidFill>
                  <a:srgbClr val="0070C0"/>
                </a:solidFill>
                <a:latin typeface="Verdana" charset="0"/>
                <a:ea typeface="Verdana" charset="0"/>
                <a:cs typeface="Verdana" charset="0"/>
              </a:rPr>
              <a:t>STRATEGIC PLANNING: </a:t>
            </a:r>
            <a:r>
              <a:rPr lang="en-GB" sz="1400" dirty="0" smtClean="0">
                <a:solidFill>
                  <a:srgbClr val="0070C0"/>
                </a:solidFill>
                <a:latin typeface="Verdana" charset="0"/>
                <a:ea typeface="Verdana" charset="0"/>
                <a:cs typeface="Verdana" charset="0"/>
              </a:rPr>
              <a:t>IDENTIFICATION OF THE </a:t>
            </a:r>
            <a:r>
              <a:rPr lang="en-GB" sz="1400" b="1" dirty="0" smtClean="0">
                <a:solidFill>
                  <a:srgbClr val="0070C0"/>
                </a:solidFill>
                <a:latin typeface="Verdana" charset="0"/>
                <a:ea typeface="Verdana" charset="0"/>
                <a:cs typeface="Verdana" charset="0"/>
              </a:rPr>
              <a:t>HIGHEST PRIORITY SCIENCE </a:t>
            </a:r>
            <a:r>
              <a:rPr lang="en-GB" sz="1400" dirty="0" smtClean="0">
                <a:solidFill>
                  <a:srgbClr val="0070C0"/>
                </a:solidFill>
                <a:latin typeface="Verdana" charset="0"/>
                <a:ea typeface="Verdana" charset="0"/>
                <a:cs typeface="Verdana" charset="0"/>
              </a:rPr>
              <a:t>OBJECTIVE FOR EACH PERIOD ALONG THE TRAJECTORY</a:t>
            </a:r>
            <a:endParaRPr lang="es-ES" sz="1400" dirty="0">
              <a:solidFill>
                <a:srgbClr val="0070C0"/>
              </a:solidFill>
              <a:latin typeface="Verdana" charset="0"/>
              <a:ea typeface="Verdana" charset="0"/>
              <a:cs typeface="Verdana" charset="0"/>
            </a:endParaRPr>
          </a:p>
          <a:p>
            <a:r>
              <a:rPr lang="en-US" sz="1350" b="1" dirty="0" smtClean="0">
                <a:solidFill>
                  <a:srgbClr val="0070C0"/>
                </a:solidFill>
              </a:rPr>
              <a:t> </a:t>
            </a:r>
            <a:endParaRPr lang="en-US" sz="1350" b="1" dirty="0">
              <a:solidFill>
                <a:srgbClr val="0070C0"/>
              </a:solidFill>
            </a:endParaRPr>
          </a:p>
        </p:txBody>
      </p:sp>
      <p:pic>
        <p:nvPicPr>
          <p:cNvPr id="9" name="Picture 8"/>
          <p:cNvPicPr>
            <a:picLocks noChangeAspect="1"/>
          </p:cNvPicPr>
          <p:nvPr/>
        </p:nvPicPr>
        <p:blipFill>
          <a:blip r:embed="rId3"/>
          <a:stretch>
            <a:fillRect/>
          </a:stretch>
        </p:blipFill>
        <p:spPr>
          <a:xfrm>
            <a:off x="9802111" y="17646650"/>
            <a:ext cx="7765200" cy="6479039"/>
          </a:xfrm>
          <a:prstGeom prst="rect">
            <a:avLst/>
          </a:prstGeom>
        </p:spPr>
      </p:pic>
      <p:sp>
        <p:nvSpPr>
          <p:cNvPr id="6" name="TextBox 5"/>
          <p:cNvSpPr txBox="1"/>
          <p:nvPr/>
        </p:nvSpPr>
        <p:spPr>
          <a:xfrm>
            <a:off x="1802490" y="398374"/>
            <a:ext cx="5455340" cy="369332"/>
          </a:xfrm>
          <a:prstGeom prst="rect">
            <a:avLst/>
          </a:prstGeom>
          <a:noFill/>
        </p:spPr>
        <p:txBody>
          <a:bodyPr wrap="none" rtlCol="0">
            <a:spAutoFit/>
          </a:bodyPr>
          <a:lstStyle/>
          <a:p>
            <a:r>
              <a:rPr lang="en-US" b="1" dirty="0" smtClean="0">
                <a:solidFill>
                  <a:srgbClr val="FF00E0"/>
                </a:solidFill>
              </a:rPr>
              <a:t>1. STRATEGIC PLANNING (TOUR PHASE)</a:t>
            </a:r>
            <a:endParaRPr lang="en-US" b="1" dirty="0">
              <a:solidFill>
                <a:srgbClr val="FF00E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13894"/>
            <a:ext cx="9113060" cy="1584000"/>
          </a:xfrm>
          <a:prstGeom prst="rect">
            <a:avLst/>
          </a:prstGeom>
        </p:spPr>
      </p:pic>
      <p:graphicFrame>
        <p:nvGraphicFramePr>
          <p:cNvPr id="8" name="Table 7"/>
          <p:cNvGraphicFramePr>
            <a:graphicFrameLocks noGrp="1"/>
          </p:cNvGraphicFramePr>
          <p:nvPr>
            <p:extLst/>
          </p:nvPr>
        </p:nvGraphicFramePr>
        <p:xfrm>
          <a:off x="8035538" y="4846364"/>
          <a:ext cx="1077522" cy="1435520"/>
        </p:xfrm>
        <a:graphic>
          <a:graphicData uri="http://schemas.openxmlformats.org/drawingml/2006/table">
            <a:tbl>
              <a:tblPr firstRow="1" bandRow="1">
                <a:tableStyleId>{5C22544A-7EE6-4342-B048-85BDC9FD1C3A}</a:tableStyleId>
              </a:tblPr>
              <a:tblGrid>
                <a:gridCol w="166525"/>
                <a:gridCol w="910997"/>
              </a:tblGrid>
              <a:tr h="182680">
                <a:tc>
                  <a:txBody>
                    <a:bodyPr/>
                    <a:lstStyle/>
                    <a:p>
                      <a:endParaRPr lang="en-US" sz="750" dirty="0"/>
                    </a:p>
                  </a:txBody>
                  <a:tcPr marL="68580" marR="68580" marT="34290" marB="34290">
                    <a:solidFill>
                      <a:srgbClr val="06FE00"/>
                    </a:solidFill>
                  </a:tcPr>
                </a:tc>
                <a:tc>
                  <a:txBody>
                    <a:bodyPr/>
                    <a:lstStyle/>
                    <a:p>
                      <a:r>
                        <a:rPr lang="en-US" sz="750" b="1" dirty="0" smtClean="0">
                          <a:solidFill>
                            <a:schemeClr val="bg1"/>
                          </a:solidFill>
                        </a:rPr>
                        <a:t>DOWNLINK</a:t>
                      </a:r>
                      <a:endParaRPr lang="en-US" sz="750" b="1" dirty="0">
                        <a:solidFill>
                          <a:schemeClr val="bg1"/>
                        </a:solidFill>
                      </a:endParaRPr>
                    </a:p>
                  </a:txBody>
                  <a:tcPr marL="68580" marR="68580" marT="34290" marB="34290">
                    <a:solidFill>
                      <a:srgbClr val="06FE00"/>
                    </a:solidFill>
                  </a:tcPr>
                </a:tc>
              </a:tr>
              <a:tr h="296855">
                <a:tc>
                  <a:txBody>
                    <a:bodyPr/>
                    <a:lstStyle/>
                    <a:p>
                      <a:endParaRPr lang="en-US" sz="750" dirty="0"/>
                    </a:p>
                  </a:txBody>
                  <a:tcPr marL="68580" marR="68580" marT="34290" marB="34290">
                    <a:solidFill>
                      <a:schemeClr val="bg1">
                        <a:lumMod val="85000"/>
                      </a:schemeClr>
                    </a:solidFill>
                  </a:tcPr>
                </a:tc>
                <a:tc>
                  <a:txBody>
                    <a:bodyPr/>
                    <a:lstStyle/>
                    <a:p>
                      <a:r>
                        <a:rPr lang="en-US" sz="750" b="1" dirty="0" smtClean="0">
                          <a:solidFill>
                            <a:schemeClr val="bg1"/>
                          </a:solidFill>
                        </a:rPr>
                        <a:t>FLIGHT DYNAMICS</a:t>
                      </a:r>
                      <a:endParaRPr lang="en-US" sz="750" b="1" dirty="0">
                        <a:solidFill>
                          <a:schemeClr val="bg1"/>
                        </a:solidFill>
                      </a:endParaRPr>
                    </a:p>
                  </a:txBody>
                  <a:tcPr marL="68580" marR="68580" marT="34290" marB="34290">
                    <a:solidFill>
                      <a:schemeClr val="bg1">
                        <a:lumMod val="85000"/>
                      </a:schemeClr>
                    </a:solidFill>
                  </a:tcPr>
                </a:tc>
              </a:tr>
              <a:tr h="182680">
                <a:tc>
                  <a:txBody>
                    <a:bodyPr/>
                    <a:lstStyle/>
                    <a:p>
                      <a:endParaRPr lang="en-US" sz="750" dirty="0"/>
                    </a:p>
                  </a:txBody>
                  <a:tcPr marL="68580" marR="68580" marT="34290" marB="34290">
                    <a:solidFill>
                      <a:srgbClr val="FF0000"/>
                    </a:solidFill>
                  </a:tcPr>
                </a:tc>
                <a:tc>
                  <a:txBody>
                    <a:bodyPr/>
                    <a:lstStyle/>
                    <a:p>
                      <a:r>
                        <a:rPr lang="en-US" sz="750" b="1" dirty="0" smtClean="0">
                          <a:solidFill>
                            <a:schemeClr val="bg1"/>
                          </a:solidFill>
                        </a:rPr>
                        <a:t>WG1</a:t>
                      </a:r>
                      <a:endParaRPr lang="en-US" sz="750" b="1" dirty="0">
                        <a:solidFill>
                          <a:schemeClr val="bg1"/>
                        </a:solidFill>
                      </a:endParaRPr>
                    </a:p>
                  </a:txBody>
                  <a:tcPr marL="68580" marR="68580" marT="34290" marB="34290">
                    <a:solidFill>
                      <a:srgbClr val="FF0000"/>
                    </a:solidFill>
                  </a:tcPr>
                </a:tc>
              </a:tr>
              <a:tr h="182680">
                <a:tc>
                  <a:txBody>
                    <a:bodyPr/>
                    <a:lstStyle/>
                    <a:p>
                      <a:endParaRPr lang="en-US" sz="750" dirty="0"/>
                    </a:p>
                  </a:txBody>
                  <a:tcPr marL="68580" marR="68580" marT="34290" marB="34290">
                    <a:solidFill>
                      <a:schemeClr val="bg1">
                        <a:lumMod val="65000"/>
                      </a:schemeClr>
                    </a:solidFill>
                  </a:tcPr>
                </a:tc>
                <a:tc>
                  <a:txBody>
                    <a:bodyPr/>
                    <a:lstStyle/>
                    <a:p>
                      <a:r>
                        <a:rPr lang="en-US" sz="750" b="1" dirty="0" smtClean="0">
                          <a:solidFill>
                            <a:schemeClr val="bg1"/>
                          </a:solidFill>
                        </a:rPr>
                        <a:t>WG2</a:t>
                      </a:r>
                      <a:endParaRPr lang="en-US" sz="750" b="1" dirty="0">
                        <a:solidFill>
                          <a:schemeClr val="bg1"/>
                        </a:solidFill>
                      </a:endParaRPr>
                    </a:p>
                  </a:txBody>
                  <a:tcPr marL="68580" marR="68580" marT="34290" marB="34290">
                    <a:solidFill>
                      <a:schemeClr val="bg1">
                        <a:lumMod val="65000"/>
                      </a:schemeClr>
                    </a:solidFill>
                  </a:tcPr>
                </a:tc>
              </a:tr>
              <a:tr h="182680">
                <a:tc>
                  <a:txBody>
                    <a:bodyPr/>
                    <a:lstStyle/>
                    <a:p>
                      <a:endParaRPr lang="en-US" sz="750" dirty="0"/>
                    </a:p>
                  </a:txBody>
                  <a:tcPr marL="68580" marR="68580" marT="34290" marB="34290">
                    <a:solidFill>
                      <a:srgbClr val="177825"/>
                    </a:solidFill>
                  </a:tcPr>
                </a:tc>
                <a:tc>
                  <a:txBody>
                    <a:bodyPr/>
                    <a:lstStyle/>
                    <a:p>
                      <a:r>
                        <a:rPr lang="en-US" sz="750" b="1" dirty="0" smtClean="0">
                          <a:solidFill>
                            <a:schemeClr val="bg1"/>
                          </a:solidFill>
                        </a:rPr>
                        <a:t>WG3</a:t>
                      </a:r>
                      <a:endParaRPr lang="en-US" sz="750" b="1" dirty="0">
                        <a:solidFill>
                          <a:schemeClr val="bg1"/>
                        </a:solidFill>
                      </a:endParaRPr>
                    </a:p>
                  </a:txBody>
                  <a:tcPr marL="68580" marR="68580" marT="34290" marB="34290">
                    <a:solidFill>
                      <a:srgbClr val="177825"/>
                    </a:solidFill>
                  </a:tcPr>
                </a:tc>
              </a:tr>
              <a:tr h="182680">
                <a:tc>
                  <a:txBody>
                    <a:bodyPr/>
                    <a:lstStyle/>
                    <a:p>
                      <a:endParaRPr lang="en-US" sz="750" dirty="0"/>
                    </a:p>
                  </a:txBody>
                  <a:tcPr marL="68580" marR="68580" marT="34290" marB="34290">
                    <a:solidFill>
                      <a:srgbClr val="0070C0"/>
                    </a:solidFill>
                  </a:tcPr>
                </a:tc>
                <a:tc>
                  <a:txBody>
                    <a:bodyPr/>
                    <a:lstStyle/>
                    <a:p>
                      <a:r>
                        <a:rPr lang="en-US" sz="750" b="1" dirty="0" smtClean="0">
                          <a:solidFill>
                            <a:schemeClr val="bg1"/>
                          </a:solidFill>
                        </a:rPr>
                        <a:t>WG4</a:t>
                      </a:r>
                      <a:endParaRPr lang="en-US" sz="750" b="1" dirty="0">
                        <a:solidFill>
                          <a:schemeClr val="bg1"/>
                        </a:solidFill>
                      </a:endParaRPr>
                    </a:p>
                  </a:txBody>
                  <a:tcPr marL="68580" marR="68580" marT="34290" marB="34290">
                    <a:solidFill>
                      <a:srgbClr val="0070C0"/>
                    </a:solidFill>
                  </a:tcPr>
                </a:tc>
              </a:tr>
              <a:tr h="223940">
                <a:tc>
                  <a:txBody>
                    <a:bodyPr/>
                    <a:lstStyle/>
                    <a:p>
                      <a:endParaRPr lang="en-US" sz="750" dirty="0"/>
                    </a:p>
                  </a:txBody>
                  <a:tcPr marL="68580" marR="68580" marT="34290" marB="34290">
                    <a:solidFill>
                      <a:srgbClr val="FFC000"/>
                    </a:solidFill>
                  </a:tcPr>
                </a:tc>
                <a:tc>
                  <a:txBody>
                    <a:bodyPr/>
                    <a:lstStyle/>
                    <a:p>
                      <a:r>
                        <a:rPr lang="en-US" sz="750" b="1" dirty="0" smtClean="0">
                          <a:solidFill>
                            <a:schemeClr val="bg1"/>
                          </a:solidFill>
                        </a:rPr>
                        <a:t>OUTREACH</a:t>
                      </a:r>
                      <a:endParaRPr lang="en-US" sz="750" b="1" dirty="0">
                        <a:solidFill>
                          <a:schemeClr val="bg1"/>
                        </a:solidFill>
                      </a:endParaRPr>
                    </a:p>
                  </a:txBody>
                  <a:tcPr marL="68580" marR="68580" marT="34290" marB="34290">
                    <a:solidFill>
                      <a:srgbClr val="FFC000"/>
                    </a:solidFill>
                  </a:tcPr>
                </a:tc>
              </a:tr>
            </a:tbl>
          </a:graphicData>
        </a:graphic>
      </p:graphicFrame>
      <p:sp>
        <p:nvSpPr>
          <p:cNvPr id="2" name="TextBox 1"/>
          <p:cNvSpPr txBox="1"/>
          <p:nvPr/>
        </p:nvSpPr>
        <p:spPr>
          <a:xfrm>
            <a:off x="3211999" y="2096134"/>
            <a:ext cx="2834430" cy="369332"/>
          </a:xfrm>
          <a:prstGeom prst="rect">
            <a:avLst/>
          </a:prstGeom>
          <a:noFill/>
        </p:spPr>
        <p:txBody>
          <a:bodyPr wrap="none" rtlCol="0">
            <a:spAutoFit/>
          </a:bodyPr>
          <a:lstStyle/>
          <a:p>
            <a:r>
              <a:rPr lang="en-US" b="1" dirty="0" smtClean="0">
                <a:solidFill>
                  <a:srgbClr val="FF00E0"/>
                </a:solidFill>
              </a:rPr>
              <a:t>ORBIT #7 </a:t>
            </a:r>
            <a:r>
              <a:rPr lang="en-US" b="1" dirty="0" err="1" smtClean="0">
                <a:solidFill>
                  <a:srgbClr val="FF00E0"/>
                </a:solidFill>
              </a:rPr>
              <a:t>crema</a:t>
            </a:r>
            <a:r>
              <a:rPr lang="en-US" b="1" dirty="0" smtClean="0">
                <a:solidFill>
                  <a:srgbClr val="FF00E0"/>
                </a:solidFill>
              </a:rPr>
              <a:t> 3.1</a:t>
            </a:r>
            <a:endParaRPr lang="en-US" b="1" dirty="0">
              <a:solidFill>
                <a:srgbClr val="FF00E0"/>
              </a:solidFill>
            </a:endParaRPr>
          </a:p>
        </p:txBody>
      </p:sp>
    </p:spTree>
    <p:extLst>
      <p:ext uri="{BB962C8B-B14F-4D97-AF65-F5344CB8AC3E}">
        <p14:creationId xmlns:p14="http://schemas.microsoft.com/office/powerpoint/2010/main" val="69609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2490" y="398374"/>
            <a:ext cx="5455340" cy="369332"/>
          </a:xfrm>
          <a:prstGeom prst="rect">
            <a:avLst/>
          </a:prstGeom>
          <a:noFill/>
        </p:spPr>
        <p:txBody>
          <a:bodyPr wrap="none" rtlCol="0">
            <a:spAutoFit/>
          </a:bodyPr>
          <a:lstStyle/>
          <a:p>
            <a:r>
              <a:rPr lang="en-US" b="1" dirty="0" smtClean="0">
                <a:solidFill>
                  <a:srgbClr val="FF00E0"/>
                </a:solidFill>
              </a:rPr>
              <a:t>1. STRATEGIC PLANNING (TOUR PHASE)</a:t>
            </a:r>
            <a:endParaRPr lang="en-US" b="1" dirty="0">
              <a:solidFill>
                <a:srgbClr val="FF00E0"/>
              </a:solidFill>
            </a:endParaRPr>
          </a:p>
        </p:txBody>
      </p:sp>
      <p:sp>
        <p:nvSpPr>
          <p:cNvPr id="6" name="TextBox 5"/>
          <p:cNvSpPr txBox="1"/>
          <p:nvPr/>
        </p:nvSpPr>
        <p:spPr>
          <a:xfrm>
            <a:off x="234528" y="1028192"/>
            <a:ext cx="6833156" cy="915635"/>
          </a:xfrm>
          <a:prstGeom prst="rect">
            <a:avLst/>
          </a:prstGeom>
          <a:noFill/>
        </p:spPr>
        <p:txBody>
          <a:bodyPr wrap="square" rtlCol="0">
            <a:spAutoFit/>
          </a:bodyPr>
          <a:lstStyle/>
          <a:p>
            <a:pPr marL="214313" indent="-214313">
              <a:buFont typeface="Arial" charset="0"/>
              <a:buChar char="•"/>
            </a:pPr>
            <a:r>
              <a:rPr lang="en-US" sz="1350" b="1" dirty="0" smtClean="0">
                <a:solidFill>
                  <a:srgbClr val="FF00E0"/>
                </a:solidFill>
              </a:rPr>
              <a:t> 1. IDENTIFICATION OF EVENTS </a:t>
            </a:r>
          </a:p>
          <a:p>
            <a:r>
              <a:rPr lang="en-US" sz="1300" dirty="0" smtClean="0">
                <a:solidFill>
                  <a:srgbClr val="0070C0"/>
                </a:solidFill>
                <a:hlinkClick r:id="rId3"/>
              </a:rPr>
              <a:t>https</a:t>
            </a:r>
            <a:r>
              <a:rPr lang="en-US" sz="1300" dirty="0">
                <a:solidFill>
                  <a:srgbClr val="0070C0"/>
                </a:solidFill>
                <a:hlinkClick r:id="rId3"/>
              </a:rPr>
              <a:t>://</a:t>
            </a:r>
            <a:r>
              <a:rPr lang="en-US" sz="1300" dirty="0" smtClean="0">
                <a:solidFill>
                  <a:srgbClr val="0070C0"/>
                </a:solidFill>
                <a:hlinkClick r:id="rId3"/>
              </a:rPr>
              <a:t>juicesoc.esac.esa.int/occ_analysis?model_id=CREMA_3_1</a:t>
            </a:r>
            <a:endParaRPr lang="en-US" sz="1300" dirty="0" smtClean="0">
              <a:solidFill>
                <a:srgbClr val="0070C0"/>
              </a:solidFill>
            </a:endParaRPr>
          </a:p>
          <a:p>
            <a:endParaRPr lang="en-US" sz="1350" dirty="0" smtClean="0">
              <a:solidFill>
                <a:srgbClr val="17FF02"/>
              </a:solidFill>
            </a:endParaRPr>
          </a:p>
          <a:p>
            <a:pPr marL="342900" indent="-342900">
              <a:buSzPct val="150000"/>
              <a:buBlip>
                <a:blip r:embed="rId4"/>
              </a:buBlip>
            </a:pPr>
            <a:r>
              <a:rPr lang="en-US" sz="1350" b="1" dirty="0" smtClean="0">
                <a:solidFill>
                  <a:srgbClr val="FFC000"/>
                </a:solidFill>
              </a:rPr>
              <a:t>anything needed for </a:t>
            </a:r>
            <a:r>
              <a:rPr lang="en-US" sz="1350" b="1" dirty="0" smtClean="0">
                <a:solidFill>
                  <a:srgbClr val="FFC000"/>
                </a:solidFill>
              </a:rPr>
              <a:t>MAJIS</a:t>
            </a:r>
            <a:r>
              <a:rPr lang="en-US" sz="1350" b="1" dirty="0" smtClean="0">
                <a:solidFill>
                  <a:srgbClr val="FFC000"/>
                </a:solidFill>
              </a:rPr>
              <a:t> ?</a:t>
            </a:r>
            <a:endParaRPr lang="en-US" sz="1350" b="1" dirty="0" smtClean="0">
              <a:solidFill>
                <a:srgbClr val="FFC000"/>
              </a:solidFill>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8133" y="1077104"/>
            <a:ext cx="288000" cy="288000"/>
          </a:xfrm>
          <a:prstGeom prst="rect">
            <a:avLst/>
          </a:prstGeom>
        </p:spPr>
      </p:pic>
      <p:sp>
        <p:nvSpPr>
          <p:cNvPr id="19" name="TextBox 18"/>
          <p:cNvSpPr txBox="1"/>
          <p:nvPr/>
        </p:nvSpPr>
        <p:spPr>
          <a:xfrm>
            <a:off x="4230058" y="1028192"/>
            <a:ext cx="1838965" cy="323165"/>
          </a:xfrm>
          <a:prstGeom prst="rect">
            <a:avLst/>
          </a:prstGeom>
          <a:noFill/>
        </p:spPr>
        <p:txBody>
          <a:bodyPr wrap="none" rtlCol="0">
            <a:spAutoFit/>
          </a:bodyPr>
          <a:lstStyle/>
          <a:p>
            <a:r>
              <a:rPr lang="en-US" sz="1500" b="1" dirty="0" smtClean="0">
                <a:solidFill>
                  <a:srgbClr val="17FF02"/>
                </a:solidFill>
              </a:rPr>
              <a:t>PI</a:t>
            </a:r>
            <a:r>
              <a:rPr lang="en-US" sz="1500" b="1" dirty="0" smtClean="0">
                <a:solidFill>
                  <a:srgbClr val="7030A0"/>
                </a:solidFill>
              </a:rPr>
              <a:t> + </a:t>
            </a:r>
            <a:r>
              <a:rPr lang="en-US" sz="1500" b="1" dirty="0" smtClean="0">
                <a:solidFill>
                  <a:srgbClr val="FFC000"/>
                </a:solidFill>
              </a:rPr>
              <a:t>WG</a:t>
            </a:r>
            <a:r>
              <a:rPr lang="en-US" sz="1500" b="1" dirty="0" smtClean="0">
                <a:solidFill>
                  <a:srgbClr val="7030A0"/>
                </a:solidFill>
              </a:rPr>
              <a:t> + </a:t>
            </a:r>
            <a:r>
              <a:rPr lang="en-US" sz="1500" b="1" dirty="0" smtClean="0">
                <a:solidFill>
                  <a:srgbClr val="140BE9"/>
                </a:solidFill>
              </a:rPr>
              <a:t>SOC</a:t>
            </a:r>
            <a:endParaRPr lang="en-US" sz="1500" b="1" dirty="0">
              <a:solidFill>
                <a:srgbClr val="140BE9"/>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016" y="1992739"/>
            <a:ext cx="6253200" cy="4319221"/>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3630" y="2486992"/>
            <a:ext cx="3668400" cy="1440107"/>
          </a:xfrm>
          <a:prstGeom prst="rect">
            <a:avLst/>
          </a:prstGeom>
        </p:spPr>
      </p:pic>
      <p:sp>
        <p:nvSpPr>
          <p:cNvPr id="15" name="Rectangle 14"/>
          <p:cNvSpPr/>
          <p:nvPr/>
        </p:nvSpPr>
        <p:spPr>
          <a:xfrm>
            <a:off x="234529" y="1523678"/>
            <a:ext cx="3254260" cy="420149"/>
          </a:xfrm>
          <a:prstGeom prst="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75667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6103" y="3425185"/>
            <a:ext cx="3599000" cy="3002400"/>
          </a:xfrm>
          <a:prstGeom prst="rect">
            <a:avLst/>
          </a:prstGeom>
        </p:spPr>
      </p:pic>
      <p:sp>
        <p:nvSpPr>
          <p:cNvPr id="4" name="TextBox 3"/>
          <p:cNvSpPr txBox="1"/>
          <p:nvPr/>
        </p:nvSpPr>
        <p:spPr>
          <a:xfrm>
            <a:off x="1802490" y="398374"/>
            <a:ext cx="5455340" cy="369332"/>
          </a:xfrm>
          <a:prstGeom prst="rect">
            <a:avLst/>
          </a:prstGeom>
          <a:noFill/>
        </p:spPr>
        <p:txBody>
          <a:bodyPr wrap="none" rtlCol="0">
            <a:spAutoFit/>
          </a:bodyPr>
          <a:lstStyle/>
          <a:p>
            <a:r>
              <a:rPr lang="en-US" b="1" dirty="0" smtClean="0">
                <a:solidFill>
                  <a:srgbClr val="FF00E0"/>
                </a:solidFill>
              </a:rPr>
              <a:t>1. STRATEGIC PLANNING (TOUR PHASE)</a:t>
            </a:r>
            <a:endParaRPr lang="en-US" b="1" dirty="0">
              <a:solidFill>
                <a:srgbClr val="FF00E0"/>
              </a:solidFill>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0783" y="1162544"/>
            <a:ext cx="288000" cy="288000"/>
          </a:xfrm>
          <a:prstGeom prst="rect">
            <a:avLst/>
          </a:prstGeom>
        </p:spPr>
      </p:pic>
      <p:sp>
        <p:nvSpPr>
          <p:cNvPr id="21" name="TextBox 20"/>
          <p:cNvSpPr txBox="1"/>
          <p:nvPr/>
        </p:nvSpPr>
        <p:spPr>
          <a:xfrm>
            <a:off x="7147195" y="1076107"/>
            <a:ext cx="1773242" cy="323165"/>
          </a:xfrm>
          <a:prstGeom prst="rect">
            <a:avLst/>
          </a:prstGeom>
          <a:noFill/>
        </p:spPr>
        <p:txBody>
          <a:bodyPr wrap="none" rtlCol="0">
            <a:spAutoFit/>
          </a:bodyPr>
          <a:lstStyle/>
          <a:p>
            <a:r>
              <a:rPr lang="en-US" sz="1500" b="1" dirty="0" smtClean="0">
                <a:solidFill>
                  <a:srgbClr val="17FF02"/>
                </a:solidFill>
              </a:rPr>
              <a:t>PI</a:t>
            </a:r>
            <a:r>
              <a:rPr lang="en-US" sz="1500" b="1" dirty="0" smtClean="0">
                <a:solidFill>
                  <a:srgbClr val="7030A0"/>
                </a:solidFill>
              </a:rPr>
              <a:t> + </a:t>
            </a:r>
            <a:r>
              <a:rPr lang="en-US" sz="1500" b="1" dirty="0" smtClean="0">
                <a:solidFill>
                  <a:srgbClr val="FFC000"/>
                </a:solidFill>
              </a:rPr>
              <a:t>WG</a:t>
            </a:r>
            <a:r>
              <a:rPr lang="en-US" sz="1500" b="1" dirty="0" smtClean="0">
                <a:solidFill>
                  <a:srgbClr val="7030A0"/>
                </a:solidFill>
              </a:rPr>
              <a:t> +</a:t>
            </a:r>
            <a:r>
              <a:rPr lang="en-US" sz="1500" b="1" dirty="0" smtClean="0">
                <a:solidFill>
                  <a:srgbClr val="140BE9"/>
                </a:solidFill>
              </a:rPr>
              <a:t>SOC</a:t>
            </a:r>
            <a:endParaRPr lang="en-US" sz="1500" b="1" dirty="0">
              <a:solidFill>
                <a:srgbClr val="140BE9"/>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934" y="4162042"/>
            <a:ext cx="4716000" cy="2159761"/>
          </a:xfrm>
          <a:prstGeom prst="rect">
            <a:avLst/>
          </a:prstGeom>
        </p:spPr>
      </p:pic>
      <p:sp>
        <p:nvSpPr>
          <p:cNvPr id="3" name="Oval 2"/>
          <p:cNvSpPr/>
          <p:nvPr/>
        </p:nvSpPr>
        <p:spPr>
          <a:xfrm>
            <a:off x="1500557" y="4162042"/>
            <a:ext cx="3533059" cy="932441"/>
          </a:xfrm>
          <a:prstGeom prst="ellipse">
            <a:avLst/>
          </a:prstGeom>
          <a:noFill/>
          <a:ln>
            <a:solidFill>
              <a:srgbClr val="FF0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93139" y="5447046"/>
            <a:ext cx="2585964" cy="369332"/>
          </a:xfrm>
          <a:prstGeom prst="rect">
            <a:avLst/>
          </a:prstGeom>
          <a:noFill/>
        </p:spPr>
        <p:txBody>
          <a:bodyPr wrap="none" rtlCol="0">
            <a:spAutoFit/>
          </a:bodyPr>
          <a:lstStyle/>
          <a:p>
            <a:r>
              <a:rPr lang="en-US">
                <a:solidFill>
                  <a:srgbClr val="FF00E0"/>
                </a:solidFill>
              </a:rPr>
              <a:t>c</a:t>
            </a:r>
            <a:r>
              <a:rPr lang="en-US" smtClean="0">
                <a:solidFill>
                  <a:srgbClr val="FF00E0"/>
                </a:solidFill>
              </a:rPr>
              <a:t>ontextual geometry</a:t>
            </a:r>
            <a:endParaRPr lang="en-US">
              <a:solidFill>
                <a:srgbClr val="FF00E0"/>
              </a:solidFill>
            </a:endParaRPr>
          </a:p>
        </p:txBody>
      </p:sp>
      <p:cxnSp>
        <p:nvCxnSpPr>
          <p:cNvPr id="10" name="Straight Arrow Connector 9"/>
          <p:cNvCxnSpPr>
            <a:stCxn id="5" idx="1"/>
          </p:cNvCxnSpPr>
          <p:nvPr/>
        </p:nvCxnSpPr>
        <p:spPr>
          <a:xfrm flipH="1" flipV="1">
            <a:off x="1391478" y="5447046"/>
            <a:ext cx="1301661" cy="184666"/>
          </a:xfrm>
          <a:prstGeom prst="straightConnector1">
            <a:avLst/>
          </a:prstGeom>
          <a:ln w="38100">
            <a:solidFill>
              <a:srgbClr val="FF00E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8330" y="1461534"/>
            <a:ext cx="3599331" cy="2826000"/>
          </a:xfrm>
          <a:prstGeom prst="rect">
            <a:avLst/>
          </a:prstGeom>
        </p:spPr>
      </p:pic>
      <p:sp>
        <p:nvSpPr>
          <p:cNvPr id="11" name="TextBox 10"/>
          <p:cNvSpPr txBox="1"/>
          <p:nvPr/>
        </p:nvSpPr>
        <p:spPr>
          <a:xfrm>
            <a:off x="158213" y="1054922"/>
            <a:ext cx="6719788" cy="1754326"/>
          </a:xfrm>
          <a:prstGeom prst="rect">
            <a:avLst/>
          </a:prstGeom>
          <a:noFill/>
        </p:spPr>
        <p:txBody>
          <a:bodyPr wrap="square" rtlCol="0">
            <a:spAutoFit/>
          </a:bodyPr>
          <a:lstStyle/>
          <a:p>
            <a:pPr marL="214313" indent="-214313">
              <a:buFont typeface="Arial" charset="0"/>
              <a:buChar char="•"/>
            </a:pPr>
            <a:r>
              <a:rPr lang="en-US" sz="1350" b="1" dirty="0" smtClean="0">
                <a:solidFill>
                  <a:srgbClr val="7030A0"/>
                </a:solidFill>
              </a:rPr>
              <a:t>2. SEGMENT DEFINITION AND COMPUTATION: </a:t>
            </a:r>
          </a:p>
          <a:p>
            <a:pPr marL="214313" indent="-214313">
              <a:buFont typeface="Arial" charset="0"/>
              <a:buChar char="•"/>
            </a:pPr>
            <a:r>
              <a:rPr lang="en-US" sz="1350" b="1" dirty="0" smtClean="0">
                <a:solidFill>
                  <a:srgbClr val="7030A0"/>
                </a:solidFill>
              </a:rPr>
              <a:t>@geometrical conditions</a:t>
            </a:r>
          </a:p>
          <a:p>
            <a:pPr marL="214313" indent="-214313">
              <a:buFont typeface="Arial" charset="0"/>
              <a:buChar char="•"/>
            </a:pPr>
            <a:r>
              <a:rPr lang="en-US" sz="1350" b="1" dirty="0" smtClean="0">
                <a:solidFill>
                  <a:srgbClr val="7030A0"/>
                </a:solidFill>
              </a:rPr>
              <a:t>@ instrument level</a:t>
            </a:r>
          </a:p>
          <a:p>
            <a:r>
              <a:rPr lang="en-US" sz="1350" b="1" dirty="0" smtClean="0">
                <a:solidFill>
                  <a:srgbClr val="0070C0"/>
                </a:solidFill>
                <a:hlinkClick r:id="rId7"/>
              </a:rPr>
              <a:t>segment database</a:t>
            </a:r>
            <a:endParaRPr lang="en-US" sz="1350" b="1" dirty="0" smtClean="0">
              <a:solidFill>
                <a:srgbClr val="0070C0"/>
              </a:solidFill>
            </a:endParaRPr>
          </a:p>
          <a:p>
            <a:r>
              <a:rPr lang="en-US" sz="1350" b="1" dirty="0">
                <a:solidFill>
                  <a:srgbClr val="0070C0"/>
                </a:solidFill>
                <a:hlinkClick r:id="rId8"/>
              </a:rPr>
              <a:t>timeline tool</a:t>
            </a:r>
            <a:endParaRPr lang="en-US" sz="1350" b="1" dirty="0">
              <a:solidFill>
                <a:srgbClr val="0070C0"/>
              </a:solidFill>
            </a:endParaRPr>
          </a:p>
          <a:p>
            <a:endParaRPr lang="en-US" sz="1350" b="1" dirty="0" smtClean="0">
              <a:solidFill>
                <a:srgbClr val="0070C0"/>
              </a:solidFill>
            </a:endParaRPr>
          </a:p>
          <a:p>
            <a:pPr marL="342900" indent="-342900">
              <a:buSzPct val="150000"/>
              <a:buBlip>
                <a:blip r:embed="rId9"/>
              </a:buBlip>
            </a:pPr>
            <a:r>
              <a:rPr lang="en-US" sz="1350" b="1" dirty="0" smtClean="0">
                <a:solidFill>
                  <a:srgbClr val="FFC000"/>
                </a:solidFill>
              </a:rPr>
              <a:t>dump of the database to check ?</a:t>
            </a:r>
          </a:p>
          <a:p>
            <a:pPr marL="342900" indent="-342900">
              <a:buSzPct val="150000"/>
              <a:buBlip>
                <a:blip r:embed="rId9"/>
              </a:buBlip>
            </a:pPr>
            <a:r>
              <a:rPr lang="en-US" sz="1350" b="1" dirty="0" smtClean="0">
                <a:solidFill>
                  <a:srgbClr val="FFC000"/>
                </a:solidFill>
              </a:rPr>
              <a:t>anything else to be defined ? </a:t>
            </a:r>
            <a:r>
              <a:rPr lang="en-US" sz="1350" b="1" dirty="0" smtClean="0">
                <a:solidFill>
                  <a:srgbClr val="FFC000"/>
                </a:solidFill>
              </a:rPr>
              <a:t>(WG in </a:t>
            </a:r>
            <a:r>
              <a:rPr lang="en-US" sz="1350" b="1" dirty="0" smtClean="0">
                <a:solidFill>
                  <a:srgbClr val="FFC000"/>
                </a:solidFill>
              </a:rPr>
              <a:t>the loop)</a:t>
            </a:r>
            <a:endParaRPr lang="en-US" sz="1350" b="1" dirty="0">
              <a:solidFill>
                <a:srgbClr val="FFC000"/>
              </a:solidFill>
            </a:endParaRPr>
          </a:p>
        </p:txBody>
      </p:sp>
      <p:sp>
        <p:nvSpPr>
          <p:cNvPr id="24" name="Rectangle 23"/>
          <p:cNvSpPr/>
          <p:nvPr/>
        </p:nvSpPr>
        <p:spPr>
          <a:xfrm>
            <a:off x="64899" y="2212358"/>
            <a:ext cx="5393431" cy="659152"/>
          </a:xfrm>
          <a:prstGeom prst="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963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8328"/>
            <a:ext cx="9144000" cy="4101548"/>
          </a:xfrm>
          <a:prstGeom prst="rect">
            <a:avLst/>
          </a:prstGeom>
        </p:spPr>
      </p:pic>
      <p:sp>
        <p:nvSpPr>
          <p:cNvPr id="4" name="TextBox 3"/>
          <p:cNvSpPr txBox="1"/>
          <p:nvPr/>
        </p:nvSpPr>
        <p:spPr>
          <a:xfrm>
            <a:off x="1802490" y="398374"/>
            <a:ext cx="5455340" cy="369332"/>
          </a:xfrm>
          <a:prstGeom prst="rect">
            <a:avLst/>
          </a:prstGeom>
          <a:noFill/>
        </p:spPr>
        <p:txBody>
          <a:bodyPr wrap="none" rtlCol="0">
            <a:spAutoFit/>
          </a:bodyPr>
          <a:lstStyle/>
          <a:p>
            <a:r>
              <a:rPr lang="en-US" b="1" dirty="0" smtClean="0">
                <a:solidFill>
                  <a:srgbClr val="FF00E0"/>
                </a:solidFill>
              </a:rPr>
              <a:t>1. STRATEGIC PLANNING (TOUR PHASE)</a:t>
            </a:r>
            <a:endParaRPr lang="en-US" b="1" dirty="0">
              <a:solidFill>
                <a:srgbClr val="FF00E0"/>
              </a:solidFill>
            </a:endParaRPr>
          </a:p>
        </p:txBody>
      </p:sp>
      <p:sp>
        <p:nvSpPr>
          <p:cNvPr id="16" name="TextBox 15"/>
          <p:cNvSpPr txBox="1"/>
          <p:nvPr/>
        </p:nvSpPr>
        <p:spPr>
          <a:xfrm>
            <a:off x="202754" y="1000513"/>
            <a:ext cx="8086692" cy="1138773"/>
          </a:xfrm>
          <a:prstGeom prst="rect">
            <a:avLst/>
          </a:prstGeom>
          <a:noFill/>
        </p:spPr>
        <p:txBody>
          <a:bodyPr wrap="square" rtlCol="0">
            <a:spAutoFit/>
          </a:bodyPr>
          <a:lstStyle/>
          <a:p>
            <a:pPr marL="214313" indent="-214313">
              <a:buFont typeface="Arial" charset="0"/>
              <a:buChar char="•"/>
            </a:pPr>
            <a:r>
              <a:rPr lang="en-US" sz="1350" b="1" dirty="0" smtClean="0">
                <a:solidFill>
                  <a:srgbClr val="0070C0"/>
                </a:solidFill>
              </a:rPr>
              <a:t>3.  PRIME SEGMENT DEFINITION (SCIENCE PRIORITY) </a:t>
            </a:r>
          </a:p>
          <a:p>
            <a:pPr marL="671513" lvl="1" indent="-214313">
              <a:buFont typeface="Arial" charset="0"/>
              <a:buChar char="•"/>
            </a:pPr>
            <a:r>
              <a:rPr lang="en-US" sz="1350" b="1" dirty="0" smtClean="0">
                <a:solidFill>
                  <a:srgbClr val="0070C0"/>
                </a:solidFill>
              </a:rPr>
              <a:t>@ DISCIPLINE LEVEL</a:t>
            </a:r>
          </a:p>
          <a:p>
            <a:pPr marL="671513" lvl="1" indent="-214313">
              <a:buFont typeface="Arial" charset="0"/>
              <a:buChar char="•"/>
            </a:pPr>
            <a:r>
              <a:rPr lang="en-US" sz="1350" b="1" dirty="0" smtClean="0">
                <a:solidFill>
                  <a:srgbClr val="0070C0"/>
                </a:solidFill>
              </a:rPr>
              <a:t>WITH ASSIGNED RESOURCES (data rate or data volume </a:t>
            </a:r>
            <a:r>
              <a:rPr lang="mr-IN" sz="1350" b="1" dirty="0" smtClean="0">
                <a:solidFill>
                  <a:srgbClr val="0070C0"/>
                </a:solidFill>
              </a:rPr>
              <a:t>…</a:t>
            </a:r>
            <a:r>
              <a:rPr lang="en-US" sz="1350" b="1" dirty="0" smtClean="0">
                <a:solidFill>
                  <a:srgbClr val="0070C0"/>
                </a:solidFill>
              </a:rPr>
              <a:t>)</a:t>
            </a:r>
          </a:p>
          <a:p>
            <a:pPr marL="742950" lvl="1" indent="-285750">
              <a:buFont typeface="Arial" charset="0"/>
              <a:buChar char="•"/>
            </a:pPr>
            <a:r>
              <a:rPr lang="en-US" sz="1350" b="1" dirty="0" smtClean="0">
                <a:solidFill>
                  <a:srgbClr val="0070C0"/>
                </a:solidFill>
                <a:hlinkClick r:id="rId4"/>
              </a:rPr>
              <a:t>segment </a:t>
            </a:r>
            <a:r>
              <a:rPr lang="en-US" sz="1350" b="1" dirty="0">
                <a:solidFill>
                  <a:srgbClr val="0070C0"/>
                </a:solidFill>
                <a:hlinkClick r:id="rId4"/>
              </a:rPr>
              <a:t>database</a:t>
            </a:r>
            <a:endParaRPr lang="en-US" sz="1350" b="1" dirty="0">
              <a:solidFill>
                <a:srgbClr val="0070C0"/>
              </a:solidFill>
            </a:endParaRPr>
          </a:p>
          <a:p>
            <a:endParaRPr lang="en-US" sz="1350" b="1" dirty="0" smtClean="0">
              <a:solidFill>
                <a:srgbClr val="0070C0"/>
              </a:solidFill>
            </a:endParaRPr>
          </a:p>
        </p:txBody>
      </p:sp>
      <p:sp>
        <p:nvSpPr>
          <p:cNvPr id="22" name="TextBox 21"/>
          <p:cNvSpPr txBox="1"/>
          <p:nvPr/>
        </p:nvSpPr>
        <p:spPr>
          <a:xfrm>
            <a:off x="6643719" y="1012718"/>
            <a:ext cx="1228221" cy="323165"/>
          </a:xfrm>
          <a:prstGeom prst="rect">
            <a:avLst/>
          </a:prstGeom>
          <a:noFill/>
        </p:spPr>
        <p:txBody>
          <a:bodyPr wrap="none" rtlCol="0">
            <a:spAutoFit/>
          </a:bodyPr>
          <a:lstStyle/>
          <a:p>
            <a:r>
              <a:rPr lang="en-US" sz="1500" b="1" dirty="0" smtClean="0">
                <a:solidFill>
                  <a:srgbClr val="FFC000"/>
                </a:solidFill>
              </a:rPr>
              <a:t>WG</a:t>
            </a:r>
            <a:r>
              <a:rPr lang="en-US" sz="1500" b="1" dirty="0" smtClean="0">
                <a:solidFill>
                  <a:srgbClr val="7030A0"/>
                </a:solidFill>
              </a:rPr>
              <a:t>+ </a:t>
            </a:r>
            <a:r>
              <a:rPr lang="en-US" sz="1500" b="1" dirty="0" smtClean="0">
                <a:solidFill>
                  <a:srgbClr val="140BE9"/>
                </a:solidFill>
              </a:rPr>
              <a:t>SOC</a:t>
            </a:r>
            <a:endParaRPr lang="en-US" sz="1500" b="1" dirty="0">
              <a:solidFill>
                <a:srgbClr val="140BE9"/>
              </a:solidFill>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698" y="1031841"/>
            <a:ext cx="288000" cy="288000"/>
          </a:xfrm>
          <a:prstGeom prst="rect">
            <a:avLst/>
          </a:prstGeom>
        </p:spPr>
      </p:pic>
      <p:sp>
        <p:nvSpPr>
          <p:cNvPr id="6" name="Rectangle 5"/>
          <p:cNvSpPr/>
          <p:nvPr/>
        </p:nvSpPr>
        <p:spPr>
          <a:xfrm>
            <a:off x="2928730" y="2277791"/>
            <a:ext cx="3578088" cy="187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smtClean="0"/>
              <a:t>RING</a:t>
            </a:r>
            <a:endParaRPr lang="en-US" sz="170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774" y="1829235"/>
            <a:ext cx="9144000" cy="4070641"/>
          </a:xfrm>
          <a:prstGeom prst="rect">
            <a:avLst/>
          </a:prstGeom>
        </p:spPr>
      </p:pic>
      <p:graphicFrame>
        <p:nvGraphicFramePr>
          <p:cNvPr id="35" name="Table 34"/>
          <p:cNvGraphicFramePr>
            <a:graphicFrameLocks noGrp="1"/>
          </p:cNvGraphicFramePr>
          <p:nvPr>
            <p:extLst>
              <p:ext uri="{D42A27DB-BD31-4B8C-83A1-F6EECF244321}">
                <p14:modId xmlns:p14="http://schemas.microsoft.com/office/powerpoint/2010/main" val="2009346757"/>
              </p:ext>
            </p:extLst>
          </p:nvPr>
        </p:nvGraphicFramePr>
        <p:xfrm>
          <a:off x="8066478" y="5565023"/>
          <a:ext cx="1077522" cy="731520"/>
        </p:xfrm>
        <a:graphic>
          <a:graphicData uri="http://schemas.openxmlformats.org/drawingml/2006/table">
            <a:tbl>
              <a:tblPr firstRow="1" bandRow="1">
                <a:tableStyleId>{5C22544A-7EE6-4342-B048-85BDC9FD1C3A}</a:tableStyleId>
              </a:tblPr>
              <a:tblGrid>
                <a:gridCol w="166525"/>
                <a:gridCol w="910997"/>
              </a:tblGrid>
              <a:tr h="182680">
                <a:tc>
                  <a:txBody>
                    <a:bodyPr/>
                    <a:lstStyle/>
                    <a:p>
                      <a:endParaRPr lang="en-US" sz="750" dirty="0"/>
                    </a:p>
                  </a:txBody>
                  <a:tcPr marL="68580" marR="68580" marT="34290" marB="34290">
                    <a:solidFill>
                      <a:srgbClr val="FF0000"/>
                    </a:solidFill>
                  </a:tcPr>
                </a:tc>
                <a:tc>
                  <a:txBody>
                    <a:bodyPr/>
                    <a:lstStyle/>
                    <a:p>
                      <a:r>
                        <a:rPr lang="en-US" sz="750" b="1" dirty="0" smtClean="0">
                          <a:solidFill>
                            <a:schemeClr val="bg1"/>
                          </a:solidFill>
                        </a:rPr>
                        <a:t>WG1</a:t>
                      </a:r>
                      <a:endParaRPr lang="en-US" sz="750" b="1" dirty="0">
                        <a:solidFill>
                          <a:schemeClr val="bg1"/>
                        </a:solidFill>
                      </a:endParaRPr>
                    </a:p>
                  </a:txBody>
                  <a:tcPr marL="68580" marR="68580" marT="34290" marB="34290">
                    <a:solidFill>
                      <a:srgbClr val="FF0000"/>
                    </a:solidFill>
                  </a:tcPr>
                </a:tc>
              </a:tr>
              <a:tr h="182680">
                <a:tc>
                  <a:txBody>
                    <a:bodyPr/>
                    <a:lstStyle/>
                    <a:p>
                      <a:endParaRPr lang="en-US" sz="750" dirty="0"/>
                    </a:p>
                  </a:txBody>
                  <a:tcPr marL="68580" marR="68580" marT="34290" marB="34290">
                    <a:solidFill>
                      <a:schemeClr val="bg1">
                        <a:lumMod val="65000"/>
                      </a:schemeClr>
                    </a:solidFill>
                  </a:tcPr>
                </a:tc>
                <a:tc>
                  <a:txBody>
                    <a:bodyPr/>
                    <a:lstStyle/>
                    <a:p>
                      <a:r>
                        <a:rPr lang="en-US" sz="750" b="1" dirty="0" smtClean="0">
                          <a:solidFill>
                            <a:schemeClr val="bg1"/>
                          </a:solidFill>
                        </a:rPr>
                        <a:t>WG2</a:t>
                      </a:r>
                      <a:endParaRPr lang="en-US" sz="750" b="1" dirty="0">
                        <a:solidFill>
                          <a:schemeClr val="bg1"/>
                        </a:solidFill>
                      </a:endParaRPr>
                    </a:p>
                  </a:txBody>
                  <a:tcPr marL="68580" marR="68580" marT="34290" marB="34290">
                    <a:solidFill>
                      <a:schemeClr val="bg1">
                        <a:lumMod val="65000"/>
                      </a:schemeClr>
                    </a:solidFill>
                  </a:tcPr>
                </a:tc>
              </a:tr>
              <a:tr h="182680">
                <a:tc>
                  <a:txBody>
                    <a:bodyPr/>
                    <a:lstStyle/>
                    <a:p>
                      <a:endParaRPr lang="en-US" sz="750" dirty="0"/>
                    </a:p>
                  </a:txBody>
                  <a:tcPr marL="68580" marR="68580" marT="34290" marB="34290">
                    <a:solidFill>
                      <a:srgbClr val="177825"/>
                    </a:solidFill>
                  </a:tcPr>
                </a:tc>
                <a:tc>
                  <a:txBody>
                    <a:bodyPr/>
                    <a:lstStyle/>
                    <a:p>
                      <a:r>
                        <a:rPr lang="en-US" sz="750" b="1" dirty="0" smtClean="0">
                          <a:solidFill>
                            <a:schemeClr val="bg1"/>
                          </a:solidFill>
                        </a:rPr>
                        <a:t>WG3</a:t>
                      </a:r>
                      <a:endParaRPr lang="en-US" sz="750" b="1" dirty="0">
                        <a:solidFill>
                          <a:schemeClr val="bg1"/>
                        </a:solidFill>
                      </a:endParaRPr>
                    </a:p>
                  </a:txBody>
                  <a:tcPr marL="68580" marR="68580" marT="34290" marB="34290">
                    <a:solidFill>
                      <a:srgbClr val="177825"/>
                    </a:solidFill>
                  </a:tcPr>
                </a:tc>
              </a:tr>
              <a:tr h="182680">
                <a:tc>
                  <a:txBody>
                    <a:bodyPr/>
                    <a:lstStyle/>
                    <a:p>
                      <a:endParaRPr lang="en-US" sz="750" dirty="0"/>
                    </a:p>
                  </a:txBody>
                  <a:tcPr marL="68580" marR="68580" marT="34290" marB="34290">
                    <a:solidFill>
                      <a:srgbClr val="0070C0"/>
                    </a:solidFill>
                  </a:tcPr>
                </a:tc>
                <a:tc>
                  <a:txBody>
                    <a:bodyPr/>
                    <a:lstStyle/>
                    <a:p>
                      <a:r>
                        <a:rPr lang="en-US" sz="750" b="1" dirty="0" smtClean="0">
                          <a:solidFill>
                            <a:schemeClr val="bg1"/>
                          </a:solidFill>
                        </a:rPr>
                        <a:t>WG4</a:t>
                      </a:r>
                      <a:endParaRPr lang="en-US" sz="750" b="1" dirty="0">
                        <a:solidFill>
                          <a:schemeClr val="bg1"/>
                        </a:solidFill>
                      </a:endParaRPr>
                    </a:p>
                  </a:txBody>
                  <a:tcPr marL="68580" marR="68580" marT="34290" marB="34290">
                    <a:solidFill>
                      <a:srgbClr val="0070C0"/>
                    </a:solidFill>
                  </a:tcPr>
                </a:tc>
              </a:tr>
            </a:tbl>
          </a:graphicData>
        </a:graphic>
      </p:graphicFrame>
    </p:spTree>
    <p:extLst>
      <p:ext uri="{BB962C8B-B14F-4D97-AF65-F5344CB8AC3E}">
        <p14:creationId xmlns:p14="http://schemas.microsoft.com/office/powerpoint/2010/main" val="156976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2490" y="398374"/>
            <a:ext cx="5455340" cy="369332"/>
          </a:xfrm>
          <a:prstGeom prst="rect">
            <a:avLst/>
          </a:prstGeom>
          <a:noFill/>
        </p:spPr>
        <p:txBody>
          <a:bodyPr wrap="none" rtlCol="0">
            <a:spAutoFit/>
          </a:bodyPr>
          <a:lstStyle/>
          <a:p>
            <a:r>
              <a:rPr lang="en-US" b="1" dirty="0" smtClean="0">
                <a:solidFill>
                  <a:srgbClr val="FF00E0"/>
                </a:solidFill>
              </a:rPr>
              <a:t>1. STRATEGIC PLANNING (TOUR PHASE)</a:t>
            </a:r>
            <a:endParaRPr lang="en-US" b="1" dirty="0">
              <a:solidFill>
                <a:srgbClr val="FF00E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60" y="1584335"/>
            <a:ext cx="8215200" cy="144009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7718" y="983844"/>
            <a:ext cx="288000" cy="288000"/>
          </a:xfrm>
          <a:prstGeom prst="rect">
            <a:avLst/>
          </a:prstGeom>
        </p:spPr>
      </p:pic>
      <p:sp>
        <p:nvSpPr>
          <p:cNvPr id="9" name="TextBox 8"/>
          <p:cNvSpPr txBox="1"/>
          <p:nvPr/>
        </p:nvSpPr>
        <p:spPr>
          <a:xfrm>
            <a:off x="3208942" y="956478"/>
            <a:ext cx="2076209" cy="323165"/>
          </a:xfrm>
          <a:prstGeom prst="rect">
            <a:avLst/>
          </a:prstGeom>
          <a:noFill/>
        </p:spPr>
        <p:txBody>
          <a:bodyPr wrap="none" rtlCol="0">
            <a:spAutoFit/>
          </a:bodyPr>
          <a:lstStyle/>
          <a:p>
            <a:r>
              <a:rPr lang="en-US" sz="1500" b="1" dirty="0" smtClean="0">
                <a:solidFill>
                  <a:srgbClr val="FF0127"/>
                </a:solidFill>
              </a:rPr>
              <a:t>SWT</a:t>
            </a:r>
            <a:r>
              <a:rPr lang="en-US" sz="1500" b="1" dirty="0" smtClean="0">
                <a:solidFill>
                  <a:srgbClr val="17FF02"/>
                </a:solidFill>
              </a:rPr>
              <a:t> </a:t>
            </a:r>
            <a:r>
              <a:rPr lang="en-US" sz="1500" b="1" dirty="0" smtClean="0">
                <a:solidFill>
                  <a:srgbClr val="0070C0"/>
                </a:solidFill>
              </a:rPr>
              <a:t>+</a:t>
            </a:r>
            <a:r>
              <a:rPr lang="en-US" sz="1500" b="1" dirty="0" smtClean="0">
                <a:solidFill>
                  <a:srgbClr val="17FF02"/>
                </a:solidFill>
              </a:rPr>
              <a:t> </a:t>
            </a:r>
            <a:r>
              <a:rPr lang="en-US" sz="1500" b="1" dirty="0" smtClean="0">
                <a:solidFill>
                  <a:srgbClr val="FFC000"/>
                </a:solidFill>
              </a:rPr>
              <a:t>WG</a:t>
            </a:r>
            <a:r>
              <a:rPr lang="en-US" sz="1500" b="1" dirty="0" smtClean="0">
                <a:solidFill>
                  <a:srgbClr val="7030A0"/>
                </a:solidFill>
              </a:rPr>
              <a:t> </a:t>
            </a:r>
            <a:r>
              <a:rPr lang="en-US" sz="1500" b="1" dirty="0" smtClean="0">
                <a:solidFill>
                  <a:srgbClr val="0070C0"/>
                </a:solidFill>
              </a:rPr>
              <a:t>+</a:t>
            </a:r>
            <a:r>
              <a:rPr lang="en-US" sz="1500" b="1" dirty="0" smtClean="0">
                <a:solidFill>
                  <a:srgbClr val="7030A0"/>
                </a:solidFill>
              </a:rPr>
              <a:t> </a:t>
            </a:r>
            <a:r>
              <a:rPr lang="en-US" sz="1500" b="1" dirty="0" smtClean="0">
                <a:solidFill>
                  <a:srgbClr val="140BE9"/>
                </a:solidFill>
              </a:rPr>
              <a:t>SOC</a:t>
            </a:r>
            <a:endParaRPr lang="en-US" sz="1500" b="1" dirty="0">
              <a:solidFill>
                <a:srgbClr val="140BE9"/>
              </a:solidFill>
            </a:endParaRPr>
          </a:p>
        </p:txBody>
      </p:sp>
      <p:sp>
        <p:nvSpPr>
          <p:cNvPr id="10" name="TextBox 9"/>
          <p:cNvSpPr txBox="1"/>
          <p:nvPr/>
        </p:nvSpPr>
        <p:spPr>
          <a:xfrm>
            <a:off x="164064" y="3189468"/>
            <a:ext cx="6581293" cy="4039567"/>
          </a:xfrm>
          <a:prstGeom prst="rect">
            <a:avLst/>
          </a:prstGeom>
          <a:noFill/>
        </p:spPr>
        <p:txBody>
          <a:bodyPr wrap="square" rtlCol="0">
            <a:spAutoFit/>
          </a:bodyPr>
          <a:lstStyle/>
          <a:p>
            <a:pPr marL="214313" indent="-214313">
              <a:buFont typeface="Arial" charset="0"/>
              <a:buChar char="•"/>
            </a:pPr>
            <a:r>
              <a:rPr lang="en-US" sz="1350" b="1" dirty="0" smtClean="0">
                <a:solidFill>
                  <a:srgbClr val="36EAEC"/>
                </a:solidFill>
              </a:rPr>
              <a:t>5.  ASSESSMENT OF THE SEGMENTATION</a:t>
            </a:r>
          </a:p>
          <a:p>
            <a:pPr marL="285750" indent="-285750">
              <a:buFont typeface="Wingdings" charset="2"/>
              <a:buChar char="ü"/>
            </a:pPr>
            <a:r>
              <a:rPr lang="en-US" sz="1350" b="1" dirty="0" smtClean="0">
                <a:solidFill>
                  <a:srgbClr val="36EAEC"/>
                </a:solidFill>
              </a:rPr>
              <a:t>RESOURCES</a:t>
            </a:r>
          </a:p>
          <a:p>
            <a:pPr marL="742950" lvl="1" indent="-285750">
              <a:buFont typeface="Wingdings" charset="2"/>
              <a:buChar char="ü"/>
            </a:pPr>
            <a:endParaRPr lang="en-US" sz="1350" b="1" dirty="0">
              <a:solidFill>
                <a:srgbClr val="36EAEC"/>
              </a:solidFill>
            </a:endParaRPr>
          </a:p>
          <a:p>
            <a:pPr marL="1200150" lvl="2" indent="-285750">
              <a:buFont typeface="Wingdings" charset="2"/>
              <a:buChar char="ü"/>
            </a:pPr>
            <a:r>
              <a:rPr lang="en-US" sz="1350" b="1" dirty="0" smtClean="0">
                <a:solidFill>
                  <a:srgbClr val="36EAEC"/>
                </a:solidFill>
              </a:rPr>
              <a:t>Downlink capabilities</a:t>
            </a:r>
          </a:p>
          <a:p>
            <a:pPr marL="1200150" lvl="2" indent="-285750">
              <a:buFont typeface="Wingdings" charset="2"/>
              <a:buChar char="ü"/>
            </a:pPr>
            <a:r>
              <a:rPr lang="en-US" sz="1350" b="1" dirty="0" smtClean="0">
                <a:solidFill>
                  <a:srgbClr val="36EAEC"/>
                </a:solidFill>
              </a:rPr>
              <a:t>Data share between disciplines/targets</a:t>
            </a:r>
          </a:p>
          <a:p>
            <a:pPr marL="1200150" lvl="2" indent="-285750">
              <a:buSzPct val="150000"/>
              <a:buBlip>
                <a:blip r:embed="rId5"/>
              </a:buBlip>
            </a:pPr>
            <a:r>
              <a:rPr lang="mr-IN" sz="1350" b="1" dirty="0" smtClean="0">
                <a:solidFill>
                  <a:srgbClr val="36EAEC"/>
                </a:solidFill>
              </a:rPr>
              <a:t>…</a:t>
            </a:r>
            <a:r>
              <a:rPr lang="en-US" sz="1350" b="1" dirty="0" smtClean="0">
                <a:solidFill>
                  <a:srgbClr val="36EAEC"/>
                </a:solidFill>
              </a:rPr>
              <a:t>.???</a:t>
            </a:r>
          </a:p>
          <a:p>
            <a:pPr marL="285750" indent="-285750">
              <a:buFont typeface="Wingdings" charset="2"/>
              <a:buChar char="ü"/>
            </a:pPr>
            <a:endParaRPr lang="en-US" sz="1350" b="1" dirty="0">
              <a:solidFill>
                <a:srgbClr val="36EAEC"/>
              </a:solidFill>
            </a:endParaRPr>
          </a:p>
          <a:p>
            <a:pPr marL="285750" indent="-285750">
              <a:buFont typeface="Wingdings" charset="2"/>
              <a:buChar char="ü"/>
            </a:pPr>
            <a:endParaRPr lang="en-US" sz="1350" b="1" dirty="0" smtClean="0">
              <a:solidFill>
                <a:srgbClr val="36EAEC"/>
              </a:solidFill>
            </a:endParaRPr>
          </a:p>
          <a:p>
            <a:pPr marL="285750" indent="-285750">
              <a:buFont typeface="Wingdings" charset="2"/>
              <a:buChar char="ü"/>
            </a:pPr>
            <a:endParaRPr lang="en-US" sz="1350" b="1" dirty="0">
              <a:solidFill>
                <a:srgbClr val="36EAEC"/>
              </a:solidFill>
            </a:endParaRPr>
          </a:p>
          <a:p>
            <a:pPr marL="285750" indent="-285750">
              <a:buFont typeface="Wingdings" charset="2"/>
              <a:buChar char="ü"/>
            </a:pPr>
            <a:endParaRPr lang="en-US" sz="1350" b="1" dirty="0" smtClean="0">
              <a:solidFill>
                <a:srgbClr val="36EAEC"/>
              </a:solidFill>
            </a:endParaRPr>
          </a:p>
          <a:p>
            <a:pPr marL="285750" indent="-285750">
              <a:buFont typeface="Wingdings" charset="2"/>
              <a:buChar char="ü"/>
            </a:pPr>
            <a:r>
              <a:rPr lang="en-US" sz="1350" b="1" dirty="0" smtClean="0">
                <a:solidFill>
                  <a:srgbClr val="36EAEC"/>
                </a:solidFill>
              </a:rPr>
              <a:t>SCIENCE</a:t>
            </a:r>
          </a:p>
          <a:p>
            <a:pPr marL="285750" indent="-285750">
              <a:buFont typeface="Wingdings" charset="2"/>
              <a:buChar char="ü"/>
            </a:pPr>
            <a:endParaRPr lang="en-US" sz="1350" b="1" dirty="0" smtClean="0">
              <a:solidFill>
                <a:srgbClr val="36EAEC"/>
              </a:solidFill>
            </a:endParaRPr>
          </a:p>
          <a:p>
            <a:pPr marL="742950" lvl="1" indent="-285750">
              <a:buFont typeface="Arial" charset="0"/>
              <a:buChar char="•"/>
            </a:pPr>
            <a:r>
              <a:rPr lang="en-US" sz="1350" b="1" dirty="0" smtClean="0">
                <a:solidFill>
                  <a:srgbClr val="36EAEC"/>
                </a:solidFill>
              </a:rPr>
              <a:t>COVERAGE ANALYSIS (#scheduled/#opportunities</a:t>
            </a:r>
            <a:r>
              <a:rPr lang="en-US" sz="1350" b="1" dirty="0" smtClean="0">
                <a:solidFill>
                  <a:srgbClr val="36EAEC"/>
                </a:solidFill>
              </a:rPr>
              <a:t>)</a:t>
            </a:r>
          </a:p>
          <a:p>
            <a:pPr marL="742950" lvl="1" indent="-285750">
              <a:buFont typeface="Arial" charset="0"/>
              <a:buChar char="•"/>
            </a:pPr>
            <a:endParaRPr lang="en-US" sz="1350" b="1" dirty="0" smtClean="0">
              <a:solidFill>
                <a:srgbClr val="36EAEC"/>
              </a:solidFill>
            </a:endParaRPr>
          </a:p>
          <a:p>
            <a:pPr marL="800100" lvl="1" indent="-342900">
              <a:buSzPct val="150000"/>
              <a:buBlip>
                <a:blip r:embed="rId5"/>
              </a:buBlip>
            </a:pPr>
            <a:r>
              <a:rPr lang="en-US" sz="1350" b="1" dirty="0" smtClean="0">
                <a:solidFill>
                  <a:srgbClr val="FFC000"/>
                </a:solidFill>
              </a:rPr>
              <a:t> </a:t>
            </a:r>
            <a:r>
              <a:rPr lang="en-US" sz="1350" b="1" dirty="0">
                <a:solidFill>
                  <a:srgbClr val="FFC000"/>
                </a:solidFill>
              </a:rPr>
              <a:t>anything </a:t>
            </a:r>
            <a:r>
              <a:rPr lang="en-US" sz="1350" b="1" dirty="0" smtClean="0">
                <a:solidFill>
                  <a:srgbClr val="FFC000"/>
                </a:solidFill>
              </a:rPr>
              <a:t>for </a:t>
            </a:r>
            <a:r>
              <a:rPr lang="en-US" sz="1350" b="1" dirty="0" smtClean="0">
                <a:solidFill>
                  <a:srgbClr val="FFC000"/>
                </a:solidFill>
              </a:rPr>
              <a:t>MAJIS</a:t>
            </a:r>
            <a:r>
              <a:rPr lang="en-US" sz="1350" b="1" dirty="0" smtClean="0">
                <a:solidFill>
                  <a:srgbClr val="FFC000"/>
                </a:solidFill>
              </a:rPr>
              <a:t>?</a:t>
            </a:r>
            <a:endParaRPr lang="en-US" sz="1350" b="1" dirty="0">
              <a:solidFill>
                <a:srgbClr val="FFC000"/>
              </a:solidFill>
            </a:endParaRPr>
          </a:p>
          <a:p>
            <a:pPr marL="742950" lvl="1" indent="-285750">
              <a:buFont typeface="Arial" charset="0"/>
              <a:buChar char="•"/>
            </a:pPr>
            <a:endParaRPr lang="en-US" sz="1350" b="1" dirty="0" smtClean="0">
              <a:solidFill>
                <a:srgbClr val="36EAEC"/>
              </a:solidFill>
            </a:endParaRPr>
          </a:p>
          <a:p>
            <a:pPr marL="285750" indent="-285750">
              <a:buFont typeface="Wingdings" charset="2"/>
              <a:buChar char="ü"/>
            </a:pPr>
            <a:endParaRPr lang="en-US" sz="1350" b="1" dirty="0">
              <a:solidFill>
                <a:srgbClr val="36EAEC"/>
              </a:solidFill>
            </a:endParaRPr>
          </a:p>
          <a:p>
            <a:r>
              <a:rPr lang="en-US" sz="1350" b="1" dirty="0" smtClean="0">
                <a:solidFill>
                  <a:srgbClr val="36EAEC"/>
                </a:solidFill>
              </a:rPr>
              <a:t> </a:t>
            </a:r>
          </a:p>
          <a:p>
            <a:pPr marL="214313" indent="-214313">
              <a:buFont typeface="Arial" charset="0"/>
              <a:buChar char="•"/>
            </a:pPr>
            <a:endParaRPr lang="en-US" sz="1350" b="1" dirty="0" smtClean="0">
              <a:solidFill>
                <a:srgbClr val="36EAEC"/>
              </a:solidFill>
            </a:endParaRPr>
          </a:p>
        </p:txBody>
      </p:sp>
      <p:pic>
        <p:nvPicPr>
          <p:cNvPr id="12" name="Picture 11"/>
          <p:cNvPicPr>
            <a:picLocks noChangeAspect="1"/>
          </p:cNvPicPr>
          <p:nvPr/>
        </p:nvPicPr>
        <p:blipFill>
          <a:blip r:embed="rId6"/>
          <a:stretch>
            <a:fillRect/>
          </a:stretch>
        </p:blipFill>
        <p:spPr>
          <a:xfrm>
            <a:off x="5489478" y="3465376"/>
            <a:ext cx="1627199" cy="1261080"/>
          </a:xfrm>
          <a:prstGeom prst="rect">
            <a:avLst/>
          </a:prstGeom>
        </p:spPr>
      </p:pic>
      <p:pic>
        <p:nvPicPr>
          <p:cNvPr id="13" name="Picture 12"/>
          <p:cNvPicPr>
            <a:picLocks noChangeAspect="1"/>
          </p:cNvPicPr>
          <p:nvPr/>
        </p:nvPicPr>
        <p:blipFill>
          <a:blip r:embed="rId7"/>
          <a:stretch>
            <a:fillRect/>
          </a:stretch>
        </p:blipFill>
        <p:spPr>
          <a:xfrm>
            <a:off x="7401762" y="3410498"/>
            <a:ext cx="1472400" cy="126119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2990" y="3487955"/>
            <a:ext cx="288000" cy="288000"/>
          </a:xfrm>
          <a:prstGeom prst="rect">
            <a:avLst/>
          </a:prstGeom>
        </p:spPr>
      </p:pic>
      <p:sp>
        <p:nvSpPr>
          <p:cNvPr id="15" name="TextBox 14"/>
          <p:cNvSpPr txBox="1"/>
          <p:nvPr/>
        </p:nvSpPr>
        <p:spPr>
          <a:xfrm>
            <a:off x="2358548" y="3415187"/>
            <a:ext cx="2076209" cy="323165"/>
          </a:xfrm>
          <a:prstGeom prst="rect">
            <a:avLst/>
          </a:prstGeom>
          <a:noFill/>
        </p:spPr>
        <p:txBody>
          <a:bodyPr wrap="none" rtlCol="0">
            <a:spAutoFit/>
          </a:bodyPr>
          <a:lstStyle/>
          <a:p>
            <a:r>
              <a:rPr lang="en-US" sz="1500" b="1" dirty="0" smtClean="0">
                <a:solidFill>
                  <a:srgbClr val="FF0127"/>
                </a:solidFill>
              </a:rPr>
              <a:t>SWT</a:t>
            </a:r>
            <a:r>
              <a:rPr lang="en-US" sz="1500" b="1" dirty="0" smtClean="0">
                <a:solidFill>
                  <a:srgbClr val="17FF02"/>
                </a:solidFill>
              </a:rPr>
              <a:t> </a:t>
            </a:r>
            <a:r>
              <a:rPr lang="en-US" sz="1500" b="1" dirty="0" smtClean="0">
                <a:solidFill>
                  <a:srgbClr val="0070C0"/>
                </a:solidFill>
              </a:rPr>
              <a:t>+</a:t>
            </a:r>
            <a:r>
              <a:rPr lang="en-US" sz="1500" b="1" dirty="0" smtClean="0">
                <a:solidFill>
                  <a:srgbClr val="17FF02"/>
                </a:solidFill>
              </a:rPr>
              <a:t> </a:t>
            </a:r>
            <a:r>
              <a:rPr lang="en-US" sz="1500" b="1" dirty="0" smtClean="0">
                <a:solidFill>
                  <a:srgbClr val="FFC000"/>
                </a:solidFill>
              </a:rPr>
              <a:t>WG</a:t>
            </a:r>
            <a:r>
              <a:rPr lang="en-US" sz="1500" b="1" dirty="0" smtClean="0">
                <a:solidFill>
                  <a:srgbClr val="7030A0"/>
                </a:solidFill>
              </a:rPr>
              <a:t> </a:t>
            </a:r>
            <a:r>
              <a:rPr lang="en-US" sz="1500" b="1" dirty="0" smtClean="0">
                <a:solidFill>
                  <a:srgbClr val="0070C0"/>
                </a:solidFill>
              </a:rPr>
              <a:t>+</a:t>
            </a:r>
            <a:r>
              <a:rPr lang="en-US" sz="1500" b="1" dirty="0" smtClean="0">
                <a:solidFill>
                  <a:srgbClr val="7030A0"/>
                </a:solidFill>
              </a:rPr>
              <a:t> </a:t>
            </a:r>
            <a:r>
              <a:rPr lang="en-US" sz="1500" b="1" dirty="0" smtClean="0">
                <a:solidFill>
                  <a:srgbClr val="140BE9"/>
                </a:solidFill>
              </a:rPr>
              <a:t>SOC</a:t>
            </a:r>
            <a:endParaRPr lang="en-US" sz="1500" b="1" dirty="0">
              <a:solidFill>
                <a:srgbClr val="140BE9"/>
              </a:solidFill>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4818" y="5323384"/>
            <a:ext cx="180000" cy="180000"/>
          </a:xfrm>
          <a:prstGeom prst="rect">
            <a:avLst/>
          </a:prstGeom>
        </p:spPr>
      </p:pic>
      <p:sp>
        <p:nvSpPr>
          <p:cNvPr id="18" name="TextBox 17"/>
          <p:cNvSpPr txBox="1"/>
          <p:nvPr/>
        </p:nvSpPr>
        <p:spPr>
          <a:xfrm>
            <a:off x="1818160" y="5252220"/>
            <a:ext cx="2076209" cy="323165"/>
          </a:xfrm>
          <a:prstGeom prst="rect">
            <a:avLst/>
          </a:prstGeom>
          <a:noFill/>
        </p:spPr>
        <p:txBody>
          <a:bodyPr wrap="none" rtlCol="0">
            <a:spAutoFit/>
          </a:bodyPr>
          <a:lstStyle/>
          <a:p>
            <a:r>
              <a:rPr lang="en-US" sz="1500" b="1" dirty="0" smtClean="0">
                <a:solidFill>
                  <a:srgbClr val="FF0127"/>
                </a:solidFill>
              </a:rPr>
              <a:t>SWT</a:t>
            </a:r>
            <a:r>
              <a:rPr lang="en-US" sz="1500" b="1" dirty="0" smtClean="0">
                <a:solidFill>
                  <a:srgbClr val="17FF02"/>
                </a:solidFill>
              </a:rPr>
              <a:t> </a:t>
            </a:r>
            <a:r>
              <a:rPr lang="en-US" sz="1500" b="1" dirty="0" smtClean="0">
                <a:solidFill>
                  <a:srgbClr val="0070C0"/>
                </a:solidFill>
              </a:rPr>
              <a:t>+</a:t>
            </a:r>
            <a:r>
              <a:rPr lang="en-US" sz="1500" b="1" dirty="0" smtClean="0">
                <a:solidFill>
                  <a:srgbClr val="17FF02"/>
                </a:solidFill>
              </a:rPr>
              <a:t> </a:t>
            </a:r>
            <a:r>
              <a:rPr lang="en-US" sz="1500" b="1" dirty="0" smtClean="0">
                <a:solidFill>
                  <a:srgbClr val="FFC000"/>
                </a:solidFill>
              </a:rPr>
              <a:t>WG</a:t>
            </a:r>
            <a:r>
              <a:rPr lang="en-US" sz="1500" b="1" dirty="0" smtClean="0">
                <a:solidFill>
                  <a:srgbClr val="7030A0"/>
                </a:solidFill>
              </a:rPr>
              <a:t> </a:t>
            </a:r>
            <a:r>
              <a:rPr lang="en-US" sz="1500" b="1" dirty="0" smtClean="0">
                <a:solidFill>
                  <a:srgbClr val="0070C0"/>
                </a:solidFill>
              </a:rPr>
              <a:t>+</a:t>
            </a:r>
            <a:r>
              <a:rPr lang="en-US" sz="1500" b="1" dirty="0" smtClean="0">
                <a:solidFill>
                  <a:srgbClr val="7030A0"/>
                </a:solidFill>
              </a:rPr>
              <a:t> </a:t>
            </a:r>
            <a:r>
              <a:rPr lang="en-US" sz="1500" b="1" dirty="0" smtClean="0">
                <a:solidFill>
                  <a:srgbClr val="140BE9"/>
                </a:solidFill>
              </a:rPr>
              <a:t>SOC</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9160" y="5379952"/>
            <a:ext cx="928800" cy="900761"/>
          </a:xfrm>
          <a:prstGeom prst="rect">
            <a:avLst/>
          </a:prstGeom>
        </p:spPr>
      </p:pic>
      <p:sp>
        <p:nvSpPr>
          <p:cNvPr id="3" name="TextBox 2"/>
          <p:cNvSpPr txBox="1"/>
          <p:nvPr/>
        </p:nvSpPr>
        <p:spPr>
          <a:xfrm>
            <a:off x="7900819" y="5521465"/>
            <a:ext cx="973343" cy="477054"/>
          </a:xfrm>
          <a:prstGeom prst="rect">
            <a:avLst/>
          </a:prstGeom>
          <a:noFill/>
        </p:spPr>
        <p:txBody>
          <a:bodyPr wrap="none" rtlCol="0">
            <a:spAutoFit/>
          </a:bodyPr>
          <a:lstStyle/>
          <a:p>
            <a:r>
              <a:rPr lang="en-US" sz="2500" b="1" smtClean="0">
                <a:solidFill>
                  <a:srgbClr val="FF0127"/>
                </a:solidFill>
              </a:rPr>
              <a:t>?</a:t>
            </a:r>
            <a:r>
              <a:rPr lang="en-US" sz="2500" b="1" smtClean="0">
                <a:solidFill>
                  <a:srgbClr val="FFFF00"/>
                </a:solidFill>
              </a:rPr>
              <a:t>?</a:t>
            </a:r>
            <a:r>
              <a:rPr lang="en-US" sz="2500" b="1" smtClean="0">
                <a:solidFill>
                  <a:srgbClr val="140BE9"/>
                </a:solidFill>
              </a:rPr>
              <a:t>?</a:t>
            </a:r>
            <a:r>
              <a:rPr lang="en-US" sz="2500" b="1" smtClean="0">
                <a:solidFill>
                  <a:srgbClr val="17FF02"/>
                </a:solidFill>
              </a:rPr>
              <a:t>?</a:t>
            </a:r>
            <a:endParaRPr lang="en-US" sz="2500" b="1" dirty="0">
              <a:solidFill>
                <a:srgbClr val="FF0127"/>
              </a:solidFill>
            </a:endParaRPr>
          </a:p>
        </p:txBody>
      </p:sp>
      <p:sp>
        <p:nvSpPr>
          <p:cNvPr id="19" name="TextBox 18"/>
          <p:cNvSpPr txBox="1"/>
          <p:nvPr/>
        </p:nvSpPr>
        <p:spPr>
          <a:xfrm>
            <a:off x="202754" y="1000513"/>
            <a:ext cx="2444193" cy="715581"/>
          </a:xfrm>
          <a:prstGeom prst="rect">
            <a:avLst/>
          </a:prstGeom>
          <a:noFill/>
        </p:spPr>
        <p:txBody>
          <a:bodyPr wrap="square" rtlCol="0">
            <a:spAutoFit/>
          </a:bodyPr>
          <a:lstStyle/>
          <a:p>
            <a:pPr marL="214313" indent="-214313">
              <a:buFont typeface="Arial" charset="0"/>
              <a:buChar char="•"/>
            </a:pPr>
            <a:r>
              <a:rPr lang="en-US" sz="1350" b="1" dirty="0">
                <a:solidFill>
                  <a:srgbClr val="0070C0"/>
                </a:solidFill>
              </a:rPr>
              <a:t>4</a:t>
            </a:r>
            <a:r>
              <a:rPr lang="en-US" sz="1350" b="1" smtClean="0">
                <a:solidFill>
                  <a:srgbClr val="0070C0"/>
                </a:solidFill>
              </a:rPr>
              <a:t>.  </a:t>
            </a:r>
            <a:r>
              <a:rPr lang="en-US" sz="1350" b="1" dirty="0" smtClean="0">
                <a:solidFill>
                  <a:srgbClr val="0070C0"/>
                </a:solidFill>
              </a:rPr>
              <a:t>SEGMENTATION</a:t>
            </a:r>
          </a:p>
          <a:p>
            <a:pPr marL="214313" indent="-214313">
              <a:buFont typeface="Arial" charset="0"/>
              <a:buChar char="•"/>
            </a:pPr>
            <a:r>
              <a:rPr lang="en-US" sz="1350" b="1" dirty="0" smtClean="0">
                <a:solidFill>
                  <a:srgbClr val="0070C0"/>
                </a:solidFill>
                <a:hlinkClick r:id="rId9"/>
              </a:rPr>
              <a:t>timeline tool</a:t>
            </a:r>
            <a:endParaRPr lang="en-US" sz="1350" b="1" dirty="0">
              <a:solidFill>
                <a:srgbClr val="0070C0"/>
              </a:solidFill>
            </a:endParaRPr>
          </a:p>
          <a:p>
            <a:endParaRPr lang="en-US" sz="1350" b="1" dirty="0" smtClean="0">
              <a:solidFill>
                <a:srgbClr val="0070C0"/>
              </a:solidFill>
            </a:endParaRPr>
          </a:p>
        </p:txBody>
      </p:sp>
      <p:sp>
        <p:nvSpPr>
          <p:cNvPr id="6" name="Oval 5"/>
          <p:cNvSpPr/>
          <p:nvPr/>
        </p:nvSpPr>
        <p:spPr>
          <a:xfrm>
            <a:off x="7916222" y="5312957"/>
            <a:ext cx="914400" cy="914400"/>
          </a:xfrm>
          <a:prstGeom prst="ellipse">
            <a:avLst/>
          </a:prstGeom>
          <a:noFill/>
          <a:ln w="38100">
            <a:solidFill>
              <a:srgbClr val="FF0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883490" y="5273205"/>
            <a:ext cx="1008000" cy="1008000"/>
          </a:xfrm>
          <a:prstGeom prst="ellipse">
            <a:avLst/>
          </a:prstGeom>
          <a:noFill/>
          <a:ln w="38100">
            <a:solidFill>
              <a:srgbClr val="120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7838938" y="5214585"/>
            <a:ext cx="1080000" cy="1157143"/>
          </a:xfrm>
          <a:prstGeom prst="ellipse">
            <a:avLst/>
          </a:prstGeom>
          <a:noFill/>
          <a:ln w="38100">
            <a:solidFill>
              <a:srgbClr val="17FF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90843" y="5998519"/>
            <a:ext cx="2827606" cy="373209"/>
          </a:xfrm>
          <a:prstGeom prst="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54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 Presentation JUICE">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0BD0D74C-2AB7-4849-B89C-2F97DC23E8C4}" vid="{655C244B-8053-4160-B0BE-0AF81C2973E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15861</TotalTime>
  <Words>1713</Words>
  <Application>Microsoft Macintosh PowerPoint</Application>
  <PresentationFormat>On-screen Show (4:3)</PresentationFormat>
  <Paragraphs>351</Paragraphs>
  <Slides>25</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Calibri</vt:lpstr>
      <vt:lpstr>Calibri Light</vt:lpstr>
      <vt:lpstr>Courier New</vt:lpstr>
      <vt:lpstr>ＭＳ Ｐゴシック</vt:lpstr>
      <vt:lpstr>Times New Roman</vt:lpstr>
      <vt:lpstr>Verdana</vt:lpstr>
      <vt:lpstr>Wingdings</vt:lpstr>
      <vt:lpstr>Arial</vt:lpstr>
      <vt:lpstr>ESA Presentation JUICE</vt:lpstr>
      <vt:lpstr>Custom Design</vt:lpstr>
      <vt:lpstr>JUICE SOC uplink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OBSERVATION DATABASE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QUESTIONS/WISHES…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JUICE SOC activities </dc:title>
  <cp:lastModifiedBy>R. Lorente</cp:lastModifiedBy>
  <cp:revision>159</cp:revision>
  <dcterms:modified xsi:type="dcterms:W3CDTF">2019-10-09T11:18:29Z</dcterms:modified>
</cp:coreProperties>
</file>