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4"/>
  </p:sldMasterIdLst>
  <p:notesMasterIdLst>
    <p:notesMasterId r:id="rId27"/>
  </p:notesMasterIdLst>
  <p:handoutMasterIdLst>
    <p:handoutMasterId r:id="rId28"/>
  </p:handoutMasterIdLst>
  <p:sldIdLst>
    <p:sldId id="485" r:id="rId5"/>
    <p:sldId id="487" r:id="rId6"/>
    <p:sldId id="488" r:id="rId7"/>
    <p:sldId id="490" r:id="rId8"/>
    <p:sldId id="513" r:id="rId9"/>
    <p:sldId id="507" r:id="rId10"/>
    <p:sldId id="508" r:id="rId11"/>
    <p:sldId id="509" r:id="rId12"/>
    <p:sldId id="510" r:id="rId13"/>
    <p:sldId id="514" r:id="rId14"/>
    <p:sldId id="515" r:id="rId15"/>
    <p:sldId id="511" r:id="rId16"/>
    <p:sldId id="512" r:id="rId17"/>
    <p:sldId id="492" r:id="rId18"/>
    <p:sldId id="491" r:id="rId19"/>
    <p:sldId id="495" r:id="rId20"/>
    <p:sldId id="496" r:id="rId21"/>
    <p:sldId id="499" r:id="rId22"/>
    <p:sldId id="500" r:id="rId23"/>
    <p:sldId id="503" r:id="rId24"/>
    <p:sldId id="504" r:id="rId25"/>
    <p:sldId id="516" r:id="rId26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33CC"/>
    <a:srgbClr val="E78C1A"/>
    <a:srgbClr val="1428FF"/>
    <a:srgbClr val="0099FF"/>
    <a:srgbClr val="00CCFF"/>
    <a:srgbClr val="FF66FF"/>
    <a:srgbClr val="FFB642"/>
    <a:srgbClr val="54F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A86146-DF4F-448F-871D-EEB49BF5A365}" v="11" dt="2019-10-09T08:32:50.7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8" autoAdjust="0"/>
    <p:restoredTop sz="94214" autoAdjust="0"/>
  </p:normalViewPr>
  <p:slideViewPr>
    <p:cSldViewPr>
      <p:cViewPr varScale="1">
        <p:scale>
          <a:sx n="72" d="100"/>
          <a:sy n="72" d="100"/>
        </p:scale>
        <p:origin x="97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68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62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rtolino Saggin" userId="f1d9663b-8680-4759-a343-9155227598c7" providerId="ADAL" clId="{EBA86146-DF4F-448F-871D-EEB49BF5A365}"/>
    <pc:docChg chg="custSel addSld delSld modSld">
      <pc:chgData name="Bortolino Saggin" userId="f1d9663b-8680-4759-a343-9155227598c7" providerId="ADAL" clId="{EBA86146-DF4F-448F-871D-EEB49BF5A365}" dt="2019-10-09T08:42:00.127" v="408" actId="20577"/>
      <pc:docMkLst>
        <pc:docMk/>
      </pc:docMkLst>
      <pc:sldChg chg="addSp delSp modSp mod">
        <pc:chgData name="Bortolino Saggin" userId="f1d9663b-8680-4759-a343-9155227598c7" providerId="ADAL" clId="{EBA86146-DF4F-448F-871D-EEB49BF5A365}" dt="2019-10-09T08:18:47.517" v="11" actId="14100"/>
        <pc:sldMkLst>
          <pc:docMk/>
          <pc:sldMk cId="2682230895" sldId="503"/>
        </pc:sldMkLst>
        <pc:spChg chg="mod">
          <ac:chgData name="Bortolino Saggin" userId="f1d9663b-8680-4759-a343-9155227598c7" providerId="ADAL" clId="{EBA86146-DF4F-448F-871D-EEB49BF5A365}" dt="2019-10-09T08:18:12.006" v="4" actId="20577"/>
          <ac:spMkLst>
            <pc:docMk/>
            <pc:sldMk cId="2682230895" sldId="503"/>
            <ac:spMk id="2" creationId="{F7030602-DCD9-4E49-987F-34D6651394FB}"/>
          </ac:spMkLst>
        </pc:spChg>
        <pc:graphicFrameChg chg="add">
          <ac:chgData name="Bortolino Saggin" userId="f1d9663b-8680-4759-a343-9155227598c7" providerId="ADAL" clId="{EBA86146-DF4F-448F-871D-EEB49BF5A365}" dt="2019-10-09T08:18:34.299" v="7"/>
          <ac:graphicFrameMkLst>
            <pc:docMk/>
            <pc:sldMk cId="2682230895" sldId="503"/>
            <ac:graphicFrameMk id="6" creationId="{20638381-6363-4B58-A7F9-F8CC405D53F1}"/>
          </ac:graphicFrameMkLst>
        </pc:graphicFrameChg>
        <pc:picChg chg="add mod">
          <ac:chgData name="Bortolino Saggin" userId="f1d9663b-8680-4759-a343-9155227598c7" providerId="ADAL" clId="{EBA86146-DF4F-448F-871D-EEB49BF5A365}" dt="2019-10-09T08:18:47.517" v="11" actId="14100"/>
          <ac:picMkLst>
            <pc:docMk/>
            <pc:sldMk cId="2682230895" sldId="503"/>
            <ac:picMk id="5" creationId="{3D821691-BB3E-46D1-81DB-5EFA7C7AAADC}"/>
          </ac:picMkLst>
        </pc:picChg>
        <pc:picChg chg="del">
          <ac:chgData name="Bortolino Saggin" userId="f1d9663b-8680-4759-a343-9155227598c7" providerId="ADAL" clId="{EBA86146-DF4F-448F-871D-EEB49BF5A365}" dt="2019-10-09T08:18:18.005" v="5" actId="478"/>
          <ac:picMkLst>
            <pc:docMk/>
            <pc:sldMk cId="2682230895" sldId="503"/>
            <ac:picMk id="7" creationId="{2FE655A8-FD56-48CE-876B-F23D6CEE9EB4}"/>
          </ac:picMkLst>
        </pc:picChg>
      </pc:sldChg>
      <pc:sldChg chg="addSp delSp modSp mod">
        <pc:chgData name="Bortolino Saggin" userId="f1d9663b-8680-4759-a343-9155227598c7" providerId="ADAL" clId="{EBA86146-DF4F-448F-871D-EEB49BF5A365}" dt="2019-10-09T08:20:39.328" v="24" actId="1076"/>
        <pc:sldMkLst>
          <pc:docMk/>
          <pc:sldMk cId="228271756" sldId="504"/>
        </pc:sldMkLst>
        <pc:spChg chg="mod">
          <ac:chgData name="Bortolino Saggin" userId="f1d9663b-8680-4759-a343-9155227598c7" providerId="ADAL" clId="{EBA86146-DF4F-448F-871D-EEB49BF5A365}" dt="2019-10-09T08:18:59.473" v="17" actId="20577"/>
          <ac:spMkLst>
            <pc:docMk/>
            <pc:sldMk cId="228271756" sldId="504"/>
            <ac:spMk id="2" creationId="{F7030602-DCD9-4E49-987F-34D6651394FB}"/>
          </ac:spMkLst>
        </pc:spChg>
        <pc:graphicFrameChg chg="add">
          <ac:chgData name="Bortolino Saggin" userId="f1d9663b-8680-4759-a343-9155227598c7" providerId="ADAL" clId="{EBA86146-DF4F-448F-871D-EEB49BF5A365}" dt="2019-10-09T08:20:25.344" v="20"/>
          <ac:graphicFrameMkLst>
            <pc:docMk/>
            <pc:sldMk cId="228271756" sldId="504"/>
            <ac:graphicFrameMk id="5" creationId="{DD72F727-0A7F-4982-BB61-40837DCDE004}"/>
          </ac:graphicFrameMkLst>
        </pc:graphicFrameChg>
        <pc:picChg chg="add mod">
          <ac:chgData name="Bortolino Saggin" userId="f1d9663b-8680-4759-a343-9155227598c7" providerId="ADAL" clId="{EBA86146-DF4F-448F-871D-EEB49BF5A365}" dt="2019-10-09T08:20:39.328" v="24" actId="1076"/>
          <ac:picMkLst>
            <pc:docMk/>
            <pc:sldMk cId="228271756" sldId="504"/>
            <ac:picMk id="3" creationId="{37D47DBA-6BE3-4685-B84D-A611C2B008FF}"/>
          </ac:picMkLst>
        </pc:picChg>
        <pc:picChg chg="del">
          <ac:chgData name="Bortolino Saggin" userId="f1d9663b-8680-4759-a343-9155227598c7" providerId="ADAL" clId="{EBA86146-DF4F-448F-871D-EEB49BF5A365}" dt="2019-10-09T08:19:05.511" v="18" actId="478"/>
          <ac:picMkLst>
            <pc:docMk/>
            <pc:sldMk cId="228271756" sldId="504"/>
            <ac:picMk id="9" creationId="{17AE3EDC-DADA-49A9-BA0D-DA21001B9090}"/>
          </ac:picMkLst>
        </pc:picChg>
      </pc:sldChg>
      <pc:sldChg chg="del">
        <pc:chgData name="Bortolino Saggin" userId="f1d9663b-8680-4759-a343-9155227598c7" providerId="ADAL" clId="{EBA86146-DF4F-448F-871D-EEB49BF5A365}" dt="2019-10-09T08:21:01.115" v="25" actId="2696"/>
        <pc:sldMkLst>
          <pc:docMk/>
          <pc:sldMk cId="66350238" sldId="505"/>
        </pc:sldMkLst>
      </pc:sldChg>
      <pc:sldChg chg="del">
        <pc:chgData name="Bortolino Saggin" userId="f1d9663b-8680-4759-a343-9155227598c7" providerId="ADAL" clId="{EBA86146-DF4F-448F-871D-EEB49BF5A365}" dt="2019-10-09T08:21:04.123" v="26" actId="2696"/>
        <pc:sldMkLst>
          <pc:docMk/>
          <pc:sldMk cId="698325676" sldId="506"/>
        </pc:sldMkLst>
      </pc:sldChg>
      <pc:sldChg chg="modSp add">
        <pc:chgData name="Bortolino Saggin" userId="f1d9663b-8680-4759-a343-9155227598c7" providerId="ADAL" clId="{EBA86146-DF4F-448F-871D-EEB49BF5A365}" dt="2019-10-09T08:42:00.127" v="408" actId="20577"/>
        <pc:sldMkLst>
          <pc:docMk/>
          <pc:sldMk cId="2745435736" sldId="516"/>
        </pc:sldMkLst>
        <pc:spChg chg="mod">
          <ac:chgData name="Bortolino Saggin" userId="f1d9663b-8680-4759-a343-9155227598c7" providerId="ADAL" clId="{EBA86146-DF4F-448F-871D-EEB49BF5A365}" dt="2019-10-09T08:33:00.915" v="38" actId="20577"/>
          <ac:spMkLst>
            <pc:docMk/>
            <pc:sldMk cId="2745435736" sldId="516"/>
            <ac:spMk id="2" creationId="{123E6DFB-AAE4-4DD3-81BC-0FFFF963F0CB}"/>
          </ac:spMkLst>
        </pc:spChg>
        <pc:spChg chg="mod">
          <ac:chgData name="Bortolino Saggin" userId="f1d9663b-8680-4759-a343-9155227598c7" providerId="ADAL" clId="{EBA86146-DF4F-448F-871D-EEB49BF5A365}" dt="2019-10-09T08:42:00.127" v="408" actId="20577"/>
          <ac:spMkLst>
            <pc:docMk/>
            <pc:sldMk cId="2745435736" sldId="516"/>
            <ac:spMk id="3" creationId="{F19A20CA-E6BA-403C-BB24-6DE5B0C81E1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0A31F7B-12C2-4296-BA70-ADDAE49773C3}" type="datetimeFigureOut">
              <a:rPr lang="it-IT"/>
              <a:pPr>
                <a:defRPr/>
              </a:pPr>
              <a:t>09/10/2019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684881-2320-4125-B253-5B91FFB38127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1483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095B12-F8ED-4FD8-8973-7B89D628033B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0933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5766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0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2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6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095B12-F8ED-4FD8-8973-7B89D628033B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9339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095B12-F8ED-4FD8-8973-7B89D628033B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3010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095B12-F8ED-4FD8-8973-7B89D628033B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135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4858900C-8F40-CD45-8FDD-986864F2B031}"/>
              </a:ext>
            </a:extLst>
          </p:cNvPr>
          <p:cNvSpPr/>
          <p:nvPr userDrawn="1"/>
        </p:nvSpPr>
        <p:spPr>
          <a:xfrm>
            <a:off x="5181600" y="6356350"/>
            <a:ext cx="3124200" cy="3803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noFill/>
          <a:ln>
            <a:noFill/>
          </a:ln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>
              <a:defRPr lang="it-IT" sz="44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it-IT" dirty="0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6" indent="0" algn="ctr">
              <a:buNone/>
              <a:defRPr/>
            </a:lvl3pPr>
            <a:lvl4pPr marL="1371460" indent="0" algn="ctr">
              <a:buNone/>
              <a:defRPr/>
            </a:lvl4pPr>
            <a:lvl5pPr marL="1828613" indent="0" algn="ctr">
              <a:buNone/>
              <a:defRPr/>
            </a:lvl5pPr>
            <a:lvl6pPr marL="2285766" indent="0" algn="ctr">
              <a:buNone/>
              <a:defRPr/>
            </a:lvl6pPr>
            <a:lvl7pPr marL="2742920" indent="0" algn="ctr">
              <a:buNone/>
              <a:defRPr/>
            </a:lvl7pPr>
            <a:lvl8pPr marL="3200072" indent="0" algn="ctr">
              <a:buNone/>
              <a:defRPr/>
            </a:lvl8pPr>
            <a:lvl9pPr marL="3657226" indent="0" algn="ctr">
              <a:buNone/>
              <a:defRPr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IAPS 9-10/10/2019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JUICE - MAJIS – STM#5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0051" y="634659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fld id="{635FC382-2745-4F5E-87AB-F5609AE1DABF}" type="slidenum">
              <a:rPr lang="en-GB"/>
              <a:pPr/>
              <a:t>‹N›</a:t>
            </a:fld>
            <a:endParaRPr lang="en-GB"/>
          </a:p>
        </p:txBody>
      </p:sp>
      <p:sp>
        <p:nvSpPr>
          <p:cNvPr id="7" name="AutoShape 10"/>
          <p:cNvSpPr>
            <a:spLocks noChangeArrowheads="1"/>
          </p:cNvSpPr>
          <p:nvPr userDrawn="1"/>
        </p:nvSpPr>
        <p:spPr bwMode="auto">
          <a:xfrm>
            <a:off x="0" y="838200"/>
            <a:ext cx="9144000" cy="290512"/>
          </a:xfrm>
          <a:prstGeom prst="roundRect">
            <a:avLst>
              <a:gd name="adj" fmla="val 44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6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348" y="6303669"/>
            <a:ext cx="936104" cy="40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tommasil\Documents\GA\template\Leonardo 2016\Leonardo - Airborne and Space Systems Division\Airborne &amp; space\Leonardo_AIRBORNE &amp; SPACE SYSTEMS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402947"/>
            <a:ext cx="1308897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737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506446-6099-49D2-A60F-A6E4ADCCE939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9564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008000"/>
          </a:xfrm>
          <a:prstGeom prst="rect">
            <a:avLst/>
          </a:prstGeom>
          <a:gradFill flip="none" rotWithShape="1">
            <a:gsLst>
              <a:gs pos="1000">
                <a:srgbClr val="558ED5"/>
              </a:gs>
              <a:gs pos="100000">
                <a:srgbClr val="FFFFFF"/>
              </a:gs>
            </a:gsLst>
            <a:lin ang="111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838199"/>
            <a:ext cx="9144000" cy="291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non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6988"/>
            <a:ext cx="8229600" cy="482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it-IT"/>
              <a:t>IAPS 9-10/10/2019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6350"/>
            <a:ext cx="2895600" cy="365125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JUICE - MAJIS – STM#5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6799" y="6340973"/>
            <a:ext cx="533400" cy="365125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1F55BEFF-8737-45A4-A544-4A6CB8E50DD1}" type="slidenum">
              <a:rPr lang="en-GB"/>
              <a:pPr/>
              <a:t>‹N›</a:t>
            </a:fld>
            <a:endParaRPr lang="en-GB"/>
          </a:p>
        </p:txBody>
      </p:sp>
      <p:pic>
        <p:nvPicPr>
          <p:cNvPr id="1034" name="Immagin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17526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Immagin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9144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/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76199"/>
            <a:ext cx="9906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96" y="6309596"/>
            <a:ext cx="936104" cy="40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 descr="C:\Users\tommasil\Documents\GA\template\Leonardo 2016\Leonardo - Airborne and Space Systems Division\Airborne &amp; space\Leonardo_AIRBORNE &amp; SPACE SYSTEMS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397330"/>
            <a:ext cx="1308897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0"/>
            <a:ext cx="762000" cy="76200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883AEFD4-08CE-7E46-9B8E-1A551371B1A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105400" y="-106218"/>
            <a:ext cx="914400" cy="91440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22AFF8E1-5F7C-40D7-B112-BB896648FA23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duotone>
              <a:prstClr val="black"/>
              <a:schemeClr val="accent5">
                <a:tint val="45000"/>
                <a:satMod val="400000"/>
              </a:schemeClr>
            </a:duotone>
            <a:alphaModFix amt="8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100000"/>
                    </a14:imgEffect>
                    <a14:imgEffect>
                      <a14:brightnessContrast bright="17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26546" y="-10066"/>
            <a:ext cx="1066800" cy="8294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sz="1600" b="1" kern="1200" smtClean="0">
          <a:solidFill>
            <a:schemeClr val="lt1"/>
          </a:solidFill>
          <a:latin typeface="+mn-lt"/>
          <a:ea typeface="+mn-ea"/>
          <a:cs typeface="+mn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61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200"/>
          </a:xfrm>
        </p:spPr>
        <p:txBody>
          <a:bodyPr/>
          <a:lstStyle/>
          <a:p>
            <a:r>
              <a:rPr lang="fr-FR" dirty="0"/>
              <a:t>Bortolino Saggin</a:t>
            </a:r>
          </a:p>
          <a:p>
            <a:r>
              <a:rPr lang="fr-FR" dirty="0"/>
              <a:t>Bortolino.saggin@polimi.it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IAPS 9-10/10/2019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JUICE - MAJIS – STM#5</a:t>
            </a:r>
            <a:endParaRPr lang="en-GB" dirty="0"/>
          </a:p>
        </p:txBody>
      </p:sp>
      <p:sp>
        <p:nvSpPr>
          <p:cNvPr id="7" name="Titolo 6"/>
          <p:cNvSpPr>
            <a:spLocks noGrp="1"/>
          </p:cNvSpPr>
          <p:nvPr>
            <p:ph type="ctrTitle"/>
          </p:nvPr>
        </p:nvSpPr>
        <p:spPr>
          <a:xfrm>
            <a:off x="685800" y="2140700"/>
            <a:ext cx="7772400" cy="1470025"/>
          </a:xfrm>
        </p:spPr>
        <p:txBody>
          <a:bodyPr/>
          <a:lstStyle/>
          <a:p>
            <a:r>
              <a:rPr lang="it-IT" dirty="0"/>
              <a:t>MAJIS Thermal </a:t>
            </a:r>
            <a:r>
              <a:rPr lang="it-IT" dirty="0" err="1"/>
              <a:t>Condition</a:t>
            </a:r>
            <a:r>
              <a:rPr lang="it-IT" dirty="0"/>
              <a:t> in some science </a:t>
            </a:r>
            <a:r>
              <a:rPr lang="it-IT" dirty="0" err="1"/>
              <a:t>cases</a:t>
            </a:r>
            <a:endParaRPr lang="it-IT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24967CF-2669-2A4F-A6EB-B143AF33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C382-2745-4F5E-87AB-F5609AE1DABF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02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1984D6-EEAD-4891-AF5D-27A45CAF7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Effect</a:t>
            </a:r>
            <a:r>
              <a:rPr lang="it-IT" dirty="0"/>
              <a:t> of </a:t>
            </a:r>
            <a:r>
              <a:rPr lang="it-IT" dirty="0" err="1"/>
              <a:t>orbit</a:t>
            </a:r>
            <a:r>
              <a:rPr lang="it-IT" dirty="0"/>
              <a:t> </a:t>
            </a:r>
            <a:r>
              <a:rPr lang="it-IT" dirty="0" err="1"/>
              <a:t>inclination</a:t>
            </a:r>
            <a:r>
              <a:rPr lang="it-IT" dirty="0"/>
              <a:t> GCO 500km, beta 62°, hot S/C, IR detector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3BAAD8A-CBF7-4F9D-9F03-BFCC4012B1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06446-6099-49D2-A60F-A6E4ADCCE939}" type="slidenum">
              <a:rPr lang="it-IT" smtClean="0"/>
              <a:pPr/>
              <a:t>10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8695A12-8C7A-41E6-B73A-2E11D4B86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29799"/>
            <a:ext cx="7379584" cy="535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207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1984D6-EEAD-4891-AF5D-27A45CAF7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Effect</a:t>
            </a:r>
            <a:r>
              <a:rPr lang="it-IT" dirty="0"/>
              <a:t> of </a:t>
            </a:r>
            <a:r>
              <a:rPr lang="it-IT" dirty="0" err="1"/>
              <a:t>orbit</a:t>
            </a:r>
            <a:r>
              <a:rPr lang="it-IT" dirty="0"/>
              <a:t> </a:t>
            </a:r>
            <a:r>
              <a:rPr lang="it-IT" dirty="0" err="1"/>
              <a:t>inclination</a:t>
            </a:r>
            <a:r>
              <a:rPr lang="it-IT" dirty="0"/>
              <a:t> GCO 500km, beta 62°, hot S/C, VIS detector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3BAAD8A-CBF7-4F9D-9F03-BFCC4012B1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06446-6099-49D2-A60F-A6E4ADCCE939}" type="slidenum">
              <a:rPr lang="it-IT" smtClean="0"/>
              <a:pPr/>
              <a:t>11</a:t>
            </a:fld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6785A3C-B3F7-4C4E-A286-DE2696874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29798"/>
            <a:ext cx="7239000" cy="524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258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1984D6-EEAD-4891-AF5D-27A45CAF7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New </a:t>
            </a:r>
            <a:r>
              <a:rPr lang="it-IT" dirty="0" err="1"/>
              <a:t>orbit</a:t>
            </a:r>
            <a:r>
              <a:rPr lang="it-IT" dirty="0"/>
              <a:t> </a:t>
            </a:r>
            <a:r>
              <a:rPr lang="it-IT" dirty="0" err="1"/>
              <a:t>inclination</a:t>
            </a:r>
            <a:r>
              <a:rPr lang="it-IT" dirty="0"/>
              <a:t> GCO 500km, beta 62°, VIS detector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3BAAD8A-CBF7-4F9D-9F03-BFCC4012B1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06446-6099-49D2-A60F-A6E4ADCCE939}" type="slidenum">
              <a:rPr lang="it-IT" smtClean="0"/>
              <a:pPr/>
              <a:t>12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D82EBE8-7555-4B04-8D61-78F3A237F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68" y="1128319"/>
            <a:ext cx="7175464" cy="521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04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1984D6-EEAD-4891-AF5D-27A45CAF7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New </a:t>
            </a:r>
            <a:r>
              <a:rPr lang="it-IT" dirty="0" err="1"/>
              <a:t>orbit</a:t>
            </a:r>
            <a:r>
              <a:rPr lang="it-IT" dirty="0"/>
              <a:t> </a:t>
            </a:r>
            <a:r>
              <a:rPr lang="it-IT" dirty="0" err="1"/>
              <a:t>inclination</a:t>
            </a:r>
            <a:r>
              <a:rPr lang="it-IT" dirty="0"/>
              <a:t> GCO 500km, beta 62°, IR detector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3BAAD8A-CBF7-4F9D-9F03-BFCC4012B1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06446-6099-49D2-A60F-A6E4ADCCE939}" type="slidenum">
              <a:rPr lang="it-IT" smtClean="0"/>
              <a:pPr/>
              <a:t>13</a:t>
            </a:fld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7FAA566-9733-4522-9B1C-65F53CEF6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41" y="1129799"/>
            <a:ext cx="7191318" cy="521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556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030602-DCD9-4E49-987F-34D665139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GEO 5000km, beta 30° </a:t>
            </a:r>
            <a:r>
              <a:rPr lang="it-IT" dirty="0" err="1"/>
              <a:t>Hot&amp;Cold</a:t>
            </a:r>
            <a:r>
              <a:rPr lang="it-IT" dirty="0"/>
              <a:t> S/C VIS detector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3D3B953-655B-4793-A95C-92EF032BD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3EC056E-8D8E-4780-AC15-BA3FB2442A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06446-6099-49D2-A60F-A6E4ADCCE939}" type="slidenum">
              <a:rPr lang="it-IT" smtClean="0"/>
              <a:pPr/>
              <a:t>14</a:t>
            </a:fld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04299FE-286D-4383-89EA-4B78637D0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408" y="1129799"/>
            <a:ext cx="7227184" cy="524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04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030602-DCD9-4E49-987F-34D665139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GEO 5000km, beta 30° </a:t>
            </a:r>
            <a:r>
              <a:rPr lang="it-IT" dirty="0" err="1"/>
              <a:t>Hot&amp;Cold</a:t>
            </a:r>
            <a:r>
              <a:rPr lang="it-IT" dirty="0"/>
              <a:t> S/C, IR detector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ABA63EE5-6C64-4510-89CD-E2DEC13FA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3EC056E-8D8E-4780-AC15-BA3FB2442A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06446-6099-49D2-A60F-A6E4ADCCE939}" type="slidenum">
              <a:rPr lang="it-IT" smtClean="0"/>
              <a:pPr/>
              <a:t>15</a:t>
            </a:fld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3FE0973-6651-43C6-B027-6F3348075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383" y="1129799"/>
            <a:ext cx="7267233" cy="527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88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030602-DCD9-4E49-987F-34D665139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GEO 5000km, beta 45°,  Hot &amp;</a:t>
            </a:r>
            <a:r>
              <a:rPr lang="it-IT" dirty="0" err="1"/>
              <a:t>cold</a:t>
            </a:r>
            <a:r>
              <a:rPr lang="it-IT" dirty="0"/>
              <a:t> S/C VIS </a:t>
            </a:r>
            <a:r>
              <a:rPr lang="it-IT" dirty="0" err="1"/>
              <a:t>detetctor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3EC056E-8D8E-4780-AC15-BA3FB2442A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06446-6099-49D2-A60F-A6E4ADCCE939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59220C7B-5D6E-426F-B1FC-346352F41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B8EDF289-BD6F-4C5B-8804-A34070EC2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29799"/>
            <a:ext cx="7239000" cy="52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58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030602-DCD9-4E49-987F-34D665139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GEO 5000km, beta 45°,  hot S/C IR detector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3EC056E-8D8E-4780-AC15-BA3FB2442A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06446-6099-49D2-A60F-A6E4ADCCE939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12" name="Segnaposto contenuto 11">
            <a:extLst>
              <a:ext uri="{FF2B5EF4-FFF2-40B4-BE49-F238E27FC236}">
                <a16:creationId xmlns:a16="http://schemas.microsoft.com/office/drawing/2014/main" id="{B5365937-0262-4A9B-B82E-D7C877CA5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310F333C-E356-49F9-8E04-4308BA882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29799"/>
            <a:ext cx="7315200" cy="531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46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030602-DCD9-4E49-987F-34D665139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GEO 5000km, beta 60°,  </a:t>
            </a:r>
            <a:r>
              <a:rPr lang="it-IT" dirty="0" err="1"/>
              <a:t>Hot&amp;cold</a:t>
            </a:r>
            <a:r>
              <a:rPr lang="it-IT" dirty="0"/>
              <a:t> S/C VIS </a:t>
            </a:r>
            <a:r>
              <a:rPr lang="it-IT" dirty="0" err="1"/>
              <a:t>detetctor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3EC056E-8D8E-4780-AC15-BA3FB2442A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06446-6099-49D2-A60F-A6E4ADCCE939}" type="slidenum">
              <a:rPr lang="it-IT" smtClean="0"/>
              <a:pPr/>
              <a:t>18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BD3A22A-C1F3-44CF-8FAA-460FFFAC3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157912"/>
            <a:ext cx="7227184" cy="524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740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030602-DCD9-4E49-987F-34D665139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GEO 5000km, beta 60°,  </a:t>
            </a:r>
            <a:r>
              <a:rPr lang="it-IT" dirty="0" err="1"/>
              <a:t>hot&amp;cold</a:t>
            </a:r>
            <a:r>
              <a:rPr lang="it-IT" dirty="0"/>
              <a:t> S/C IR detector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3EC056E-8D8E-4780-AC15-BA3FB2442A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06446-6099-49D2-A60F-A6E4ADCCE939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73A34B6D-CF9E-4EDA-80BF-DE76FD33F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B097273-F3BB-4F99-AE3D-BEB6F64D9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90330"/>
            <a:ext cx="6998584" cy="508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11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1026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Observation</a:t>
            </a:r>
            <a:r>
              <a:rPr lang="it-IT" dirty="0"/>
              <a:t> Cases</a:t>
            </a:r>
          </a:p>
        </p:txBody>
      </p:sp>
      <p:sp>
        <p:nvSpPr>
          <p:cNvPr id="130051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it-IT" dirty="0"/>
              <a:t>GEO 5000</a:t>
            </a:r>
          </a:p>
          <a:p>
            <a:pPr lvl="2"/>
            <a:r>
              <a:rPr lang="it-IT" dirty="0"/>
              <a:t>Beta angle 30°</a:t>
            </a:r>
          </a:p>
          <a:p>
            <a:pPr lvl="2"/>
            <a:r>
              <a:rPr lang="it-IT" dirty="0"/>
              <a:t>Beta angle 45°</a:t>
            </a:r>
          </a:p>
          <a:p>
            <a:pPr lvl="2"/>
            <a:r>
              <a:rPr lang="it-IT" dirty="0"/>
              <a:t>Beta angle 60°</a:t>
            </a:r>
          </a:p>
          <a:p>
            <a:pPr lvl="1"/>
            <a:r>
              <a:rPr lang="it-IT" dirty="0"/>
              <a:t>GCO 500 Beta angle 65°</a:t>
            </a:r>
          </a:p>
          <a:p>
            <a:pPr marL="914400" lvl="2" indent="0"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6061D-C9E6-4EFF-92DF-61E34709F41A}" type="slidenum">
              <a:rPr lang="it-IT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5425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030602-DCD9-4E49-987F-34D665139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GCO 500km, beta 65°,  </a:t>
            </a:r>
            <a:r>
              <a:rPr lang="it-IT" dirty="0" err="1"/>
              <a:t>Hot&amp;cold</a:t>
            </a:r>
            <a:r>
              <a:rPr lang="it-IT" dirty="0"/>
              <a:t> S/C VIS detector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3EC056E-8D8E-4780-AC15-BA3FB2442A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06446-6099-49D2-A60F-A6E4ADCCE939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3DE14F-1DB1-48D4-89E3-08939C591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D821691-BB3E-46D1-81DB-5EFA7C7AA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129799"/>
            <a:ext cx="7175464" cy="521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30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030602-DCD9-4E49-987F-34D665139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GCO 500km, beta 65°,  </a:t>
            </a:r>
            <a:r>
              <a:rPr lang="it-IT" dirty="0" err="1"/>
              <a:t>hot&amp;cold</a:t>
            </a:r>
            <a:r>
              <a:rPr lang="it-IT" dirty="0"/>
              <a:t>  S/C IR detector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3EC056E-8D8E-4780-AC15-BA3FB2442A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06446-6099-49D2-A60F-A6E4ADCCE939}" type="slidenum">
              <a:rPr lang="it-IT" smtClean="0"/>
              <a:pPr/>
              <a:t>21</a:t>
            </a:fld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7D47DBA-6BE3-4685-B84D-A611C2B00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61611"/>
            <a:ext cx="7681404" cy="557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1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3E6DFB-AAE4-4DD3-81BC-0FFFF963F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Conclusions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19A20CA-E6BA-403C-BB24-6DE5B0C81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Detectors Power </a:t>
            </a:r>
            <a:r>
              <a:rPr lang="it-IT" dirty="0" err="1"/>
              <a:t>dissipation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key </a:t>
            </a:r>
            <a:r>
              <a:rPr lang="it-IT" dirty="0" err="1"/>
              <a:t>factor</a:t>
            </a:r>
            <a:r>
              <a:rPr lang="it-IT" dirty="0"/>
              <a:t>, accurate </a:t>
            </a:r>
            <a:r>
              <a:rPr lang="it-IT" dirty="0" err="1"/>
              <a:t>values</a:t>
            </a:r>
            <a:r>
              <a:rPr lang="it-IT" dirty="0"/>
              <a:t> and </a:t>
            </a:r>
            <a:r>
              <a:rPr lang="it-IT" dirty="0" err="1"/>
              <a:t>profiles</a:t>
            </a:r>
            <a:r>
              <a:rPr lang="it-IT" dirty="0"/>
              <a:t> are </a:t>
            </a:r>
            <a:r>
              <a:rPr lang="it-IT" dirty="0" err="1"/>
              <a:t>needed</a:t>
            </a:r>
            <a:r>
              <a:rPr lang="it-IT" dirty="0"/>
              <a:t>  to </a:t>
            </a:r>
            <a:r>
              <a:rPr lang="it-IT" dirty="0" err="1"/>
              <a:t>perform</a:t>
            </a:r>
            <a:r>
              <a:rPr lang="it-IT" dirty="0"/>
              <a:t> </a:t>
            </a:r>
            <a:r>
              <a:rPr lang="it-IT" dirty="0" err="1"/>
              <a:t>meaningful</a:t>
            </a:r>
            <a:r>
              <a:rPr lang="it-IT" dirty="0"/>
              <a:t> </a:t>
            </a:r>
            <a:r>
              <a:rPr lang="it-IT" dirty="0" err="1"/>
              <a:t>analysis</a:t>
            </a:r>
            <a:endParaRPr lang="it-IT" dirty="0"/>
          </a:p>
          <a:p>
            <a:r>
              <a:rPr lang="it-IT" dirty="0"/>
              <a:t>The </a:t>
            </a:r>
            <a:r>
              <a:rPr lang="it-IT" dirty="0" err="1"/>
              <a:t>changes</a:t>
            </a:r>
            <a:r>
              <a:rPr lang="it-IT" dirty="0"/>
              <a:t> in </a:t>
            </a:r>
            <a:r>
              <a:rPr lang="it-IT" dirty="0" err="1"/>
              <a:t>orbit</a:t>
            </a:r>
            <a:r>
              <a:rPr lang="it-IT" dirty="0"/>
              <a:t> </a:t>
            </a:r>
            <a:r>
              <a:rPr lang="it-IT" dirty="0" err="1"/>
              <a:t>inclination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GCO </a:t>
            </a:r>
            <a:r>
              <a:rPr lang="it-IT" dirty="0" err="1"/>
              <a:t>has</a:t>
            </a:r>
            <a:r>
              <a:rPr lang="it-IT" dirty="0"/>
              <a:t> a small </a:t>
            </a:r>
            <a:r>
              <a:rPr lang="it-IT" dirty="0" err="1"/>
              <a:t>inpact</a:t>
            </a:r>
            <a:r>
              <a:rPr lang="it-IT" dirty="0"/>
              <a:t> on the </a:t>
            </a:r>
          </a:p>
          <a:p>
            <a:r>
              <a:rPr lang="it-IT" dirty="0" err="1"/>
              <a:t>During</a:t>
            </a:r>
            <a:r>
              <a:rPr lang="it-IT" dirty="0"/>
              <a:t> GEO the </a:t>
            </a:r>
            <a:r>
              <a:rPr lang="it-IT" dirty="0" err="1"/>
              <a:t>operation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always</a:t>
            </a:r>
            <a:r>
              <a:rPr lang="it-IT" dirty="0"/>
              <a:t> </a:t>
            </a:r>
            <a:r>
              <a:rPr lang="it-IT" dirty="0" err="1"/>
              <a:t>possible</a:t>
            </a:r>
            <a:r>
              <a:rPr lang="it-IT" dirty="0"/>
              <a:t> with some </a:t>
            </a:r>
            <a:r>
              <a:rPr lang="it-IT" dirty="0" err="1"/>
              <a:t>margin</a:t>
            </a:r>
            <a:r>
              <a:rPr lang="it-IT" dirty="0"/>
              <a:t> on the temperature </a:t>
            </a:r>
            <a:r>
              <a:rPr lang="it-IT" dirty="0" err="1"/>
              <a:t>requirements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C3447CF-715D-45B8-A385-B66E3F18A1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06446-6099-49D2-A60F-A6E4ADCCE939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5435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39A3DA-7FD9-4571-832C-BED0FB39D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Nodes</a:t>
            </a:r>
            <a:r>
              <a:rPr lang="it-IT" dirty="0"/>
              <a:t> of </a:t>
            </a:r>
            <a:r>
              <a:rPr lang="it-IT" dirty="0" err="1"/>
              <a:t>interest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172393-E10F-4F72-B205-740935E0A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IR detector </a:t>
            </a:r>
            <a:r>
              <a:rPr lang="it-IT" dirty="0" err="1"/>
              <a:t>node</a:t>
            </a:r>
            <a:r>
              <a:rPr lang="it-IT" dirty="0"/>
              <a:t> 5400001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IR sidecar	5400011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VIS detector 5400002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VIS sidecar 5400012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9CEE127-AC7F-40EF-AB63-9F5964C104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06446-6099-49D2-A60F-A6E4ADCCE939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2853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6138F6-0BD6-4836-87AD-F0F40DED0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simulation</a:t>
            </a:r>
            <a:r>
              <a:rPr lang="it-IT" dirty="0"/>
              <a:t> </a:t>
            </a:r>
            <a:r>
              <a:rPr lang="it-IT" dirty="0" err="1"/>
              <a:t>parameters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7BE863-1ED6-4679-87C0-FFF862548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GE0 5000 km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 err="1"/>
              <a:t>Inclination</a:t>
            </a:r>
            <a:r>
              <a:rPr lang="it-IT" dirty="0"/>
              <a:t> i=97.1°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 err="1"/>
              <a:t>Eccentricity</a:t>
            </a:r>
            <a:r>
              <a:rPr lang="it-IT" dirty="0"/>
              <a:t> : e=0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Beta </a:t>
            </a:r>
            <a:r>
              <a:rPr lang="it-IT" dirty="0" err="1"/>
              <a:t>angles</a:t>
            </a:r>
            <a:r>
              <a:rPr lang="it-IT" dirty="0"/>
              <a:t> : 30°, 45°, 60°</a:t>
            </a:r>
          </a:p>
          <a:p>
            <a:pPr marL="0" indent="0">
              <a:buNone/>
            </a:pPr>
            <a:r>
              <a:rPr lang="it-IT" dirty="0"/>
              <a:t>GCO 500 km, </a:t>
            </a:r>
            <a:r>
              <a:rPr lang="it-IT" dirty="0" err="1"/>
              <a:t>inclination</a:t>
            </a:r>
            <a:r>
              <a:rPr lang="it-IT" dirty="0"/>
              <a:t> </a:t>
            </a:r>
            <a:r>
              <a:rPr lang="it-IT" dirty="0">
                <a:solidFill>
                  <a:srgbClr val="FF0000"/>
                </a:solidFill>
              </a:rPr>
              <a:t>100.8°</a:t>
            </a:r>
            <a:r>
              <a:rPr lang="it-IT" dirty="0"/>
              <a:t>, </a:t>
            </a:r>
          </a:p>
          <a:p>
            <a:pPr marL="0" indent="0">
              <a:buNone/>
            </a:pPr>
            <a:r>
              <a:rPr lang="it-IT" dirty="0"/>
              <a:t>Power </a:t>
            </a:r>
            <a:r>
              <a:rPr lang="it-IT" dirty="0" err="1"/>
              <a:t>dissipations</a:t>
            </a:r>
            <a:endParaRPr lang="it-IT" dirty="0"/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Sidecar Power </a:t>
            </a:r>
            <a:r>
              <a:rPr lang="it-IT" dirty="0" err="1"/>
              <a:t>dissipation</a:t>
            </a:r>
            <a:r>
              <a:rPr lang="it-IT" dirty="0"/>
              <a:t>: </a:t>
            </a:r>
            <a:r>
              <a:rPr lang="it-IT" dirty="0" err="1"/>
              <a:t>Ws</a:t>
            </a:r>
            <a:r>
              <a:rPr lang="it-IT" dirty="0"/>
              <a:t>=0.6 W (0.25 W in the RTMM)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Detector Power </a:t>
            </a:r>
            <a:r>
              <a:rPr lang="it-IT" dirty="0" err="1"/>
              <a:t>dissipation</a:t>
            </a:r>
            <a:r>
              <a:rPr lang="it-IT" dirty="0"/>
              <a:t>: </a:t>
            </a:r>
            <a:r>
              <a:rPr lang="it-IT" dirty="0" err="1"/>
              <a:t>Wd</a:t>
            </a:r>
            <a:r>
              <a:rPr lang="it-IT" dirty="0"/>
              <a:t>=0.0006 W (0.03 or 0.042W in the RTMM)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 err="1"/>
              <a:t>Scan</a:t>
            </a:r>
            <a:r>
              <a:rPr lang="it-IT" dirty="0"/>
              <a:t> </a:t>
            </a:r>
            <a:r>
              <a:rPr lang="it-IT" dirty="0" err="1"/>
              <a:t>unit</a:t>
            </a:r>
            <a:r>
              <a:rPr lang="it-IT" dirty="0"/>
              <a:t> </a:t>
            </a:r>
            <a:r>
              <a:rPr lang="it-IT" dirty="0" err="1"/>
              <a:t>Wsc</a:t>
            </a:r>
            <a:r>
              <a:rPr lang="it-IT" dirty="0"/>
              <a:t>=0.168W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E86B2EE-4D45-4D52-9C00-283DFA2706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06446-6099-49D2-A60F-A6E4ADCCE939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8965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6138F6-0BD6-4836-87AD-F0F40DED0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simulation</a:t>
            </a:r>
            <a:r>
              <a:rPr lang="it-IT" dirty="0"/>
              <a:t> </a:t>
            </a:r>
            <a:r>
              <a:rPr lang="it-IT" dirty="0" err="1"/>
              <a:t>parameters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7BE863-1ED6-4679-87C0-FFF862548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Hot case:</a:t>
            </a:r>
          </a:p>
          <a:p>
            <a:pPr marL="742950" lvl="1" indent="-342900"/>
            <a:r>
              <a:rPr lang="it-IT" dirty="0" err="1"/>
              <a:t>Conductive</a:t>
            </a:r>
            <a:r>
              <a:rPr lang="it-IT" dirty="0"/>
              <a:t> </a:t>
            </a:r>
            <a:r>
              <a:rPr lang="it-IT" dirty="0" err="1"/>
              <a:t>interface</a:t>
            </a:r>
            <a:r>
              <a:rPr lang="it-IT" dirty="0"/>
              <a:t> temperature -17 °C</a:t>
            </a:r>
          </a:p>
          <a:p>
            <a:pPr marL="742950" lvl="1" indent="-342900"/>
            <a:r>
              <a:rPr lang="it-IT" dirty="0"/>
              <a:t>SWI temperature -20°C</a:t>
            </a:r>
          </a:p>
          <a:p>
            <a:pPr marL="742950" lvl="1" indent="-342900"/>
            <a:r>
              <a:rPr lang="it-IT" dirty="0"/>
              <a:t>UVS temperature 40°C</a:t>
            </a:r>
          </a:p>
          <a:p>
            <a:pPr marL="742950" lvl="1" indent="-342900"/>
            <a:r>
              <a:rPr lang="it-IT" dirty="0"/>
              <a:t>ME temperature 70°C</a:t>
            </a:r>
          </a:p>
          <a:p>
            <a:pPr marL="342900" indent="-342900"/>
            <a:r>
              <a:rPr lang="it-IT" dirty="0" err="1"/>
              <a:t>Cold</a:t>
            </a:r>
            <a:r>
              <a:rPr lang="it-IT" dirty="0"/>
              <a:t> case </a:t>
            </a:r>
          </a:p>
          <a:p>
            <a:pPr marL="742950" lvl="1" indent="-342900"/>
            <a:r>
              <a:rPr lang="it-IT" dirty="0" err="1"/>
              <a:t>Conductive</a:t>
            </a:r>
            <a:r>
              <a:rPr lang="it-IT" dirty="0"/>
              <a:t> </a:t>
            </a:r>
            <a:r>
              <a:rPr lang="it-IT" dirty="0" err="1"/>
              <a:t>interface</a:t>
            </a:r>
            <a:r>
              <a:rPr lang="it-IT" dirty="0"/>
              <a:t> temperature -50 °C</a:t>
            </a:r>
          </a:p>
          <a:p>
            <a:pPr marL="742950" lvl="1" indent="-342900"/>
            <a:r>
              <a:rPr lang="it-IT" dirty="0"/>
              <a:t>SWI temperature -40°C</a:t>
            </a:r>
          </a:p>
          <a:p>
            <a:pPr marL="742950" lvl="1" indent="-342900"/>
            <a:r>
              <a:rPr lang="it-IT" dirty="0"/>
              <a:t>UVS temperature -25°C</a:t>
            </a:r>
          </a:p>
          <a:p>
            <a:pPr marL="742950" lvl="1" indent="-342900"/>
            <a:r>
              <a:rPr lang="it-IT" dirty="0"/>
              <a:t>ME temperature -26°C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E86B2EE-4D45-4D52-9C00-283DFA2706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06446-6099-49D2-A60F-A6E4ADCCE939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9741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1984D6-EEAD-4891-AF5D-27A45CAF7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1800" dirty="0"/>
              <a:t>GCO 500km, beta 62°, </a:t>
            </a:r>
            <a:r>
              <a:rPr lang="it-IT" sz="1800" dirty="0" err="1"/>
              <a:t>Cold</a:t>
            </a:r>
            <a:r>
              <a:rPr lang="it-IT" sz="1800" dirty="0"/>
              <a:t> S/C, VIS </a:t>
            </a:r>
            <a:r>
              <a:rPr lang="it-IT" dirty="0"/>
              <a:t>detector (Reference RTM)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3BAAD8A-CBF7-4F9D-9F03-BFCC4012B1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06446-6099-49D2-A60F-A6E4ADCCE939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3A1873-7AA6-4A5A-96DC-C8A7D804C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79FAB7D-14AF-4D30-B818-9E96A27B7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29799"/>
            <a:ext cx="7315200" cy="531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200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1984D6-EEAD-4891-AF5D-27A45CAF7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GCO 500km, beta 62°, </a:t>
            </a:r>
            <a:r>
              <a:rPr lang="it-IT" dirty="0" err="1"/>
              <a:t>cold</a:t>
            </a:r>
            <a:r>
              <a:rPr lang="it-IT" dirty="0"/>
              <a:t> &amp;hot S/C, IR detector (Reference RTM)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3BAAD8A-CBF7-4F9D-9F03-BFCC4012B1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06446-6099-49D2-A60F-A6E4ADCCE939}" type="slidenum">
              <a:rPr lang="it-IT" smtClean="0"/>
              <a:pPr/>
              <a:t>7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F8A43DB-7F77-48A3-8EA1-008AA7103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29799"/>
            <a:ext cx="7303384" cy="530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15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1984D6-EEAD-4891-AF5D-27A45CAF7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Effect</a:t>
            </a:r>
            <a:r>
              <a:rPr lang="it-IT" dirty="0"/>
              <a:t> of new detectors power </a:t>
            </a:r>
            <a:r>
              <a:rPr lang="it-IT" dirty="0" err="1"/>
              <a:t>dissipation</a:t>
            </a:r>
            <a:r>
              <a:rPr lang="it-IT" dirty="0"/>
              <a:t> GCO 500km, beta 62°, hot S/C, IR detector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3BAAD8A-CBF7-4F9D-9F03-BFCC4012B1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06446-6099-49D2-A60F-A6E4ADCCE939}" type="slidenum">
              <a:rPr lang="it-IT" smtClean="0"/>
              <a:pPr/>
              <a:t>8</a:t>
            </a:fld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575D1EB-7085-4585-BC97-A5513C152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29799"/>
            <a:ext cx="7239000" cy="52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14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1984D6-EEAD-4891-AF5D-27A45CAF7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Effect</a:t>
            </a:r>
            <a:r>
              <a:rPr lang="it-IT" dirty="0"/>
              <a:t> of detectors power </a:t>
            </a:r>
            <a:r>
              <a:rPr lang="it-IT" dirty="0" err="1"/>
              <a:t>dissipation</a:t>
            </a:r>
            <a:r>
              <a:rPr lang="it-IT" dirty="0"/>
              <a:t> GCO 500km, beta 62°, hot S/C, VIS detector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3BAAD8A-CBF7-4F9D-9F03-BFCC4012B1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06446-6099-49D2-A60F-A6E4ADCCE939}" type="slidenum">
              <a:rPr lang="it-IT" smtClean="0"/>
              <a:pPr/>
              <a:t>9</a:t>
            </a:fld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6785A3C-B3F7-4C4E-A286-DE2696874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129798"/>
            <a:ext cx="7239000" cy="524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30997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4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4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AF3AF024BB8C54B9D476AC0CC22F269" ma:contentTypeVersion="11" ma:contentTypeDescription="Creare un nuovo documento." ma:contentTypeScope="" ma:versionID="f3dc0d40508bcfc64bfe5d38f5637632">
  <xsd:schema xmlns:xsd="http://www.w3.org/2001/XMLSchema" xmlns:xs="http://www.w3.org/2001/XMLSchema" xmlns:p="http://schemas.microsoft.com/office/2006/metadata/properties" xmlns:ns3="31bfb4d8-740a-4bd4-8d2a-223a8f0584e3" xmlns:ns4="467a0ed1-ce57-490c-8ec0-02492aaffc66" targetNamespace="http://schemas.microsoft.com/office/2006/metadata/properties" ma:root="true" ma:fieldsID="fbf64a474ca4ce33eae19eb0b87868fe" ns3:_="" ns4:_="">
    <xsd:import namespace="31bfb4d8-740a-4bd4-8d2a-223a8f0584e3"/>
    <xsd:import namespace="467a0ed1-ce57-490c-8ec0-02492aaffc6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bfb4d8-740a-4bd4-8d2a-223a8f0584e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7a0ed1-ce57-490c-8ec0-02492aaffc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53A1BBB-250E-4B2D-93E4-5880C78977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bfb4d8-740a-4bd4-8d2a-223a8f0584e3"/>
    <ds:schemaRef ds:uri="467a0ed1-ce57-490c-8ec0-02492aaffc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8C0C20D-1AC8-4241-8538-B257D6B568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F9D5F1-0E28-43FD-8383-A32D5552CBF5}">
  <ds:schemaRefs>
    <ds:schemaRef ds:uri="31bfb4d8-740a-4bd4-8d2a-223a8f0584e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67a0ed1-ce57-490c-8ec0-02492aaffc6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23382</TotalTime>
  <Words>432</Words>
  <Application>Microsoft Office PowerPoint</Application>
  <PresentationFormat>Presentazione su schermo (4:3)</PresentationFormat>
  <Paragraphs>82</Paragraphs>
  <Slides>22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5" baseType="lpstr">
      <vt:lpstr>Arial</vt:lpstr>
      <vt:lpstr>Calibri</vt:lpstr>
      <vt:lpstr>4_Office Theme</vt:lpstr>
      <vt:lpstr>MAJIS Thermal Condition in some science cases</vt:lpstr>
      <vt:lpstr>Observation Cases</vt:lpstr>
      <vt:lpstr>Nodes of interest</vt:lpstr>
      <vt:lpstr>simulation parameters</vt:lpstr>
      <vt:lpstr>simulation parameters</vt:lpstr>
      <vt:lpstr>GCO 500km, beta 62°, Cold S/C, VIS detector (Reference RTM)</vt:lpstr>
      <vt:lpstr>GCO 500km, beta 62°, cold &amp;hot S/C, IR detector (Reference RTM)</vt:lpstr>
      <vt:lpstr>Effect of new detectors power dissipation GCO 500km, beta 62°, hot S/C, IR detector</vt:lpstr>
      <vt:lpstr>Effect of detectors power dissipation GCO 500km, beta 62°, hot S/C, VIS detector</vt:lpstr>
      <vt:lpstr>Effect of orbit inclination GCO 500km, beta 62°, hot S/C, IR detector</vt:lpstr>
      <vt:lpstr>Effect of orbit inclination GCO 500km, beta 62°, hot S/C, VIS detector</vt:lpstr>
      <vt:lpstr>New orbit inclination GCO 500km, beta 62°, VIS detector</vt:lpstr>
      <vt:lpstr>New orbit inclination GCO 500km, beta 62°, IR detector</vt:lpstr>
      <vt:lpstr>GEO 5000km, beta 30° Hot&amp;Cold S/C VIS detector</vt:lpstr>
      <vt:lpstr>GEO 5000km, beta 30° Hot&amp;Cold S/C, IR detector</vt:lpstr>
      <vt:lpstr>GEO 5000km, beta 45°,  Hot &amp;cold S/C VIS detetctor</vt:lpstr>
      <vt:lpstr>GEO 5000km, beta 45°,  hot S/C IR detector</vt:lpstr>
      <vt:lpstr>GEO 5000km, beta 60°,  Hot&amp;cold S/C VIS detetctor</vt:lpstr>
      <vt:lpstr>GEO 5000km, beta 60°,  hot&amp;cold S/C IR detector</vt:lpstr>
      <vt:lpstr>GCO 500km, beta 65°,  Hot&amp;cold S/C VIS detector</vt:lpstr>
      <vt:lpstr>GCO 500km, beta 65°,  hot&amp;cold  S/C IR detector</vt:lpstr>
      <vt:lpstr>Conclusions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MAJIS Template</dc:title>
  <dc:creator>MAJIS team</dc:creator>
  <cp:lastModifiedBy>Bortolino Saggin</cp:lastModifiedBy>
  <cp:revision>773</cp:revision>
  <cp:lastPrinted>1601-01-01T00:00:00Z</cp:lastPrinted>
  <dcterms:created xsi:type="dcterms:W3CDTF">1601-01-01T00:00:00Z</dcterms:created>
  <dcterms:modified xsi:type="dcterms:W3CDTF">2019-10-09T08:42:27Z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MSIP_Label_1afecdc9-0c4a-4ea0-a954-2e70b3455b23_Enabled">
    <vt:lpwstr>True</vt:lpwstr>
  </property>
  <property fmtid="{D5CDD505-2E9C-101B-9397-08002B2CF9AE}" pid="4" name="MSIP_Label_1afecdc9-0c4a-4ea0-a954-2e70b3455b23_SiteId">
    <vt:lpwstr>31ae1cef-2393-4eb1-8962-4e4bbfccd663</vt:lpwstr>
  </property>
  <property fmtid="{D5CDD505-2E9C-101B-9397-08002B2CF9AE}" pid="5" name="MSIP_Label_1afecdc9-0c4a-4ea0-a954-2e70b3455b23_Ref">
    <vt:lpwstr>https://api.informationprotection.azure.com/api/31ae1cef-2393-4eb1-8962-4e4bbfccd663</vt:lpwstr>
  </property>
  <property fmtid="{D5CDD505-2E9C-101B-9397-08002B2CF9AE}" pid="6" name="MSIP_Label_1afecdc9-0c4a-4ea0-a954-2e70b3455b23_SetBy">
    <vt:lpwstr>TommasiL@sas.itn</vt:lpwstr>
  </property>
  <property fmtid="{D5CDD505-2E9C-101B-9397-08002B2CF9AE}" pid="7" name="MSIP_Label_1afecdc9-0c4a-4ea0-a954-2e70b3455b23_SetDate">
    <vt:lpwstr>2017-10-09T09:54:15.5231892+02:00</vt:lpwstr>
  </property>
  <property fmtid="{D5CDD505-2E9C-101B-9397-08002B2CF9AE}" pid="8" name="MSIP_Label_1afecdc9-0c4a-4ea0-a954-2e70b3455b23_Name">
    <vt:lpwstr>Company Internal</vt:lpwstr>
  </property>
  <property fmtid="{D5CDD505-2E9C-101B-9397-08002B2CF9AE}" pid="9" name="MSIP_Label_1afecdc9-0c4a-4ea0-a954-2e70b3455b23_Application">
    <vt:lpwstr>Microsoft Azure Information Protection</vt:lpwstr>
  </property>
  <property fmtid="{D5CDD505-2E9C-101B-9397-08002B2CF9AE}" pid="10" name="MSIP_Label_1afecdc9-0c4a-4ea0-a954-2e70b3455b23_Extended_MSFT_Method">
    <vt:lpwstr>Manual</vt:lpwstr>
  </property>
  <property fmtid="{D5CDD505-2E9C-101B-9397-08002B2CF9AE}" pid="11" name="Sensitivity">
    <vt:lpwstr>Company Internal</vt:lpwstr>
  </property>
  <property fmtid="{D5CDD505-2E9C-101B-9397-08002B2CF9AE}" pid="12" name="ContentTypeId">
    <vt:lpwstr>0x0101002AF3AF024BB8C54B9D476AC0CC22F269</vt:lpwstr>
  </property>
</Properties>
</file>