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11"/>
  </p:notesMasterIdLst>
  <p:handoutMasterIdLst>
    <p:handoutMasterId r:id="rId12"/>
  </p:handoutMasterIdLst>
  <p:sldIdLst>
    <p:sldId id="485" r:id="rId2"/>
    <p:sldId id="486" r:id="rId3"/>
    <p:sldId id="491" r:id="rId4"/>
    <p:sldId id="492" r:id="rId5"/>
    <p:sldId id="493" r:id="rId6"/>
    <p:sldId id="487" r:id="rId7"/>
    <p:sldId id="488" r:id="rId8"/>
    <p:sldId id="489" r:id="rId9"/>
    <p:sldId id="490" r:id="rId1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33CC"/>
    <a:srgbClr val="E78C1A"/>
    <a:srgbClr val="1428FF"/>
    <a:srgbClr val="0099FF"/>
    <a:srgbClr val="00CCFF"/>
    <a:srgbClr val="FF66FF"/>
    <a:srgbClr val="FFB642"/>
    <a:srgbClr val="54F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8" autoAdjust="0"/>
    <p:restoredTop sz="99112" autoAdjust="0"/>
  </p:normalViewPr>
  <p:slideViewPr>
    <p:cSldViewPr>
      <p:cViewPr varScale="1">
        <p:scale>
          <a:sx n="111" d="100"/>
          <a:sy n="111" d="100"/>
        </p:scale>
        <p:origin x="14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62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0A31F7B-12C2-4296-BA70-ADDAE49773C3}" type="datetimeFigureOut">
              <a:rPr lang="it-IT"/>
              <a:pPr>
                <a:defRPr/>
              </a:pPr>
              <a:t>09/10/19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684881-2320-4125-B253-5B91FFB3812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483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095B12-F8ED-4FD8-8973-7B89D628033B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933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76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4858900C-8F40-CD45-8FDD-986864F2B031}"/>
              </a:ext>
            </a:extLst>
          </p:cNvPr>
          <p:cNvSpPr/>
          <p:nvPr userDrawn="1"/>
        </p:nvSpPr>
        <p:spPr>
          <a:xfrm>
            <a:off x="5181600" y="6356350"/>
            <a:ext cx="3124200" cy="3803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noFill/>
          <a:ln>
            <a:noFill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lang="it-IT" sz="44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JUICE - MAJIS – STM#5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0051" y="634659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fld id="{635FC382-2745-4F5E-87AB-F5609AE1DABF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7" name="AutoShape 10"/>
          <p:cNvSpPr>
            <a:spLocks noChangeArrowheads="1"/>
          </p:cNvSpPr>
          <p:nvPr userDrawn="1"/>
        </p:nvSpPr>
        <p:spPr bwMode="auto">
          <a:xfrm>
            <a:off x="0" y="838200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6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348" y="6303669"/>
            <a:ext cx="936104" cy="40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tommasil\Documents\GA\template\Leonardo 2016\Leonardo - Airborne and Space Systems Division\Airborne &amp; space\Leonardo_AIRBORNE &amp; SPACE SYSTEM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402947"/>
            <a:ext cx="1308897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73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008000"/>
          </a:xfrm>
          <a:prstGeom prst="rect">
            <a:avLst/>
          </a:prstGeom>
          <a:gradFill flip="none" rotWithShape="1">
            <a:gsLst>
              <a:gs pos="1000">
                <a:srgbClr val="558ED5"/>
              </a:gs>
              <a:gs pos="100000">
                <a:srgbClr val="FFFFFF"/>
              </a:gs>
            </a:gsLst>
            <a:lin ang="111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838199"/>
            <a:ext cx="9144000" cy="291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non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6988"/>
            <a:ext cx="8229600" cy="482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28956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JUICE - MAJIS – STM#5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6799" y="6340973"/>
            <a:ext cx="5334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1F55BEFF-8737-45A4-A544-4A6CB8E50DD1}" type="slidenum">
              <a:rPr lang="en-GB"/>
              <a:pPr/>
              <a:t>‹N›</a:t>
            </a:fld>
            <a:endParaRPr lang="en-GB"/>
          </a:p>
        </p:txBody>
      </p:sp>
      <p:pic>
        <p:nvPicPr>
          <p:cNvPr id="1034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1752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Immagin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9144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199"/>
            <a:ext cx="9906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96" y="6309596"/>
            <a:ext cx="936104" cy="40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C:\Users\tommasil\Documents\GA\template\Leonardo 2016\Leonardo - Airborne and Space Systems Division\Airborne &amp; space\Leonardo_AIRBORNE &amp; SPACE SYSTEMS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97330"/>
            <a:ext cx="1308897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0"/>
            <a:ext cx="762000" cy="762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83AEFD4-08CE-7E46-9B8E-1A551371B1A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105400" y="-106218"/>
            <a:ext cx="914400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1600" b="1" kern="1200" smtClean="0">
          <a:solidFill>
            <a:schemeClr val="lt1"/>
          </a:solidFill>
          <a:latin typeface="+mn-lt"/>
          <a:ea typeface="+mn-ea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09600"/>
          </a:xfrm>
        </p:spPr>
        <p:txBody>
          <a:bodyPr anchor="ctr"/>
          <a:lstStyle/>
          <a:p>
            <a:r>
              <a:rPr lang="en-US" sz="3000" dirty="0"/>
              <a:t>Federico Tosi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7" name="Tito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600" dirty="0"/>
              <a:t>JUICE WG2 </a:t>
            </a:r>
            <a:r>
              <a:rPr lang="it-IT" sz="4600" dirty="0" err="1"/>
              <a:t>activities</a:t>
            </a:r>
            <a:endParaRPr lang="it-IT" sz="4600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02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B679EDF-1DBF-7247-B664-DB9F8C536E91}"/>
              </a:ext>
            </a:extLst>
          </p:cNvPr>
          <p:cNvSpPr/>
          <p:nvPr/>
        </p:nvSpPr>
        <p:spPr>
          <a:xfrm>
            <a:off x="277674" y="1371600"/>
            <a:ext cx="858865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300" dirty="0" err="1"/>
              <a:t>After</a:t>
            </a:r>
            <a:r>
              <a:rPr lang="it-IT" sz="2300" dirty="0"/>
              <a:t> the </a:t>
            </a:r>
            <a:r>
              <a:rPr lang="it-IT" sz="2300" b="1" dirty="0"/>
              <a:t>JUICE SWT#13</a:t>
            </a:r>
            <a:r>
              <a:rPr lang="it-IT" sz="2300" dirty="0"/>
              <a:t>, </a:t>
            </a:r>
            <a:r>
              <a:rPr lang="it-IT" sz="2300" dirty="0" err="1"/>
              <a:t>held</a:t>
            </a:r>
            <a:r>
              <a:rPr lang="it-IT" sz="2300" dirty="0"/>
              <a:t> on 7 March 2019 </a:t>
            </a:r>
            <a:r>
              <a:rPr lang="it-IT" sz="2300" dirty="0" err="1"/>
              <a:t>at</a:t>
            </a:r>
            <a:r>
              <a:rPr lang="it-IT" sz="2300" dirty="0"/>
              <a:t> ESTEC, </a:t>
            </a:r>
            <a:r>
              <a:rPr lang="it-IT" sz="2300" dirty="0" err="1"/>
              <a:t>it</a:t>
            </a:r>
            <a:r>
              <a:rPr lang="it-IT" sz="2300" dirty="0"/>
              <a:t> </a:t>
            </a:r>
            <a:r>
              <a:rPr lang="it-IT" sz="2300" dirty="0" err="1"/>
              <a:t>was</a:t>
            </a:r>
            <a:r>
              <a:rPr lang="it-IT" sz="2300" dirty="0"/>
              <a:t> </a:t>
            </a:r>
            <a:r>
              <a:rPr lang="it-IT" sz="2300" dirty="0" err="1"/>
              <a:t>agreed</a:t>
            </a:r>
            <a:r>
              <a:rPr lang="it-IT" sz="2300" dirty="0"/>
              <a:t> to </a:t>
            </a:r>
            <a:r>
              <a:rPr lang="it-IT" sz="2300" dirty="0" err="1"/>
              <a:t>resume</a:t>
            </a:r>
            <a:r>
              <a:rPr lang="it-IT" sz="2300" dirty="0"/>
              <a:t> the WG </a:t>
            </a:r>
            <a:r>
              <a:rPr lang="it-IT" sz="2300" dirty="0" err="1"/>
              <a:t>activities</a:t>
            </a:r>
            <a:r>
              <a:rPr lang="it-IT" sz="2300" dirty="0"/>
              <a:t> with </a:t>
            </a:r>
            <a:r>
              <a:rPr lang="it-IT" sz="2300" b="1" dirty="0" err="1"/>
              <a:t>two</a:t>
            </a:r>
            <a:r>
              <a:rPr lang="it-IT" sz="2300" b="1" dirty="0"/>
              <a:t> </a:t>
            </a:r>
            <a:r>
              <a:rPr lang="it-IT" sz="2300" b="1" dirty="0" err="1"/>
              <a:t>main</a:t>
            </a:r>
            <a:r>
              <a:rPr lang="it-IT" sz="2300" b="1" dirty="0"/>
              <a:t> </a:t>
            </a:r>
            <a:r>
              <a:rPr lang="it-IT" sz="2300" b="1" dirty="0" err="1"/>
              <a:t>tasks</a:t>
            </a:r>
            <a:r>
              <a:rPr lang="it-IT" sz="2300" dirty="0"/>
              <a:t>:</a:t>
            </a:r>
          </a:p>
          <a:p>
            <a:endParaRPr lang="it-IT" sz="2300" dirty="0"/>
          </a:p>
          <a:p>
            <a:pPr marL="342900" indent="-342900">
              <a:buFont typeface="+mj-lt"/>
              <a:buAutoNum type="arabicPeriod"/>
            </a:pPr>
            <a:r>
              <a:rPr lang="it-IT" sz="2300" b="1" dirty="0" err="1"/>
              <a:t>Support</a:t>
            </a:r>
            <a:r>
              <a:rPr lang="it-IT" sz="2300" b="1" dirty="0"/>
              <a:t> the update of the Level-0 data volume ‘case 4’</a:t>
            </a:r>
            <a:r>
              <a:rPr lang="it-IT" sz="2300" dirty="0"/>
              <a:t> (</a:t>
            </a:r>
            <a:r>
              <a:rPr lang="it-IT" sz="2300" dirty="0" err="1"/>
              <a:t>which</a:t>
            </a:r>
            <a:r>
              <a:rPr lang="it-IT" sz="2300" dirty="0"/>
              <a:t> </a:t>
            </a:r>
            <a:r>
              <a:rPr lang="it-IT" sz="2300" dirty="0" err="1"/>
              <a:t>minimizes</a:t>
            </a:r>
            <a:r>
              <a:rPr lang="it-IT" sz="2300" dirty="0"/>
              <a:t> the data volume </a:t>
            </a:r>
            <a:r>
              <a:rPr lang="it-IT" sz="2300" dirty="0" err="1"/>
              <a:t>carry</a:t>
            </a:r>
            <a:r>
              <a:rPr lang="it-IT" sz="2300" dirty="0"/>
              <a:t> over </a:t>
            </a:r>
            <a:r>
              <a:rPr lang="it-IT" sz="2300" dirty="0" err="1"/>
              <a:t>prior</a:t>
            </a:r>
            <a:r>
              <a:rPr lang="it-IT" sz="2300" dirty="0"/>
              <a:t> to </a:t>
            </a:r>
            <a:r>
              <a:rPr lang="it-IT" sz="2300" dirty="0" err="1"/>
              <a:t>Ganymede</a:t>
            </a:r>
            <a:r>
              <a:rPr lang="it-IT" sz="2300" dirty="0"/>
              <a:t> </a:t>
            </a:r>
            <a:r>
              <a:rPr lang="it-IT" sz="2300" dirty="0" err="1"/>
              <a:t>orbit</a:t>
            </a:r>
            <a:r>
              <a:rPr lang="it-IT" sz="2300" dirty="0"/>
              <a:t> </a:t>
            </a:r>
            <a:r>
              <a:rPr lang="it-IT" sz="2300" dirty="0" err="1"/>
              <a:t>insertion</a:t>
            </a:r>
            <a:r>
              <a:rPr lang="it-IT" sz="2300" dirty="0"/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300" b="1" dirty="0" err="1"/>
              <a:t>Study</a:t>
            </a:r>
            <a:r>
              <a:rPr lang="it-IT" sz="2300" b="1" dirty="0"/>
              <a:t> the </a:t>
            </a:r>
            <a:r>
              <a:rPr lang="it-IT" sz="2300" b="1" dirty="0" err="1"/>
              <a:t>Ganymede</a:t>
            </a:r>
            <a:r>
              <a:rPr lang="it-IT" sz="2300" b="1" dirty="0"/>
              <a:t> </a:t>
            </a:r>
            <a:r>
              <a:rPr lang="it-IT" sz="2300" b="1" dirty="0" err="1"/>
              <a:t>orbital</a:t>
            </a:r>
            <a:r>
              <a:rPr lang="it-IT" sz="2300" b="1" dirty="0"/>
              <a:t> </a:t>
            </a:r>
            <a:r>
              <a:rPr lang="it-IT" sz="2300" b="1" dirty="0" err="1"/>
              <a:t>phase</a:t>
            </a:r>
            <a:r>
              <a:rPr lang="it-IT" sz="2300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9641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DC416513-4464-3547-85A1-7AD93C7FF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" y="1172859"/>
            <a:ext cx="9144000" cy="520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8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14BD1408-7F8B-CD41-B321-A5452CCB8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433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09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7" name="Immagine 6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220D2225-2D02-9D4B-8ED7-153FA5396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8859"/>
            <a:ext cx="9144000" cy="512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65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B679EDF-1DBF-7247-B664-DB9F8C536E91}"/>
              </a:ext>
            </a:extLst>
          </p:cNvPr>
          <p:cNvSpPr/>
          <p:nvPr/>
        </p:nvSpPr>
        <p:spPr>
          <a:xfrm>
            <a:off x="228600" y="1143000"/>
            <a:ext cx="8664851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50" dirty="0" err="1"/>
              <a:t>Regarding</a:t>
            </a:r>
            <a:r>
              <a:rPr lang="it-IT" sz="2250" dirty="0"/>
              <a:t> </a:t>
            </a:r>
            <a:r>
              <a:rPr lang="it-IT" sz="2250" b="1" u="sng" dirty="0"/>
              <a:t>Task 1</a:t>
            </a:r>
            <a:r>
              <a:rPr lang="it-IT" sz="2250" dirty="0"/>
              <a:t>, the </a:t>
            </a:r>
            <a:r>
              <a:rPr lang="it-IT" sz="2250" dirty="0" err="1"/>
              <a:t>following</a:t>
            </a:r>
            <a:r>
              <a:rPr lang="it-IT" sz="2250" dirty="0"/>
              <a:t> </a:t>
            </a:r>
            <a:r>
              <a:rPr lang="it-IT" sz="2250" dirty="0" err="1"/>
              <a:t>points</a:t>
            </a:r>
            <a:r>
              <a:rPr lang="it-IT" sz="2250" dirty="0"/>
              <a:t> </a:t>
            </a:r>
            <a:r>
              <a:rPr lang="it-IT" sz="2250" dirty="0" err="1"/>
              <a:t>were</a:t>
            </a:r>
            <a:r>
              <a:rPr lang="it-IT" sz="2250" dirty="0"/>
              <a:t> </a:t>
            </a:r>
            <a:r>
              <a:rPr lang="it-IT" sz="2250" dirty="0" err="1"/>
              <a:t>agreed</a:t>
            </a:r>
            <a:r>
              <a:rPr lang="it-IT" sz="2250" dirty="0"/>
              <a:t>:</a:t>
            </a:r>
          </a:p>
          <a:p>
            <a:endParaRPr lang="it-IT" sz="22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50" b="1" dirty="0"/>
              <a:t>2G2 flyby</a:t>
            </a:r>
            <a:r>
              <a:rPr lang="it-IT" sz="2250" dirty="0"/>
              <a:t> (the first </a:t>
            </a:r>
            <a:r>
              <a:rPr lang="it-IT" sz="2250" dirty="0" err="1"/>
              <a:t>usable</a:t>
            </a:r>
            <a:r>
              <a:rPr lang="it-IT" sz="2250" dirty="0"/>
              <a:t> flyby of </a:t>
            </a:r>
            <a:r>
              <a:rPr lang="it-IT" sz="2250" dirty="0" err="1"/>
              <a:t>Ganymede</a:t>
            </a:r>
            <a:r>
              <a:rPr lang="it-IT" sz="2250" dirty="0"/>
              <a:t>) </a:t>
            </a:r>
            <a:r>
              <a:rPr lang="it-IT" sz="2250" dirty="0" err="1"/>
              <a:t>will</a:t>
            </a:r>
            <a:r>
              <a:rPr lang="it-IT" sz="2250" dirty="0"/>
              <a:t> be </a:t>
            </a:r>
            <a:r>
              <a:rPr lang="it-IT" sz="2250" dirty="0" err="1"/>
              <a:t>boosted</a:t>
            </a:r>
            <a:r>
              <a:rPr lang="it-IT" sz="2250" dirty="0"/>
              <a:t> </a:t>
            </a:r>
            <a:r>
              <a:rPr lang="it-IT" sz="2250" dirty="0" err="1"/>
              <a:t>as</a:t>
            </a:r>
            <a:r>
              <a:rPr lang="it-IT" sz="2250" dirty="0"/>
              <a:t> </a:t>
            </a:r>
            <a:r>
              <a:rPr lang="it-IT" sz="2250" dirty="0" err="1"/>
              <a:t>much</a:t>
            </a:r>
            <a:r>
              <a:rPr lang="it-IT" sz="2250" dirty="0"/>
              <a:t> </a:t>
            </a:r>
            <a:r>
              <a:rPr lang="it-IT" sz="2250" dirty="0" err="1"/>
              <a:t>as</a:t>
            </a:r>
            <a:r>
              <a:rPr lang="it-IT" sz="2250" dirty="0"/>
              <a:t> </a:t>
            </a:r>
            <a:r>
              <a:rPr lang="it-IT" sz="2250" dirty="0" err="1"/>
              <a:t>possible</a:t>
            </a:r>
            <a:r>
              <a:rPr lang="it-IT" sz="225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50" dirty="0"/>
              <a:t>The </a:t>
            </a:r>
            <a:r>
              <a:rPr lang="it-IT" sz="2250" b="1" dirty="0"/>
              <a:t>Callisto data share</a:t>
            </a:r>
            <a:r>
              <a:rPr lang="it-IT" sz="2250" dirty="0"/>
              <a:t> </a:t>
            </a:r>
            <a:r>
              <a:rPr lang="it-IT" sz="2250" dirty="0" err="1"/>
              <a:t>will</a:t>
            </a:r>
            <a:r>
              <a:rPr lang="it-IT" sz="2250" dirty="0"/>
              <a:t> be </a:t>
            </a:r>
            <a:r>
              <a:rPr lang="it-IT" sz="2250" dirty="0" err="1"/>
              <a:t>increased</a:t>
            </a:r>
            <a:r>
              <a:rPr lang="it-IT" sz="2250" dirty="0"/>
              <a:t> to </a:t>
            </a:r>
            <a:r>
              <a:rPr lang="it-IT" sz="2250" dirty="0" err="1"/>
              <a:t>reach</a:t>
            </a:r>
            <a:r>
              <a:rPr lang="it-IT" sz="2250" dirty="0"/>
              <a:t> </a:t>
            </a:r>
            <a:r>
              <a:rPr lang="it-IT" sz="2250" dirty="0" err="1"/>
              <a:t>at</a:t>
            </a:r>
            <a:r>
              <a:rPr lang="it-IT" sz="2250" dirty="0"/>
              <a:t> </a:t>
            </a:r>
            <a:r>
              <a:rPr lang="it-IT" sz="2250" dirty="0" err="1"/>
              <a:t>least</a:t>
            </a:r>
            <a:r>
              <a:rPr lang="it-IT" sz="2250" dirty="0"/>
              <a:t> 267 </a:t>
            </a:r>
            <a:r>
              <a:rPr lang="it-IT" sz="2250" dirty="0" err="1"/>
              <a:t>Gb</a:t>
            </a:r>
            <a:r>
              <a:rPr lang="it-IT" sz="2250" dirty="0"/>
              <a:t>. In </a:t>
            </a:r>
            <a:r>
              <a:rPr lang="it-IT" sz="2250" dirty="0" err="1"/>
              <a:t>particular</a:t>
            </a:r>
            <a:r>
              <a:rPr lang="it-IT" sz="2250" dirty="0"/>
              <a:t>, the </a:t>
            </a:r>
            <a:r>
              <a:rPr lang="it-IT" sz="2250" b="1" dirty="0"/>
              <a:t>data volume </a:t>
            </a:r>
            <a:r>
              <a:rPr lang="it-IT" sz="2250" b="1" dirty="0" err="1"/>
              <a:t>will</a:t>
            </a:r>
            <a:r>
              <a:rPr lang="it-IT" sz="2250" b="1" dirty="0"/>
              <a:t> </a:t>
            </a:r>
            <a:r>
              <a:rPr lang="it-IT" sz="2250" b="1" dirty="0" err="1"/>
              <a:t>increase</a:t>
            </a:r>
            <a:r>
              <a:rPr lang="it-IT" sz="2250" b="1" dirty="0"/>
              <a:t> for the 5C1 and 23C12 Callisto </a:t>
            </a:r>
            <a:r>
              <a:rPr lang="it-IT" sz="2250" b="1" dirty="0" err="1"/>
              <a:t>flybys</a:t>
            </a:r>
            <a:r>
              <a:rPr lang="it-IT" sz="225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50" dirty="0"/>
              <a:t>The </a:t>
            </a:r>
            <a:r>
              <a:rPr lang="it-IT" sz="2250" b="1" dirty="0" err="1"/>
              <a:t>Ganymede</a:t>
            </a:r>
            <a:r>
              <a:rPr lang="it-IT" sz="2250" b="1" dirty="0"/>
              <a:t> </a:t>
            </a:r>
            <a:r>
              <a:rPr lang="it-IT" sz="2250" b="1" dirty="0" err="1"/>
              <a:t>flybys</a:t>
            </a:r>
            <a:r>
              <a:rPr lang="it-IT" sz="2250" b="1" dirty="0"/>
              <a:t> </a:t>
            </a:r>
            <a:r>
              <a:rPr lang="it-IT" sz="2250" b="1" dirty="0" err="1"/>
              <a:t>allocation</a:t>
            </a:r>
            <a:r>
              <a:rPr lang="it-IT" sz="2250" dirty="0"/>
              <a:t> </a:t>
            </a:r>
            <a:r>
              <a:rPr lang="it-IT" sz="2250" dirty="0" err="1"/>
              <a:t>will</a:t>
            </a:r>
            <a:r>
              <a:rPr lang="it-IT" sz="2250" dirty="0"/>
              <a:t> be </a:t>
            </a:r>
            <a:r>
              <a:rPr lang="it-IT" sz="2250" dirty="0" err="1"/>
              <a:t>reviewed</a:t>
            </a:r>
            <a:r>
              <a:rPr lang="it-IT" sz="2250" dirty="0"/>
              <a:t> </a:t>
            </a:r>
            <a:r>
              <a:rPr lang="it-IT" sz="2250" dirty="0" err="1"/>
              <a:t>based</a:t>
            </a:r>
            <a:r>
              <a:rPr lang="it-IT" sz="2250" dirty="0"/>
              <a:t> on </a:t>
            </a:r>
            <a:r>
              <a:rPr lang="it-IT" sz="2250" b="1" dirty="0"/>
              <a:t>WG2 </a:t>
            </a:r>
            <a:r>
              <a:rPr lang="it-IT" sz="2250" b="1" dirty="0" err="1"/>
              <a:t>inputs</a:t>
            </a:r>
            <a:r>
              <a:rPr lang="it-IT" sz="2250" dirty="0"/>
              <a:t> (</a:t>
            </a:r>
            <a:r>
              <a:rPr lang="it-IT" sz="2250" b="1" dirty="0" err="1"/>
              <a:t>iteration</a:t>
            </a:r>
            <a:r>
              <a:rPr lang="it-IT" sz="2250" b="1" dirty="0"/>
              <a:t> with the JANUS team</a:t>
            </a:r>
            <a:r>
              <a:rPr lang="it-IT" sz="2250" dirty="0"/>
              <a:t> </a:t>
            </a:r>
            <a:r>
              <a:rPr lang="it-IT" sz="2250" dirty="0" err="1"/>
              <a:t>might</a:t>
            </a:r>
            <a:r>
              <a:rPr lang="it-IT" sz="2250" dirty="0"/>
              <a:t> be </a:t>
            </a:r>
            <a:r>
              <a:rPr lang="it-IT" sz="2250" dirty="0" err="1"/>
              <a:t>needed</a:t>
            </a:r>
            <a:r>
              <a:rPr lang="it-IT" sz="2250" dirty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50" b="1" dirty="0"/>
              <a:t>Io, minor </a:t>
            </a:r>
            <a:r>
              <a:rPr lang="it-IT" sz="2250" b="1" dirty="0" err="1"/>
              <a:t>satellites</a:t>
            </a:r>
            <a:r>
              <a:rPr lang="it-IT" sz="2250" dirty="0"/>
              <a:t> </a:t>
            </a:r>
            <a:r>
              <a:rPr lang="it-IT" sz="2250" dirty="0" err="1"/>
              <a:t>observations</a:t>
            </a:r>
            <a:r>
              <a:rPr lang="it-IT" sz="2250" dirty="0"/>
              <a:t> and </a:t>
            </a:r>
            <a:r>
              <a:rPr lang="it-IT" sz="2250" b="1" dirty="0"/>
              <a:t>ring science</a:t>
            </a:r>
            <a:r>
              <a:rPr lang="it-IT" sz="2250" dirty="0"/>
              <a:t> </a:t>
            </a:r>
            <a:r>
              <a:rPr lang="it-IT" sz="2250" dirty="0" err="1"/>
              <a:t>will</a:t>
            </a:r>
            <a:r>
              <a:rPr lang="it-IT" sz="2250" dirty="0"/>
              <a:t> be </a:t>
            </a:r>
            <a:r>
              <a:rPr lang="it-IT" sz="2250" dirty="0" err="1"/>
              <a:t>added</a:t>
            </a:r>
            <a:r>
              <a:rPr lang="it-IT" sz="2250" dirty="0"/>
              <a:t> for a </a:t>
            </a:r>
            <a:r>
              <a:rPr lang="it-IT" sz="2250" dirty="0" err="1"/>
              <a:t>total</a:t>
            </a:r>
            <a:r>
              <a:rPr lang="it-IT" sz="2250" dirty="0"/>
              <a:t> data volume of </a:t>
            </a:r>
            <a:r>
              <a:rPr lang="it-IT" sz="2250" dirty="0" err="1"/>
              <a:t>at</a:t>
            </a:r>
            <a:r>
              <a:rPr lang="it-IT" sz="2250" dirty="0"/>
              <a:t> </a:t>
            </a:r>
            <a:r>
              <a:rPr lang="it-IT" sz="2250" dirty="0" err="1"/>
              <a:t>least</a:t>
            </a:r>
            <a:r>
              <a:rPr lang="it-IT" sz="2250" dirty="0"/>
              <a:t> </a:t>
            </a:r>
            <a:r>
              <a:rPr lang="it-IT" sz="2250" b="1" dirty="0"/>
              <a:t>44 </a:t>
            </a:r>
            <a:r>
              <a:rPr lang="it-IT" sz="2250" b="1" dirty="0" err="1"/>
              <a:t>Gb</a:t>
            </a:r>
            <a:r>
              <a:rPr lang="it-IT" sz="225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50" dirty="0" err="1"/>
              <a:t>Add</a:t>
            </a:r>
            <a:r>
              <a:rPr lang="it-IT" sz="2250" dirty="0"/>
              <a:t> </a:t>
            </a:r>
            <a:r>
              <a:rPr lang="it-IT" sz="2250" b="1" dirty="0"/>
              <a:t>radio </a:t>
            </a:r>
            <a:r>
              <a:rPr lang="it-IT" sz="2250" b="1" dirty="0" err="1"/>
              <a:t>occultations</a:t>
            </a:r>
            <a:r>
              <a:rPr lang="it-IT" sz="2250" b="1" dirty="0"/>
              <a:t> </a:t>
            </a:r>
            <a:r>
              <a:rPr lang="it-IT" sz="2250" b="1" dirty="0" err="1"/>
              <a:t>opportunities</a:t>
            </a:r>
            <a:r>
              <a:rPr lang="it-IT" sz="2250" dirty="0"/>
              <a:t> by </a:t>
            </a:r>
            <a:r>
              <a:rPr lang="it-IT" sz="2250" dirty="0" err="1"/>
              <a:t>moons</a:t>
            </a:r>
            <a:r>
              <a:rPr lang="it-IT" sz="2250" dirty="0"/>
              <a:t> </a:t>
            </a:r>
            <a:r>
              <a:rPr lang="it-IT" sz="2250" dirty="0" err="1"/>
              <a:t>if</a:t>
            </a:r>
            <a:r>
              <a:rPr lang="it-IT" sz="2250" dirty="0"/>
              <a:t> </a:t>
            </a:r>
            <a:r>
              <a:rPr lang="it-IT" sz="2250" dirty="0" err="1"/>
              <a:t>applicable</a:t>
            </a:r>
            <a:r>
              <a:rPr lang="it-IT" sz="225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50" dirty="0"/>
              <a:t>WG2 </a:t>
            </a:r>
            <a:r>
              <a:rPr lang="it-IT" sz="2250" dirty="0" err="1"/>
              <a:t>leads</a:t>
            </a:r>
            <a:r>
              <a:rPr lang="it-IT" sz="2250" dirty="0"/>
              <a:t> can </a:t>
            </a:r>
            <a:r>
              <a:rPr lang="it-IT" sz="2250" dirty="0" err="1"/>
              <a:t>at</a:t>
            </a:r>
            <a:r>
              <a:rPr lang="it-IT" sz="2250" dirty="0"/>
              <a:t> </a:t>
            </a:r>
            <a:r>
              <a:rPr lang="it-IT" sz="2250" dirty="0" err="1"/>
              <a:t>any</a:t>
            </a:r>
            <a:r>
              <a:rPr lang="it-IT" sz="2250" dirty="0"/>
              <a:t> time </a:t>
            </a:r>
            <a:r>
              <a:rPr lang="it-IT" sz="2250" dirty="0" err="1"/>
              <a:t>provide</a:t>
            </a:r>
            <a:r>
              <a:rPr lang="it-IT" sz="2250" dirty="0"/>
              <a:t> some </a:t>
            </a:r>
            <a:r>
              <a:rPr lang="it-IT" sz="2250" dirty="0" err="1"/>
              <a:t>inputs</a:t>
            </a:r>
            <a:r>
              <a:rPr lang="it-IT" sz="2250" dirty="0"/>
              <a:t>. SOC/PS </a:t>
            </a:r>
            <a:r>
              <a:rPr lang="it-IT" sz="2250" dirty="0" err="1"/>
              <a:t>will</a:t>
            </a:r>
            <a:r>
              <a:rPr lang="it-IT" sz="2250" dirty="0"/>
              <a:t> come back </a:t>
            </a:r>
            <a:r>
              <a:rPr lang="it-IT" sz="2250" dirty="0" err="1"/>
              <a:t>regularly</a:t>
            </a:r>
            <a:r>
              <a:rPr lang="it-IT" sz="2250" dirty="0"/>
              <a:t> to WG2 </a:t>
            </a:r>
            <a:r>
              <a:rPr lang="it-IT" sz="2250" dirty="0" err="1"/>
              <a:t>leads</a:t>
            </a:r>
            <a:r>
              <a:rPr lang="it-IT" sz="2250" dirty="0"/>
              <a:t> to </a:t>
            </a:r>
            <a:r>
              <a:rPr lang="it-IT" sz="2250" dirty="0" err="1"/>
              <a:t>check</a:t>
            </a:r>
            <a:r>
              <a:rPr lang="it-IT" sz="2250" dirty="0"/>
              <a:t> the </a:t>
            </a:r>
            <a:r>
              <a:rPr lang="it-IT" sz="2250" dirty="0" err="1"/>
              <a:t>updates</a:t>
            </a:r>
            <a:r>
              <a:rPr lang="it-IT" sz="22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4553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B679EDF-1DBF-7247-B664-DB9F8C536E91}"/>
              </a:ext>
            </a:extLst>
          </p:cNvPr>
          <p:cNvSpPr/>
          <p:nvPr/>
        </p:nvSpPr>
        <p:spPr>
          <a:xfrm>
            <a:off x="228600" y="1219200"/>
            <a:ext cx="8664851" cy="5055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150" b="1" u="sng" dirty="0"/>
              <a:t>Task 2</a:t>
            </a:r>
            <a:r>
              <a:rPr lang="it-IT" sz="2150" dirty="0"/>
              <a:t> </a:t>
            </a:r>
            <a:r>
              <a:rPr lang="it-IT" sz="2150" dirty="0" err="1"/>
              <a:t>is</a:t>
            </a:r>
            <a:r>
              <a:rPr lang="it-IT" sz="2150" dirty="0"/>
              <a:t> </a:t>
            </a:r>
            <a:r>
              <a:rPr lang="it-IT" sz="2150" dirty="0" err="1"/>
              <a:t>actually</a:t>
            </a:r>
            <a:r>
              <a:rPr lang="it-IT" sz="2150" dirty="0"/>
              <a:t> in the </a:t>
            </a:r>
            <a:r>
              <a:rPr lang="it-IT" sz="2150" dirty="0" err="1"/>
              <a:t>process</a:t>
            </a:r>
            <a:r>
              <a:rPr lang="it-IT" sz="2150" dirty="0"/>
              <a:t> of </a:t>
            </a:r>
            <a:r>
              <a:rPr lang="it-IT" sz="2150" dirty="0" err="1"/>
              <a:t>being</a:t>
            </a:r>
            <a:r>
              <a:rPr lang="it-IT" sz="2150" dirty="0"/>
              <a:t> </a:t>
            </a:r>
            <a:r>
              <a:rPr lang="it-IT" sz="2150" dirty="0" err="1"/>
              <a:t>discussed</a:t>
            </a:r>
            <a:r>
              <a:rPr lang="it-IT" sz="2150" dirty="0"/>
              <a:t> </a:t>
            </a:r>
            <a:r>
              <a:rPr lang="it-IT" sz="2150" dirty="0" err="1"/>
              <a:t>within</a:t>
            </a:r>
            <a:r>
              <a:rPr lang="it-IT" sz="2150" dirty="0"/>
              <a:t> WG1, WG2 and WG3.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150" dirty="0"/>
              <a:t>In </a:t>
            </a:r>
            <a:r>
              <a:rPr lang="it-IT" sz="2150" dirty="0" err="1"/>
              <a:t>consultation</a:t>
            </a:r>
            <a:r>
              <a:rPr lang="it-IT" sz="2150" dirty="0"/>
              <a:t> with some of the SWT </a:t>
            </a:r>
            <a:r>
              <a:rPr lang="it-IT" sz="2150" dirty="0" err="1"/>
              <a:t>members</a:t>
            </a:r>
            <a:r>
              <a:rPr lang="it-IT" sz="2150" dirty="0"/>
              <a:t>, </a:t>
            </a:r>
            <a:r>
              <a:rPr lang="it-IT" sz="2150" dirty="0" err="1"/>
              <a:t>it</a:t>
            </a:r>
            <a:r>
              <a:rPr lang="it-IT" sz="2150" dirty="0"/>
              <a:t> </a:t>
            </a:r>
            <a:r>
              <a:rPr lang="it-IT" sz="2150" dirty="0" err="1"/>
              <a:t>was</a:t>
            </a:r>
            <a:r>
              <a:rPr lang="it-IT" sz="2150" dirty="0"/>
              <a:t> </a:t>
            </a:r>
            <a:r>
              <a:rPr lang="it-IT" sz="2150" dirty="0" err="1"/>
              <a:t>decided</a:t>
            </a:r>
            <a:r>
              <a:rPr lang="it-IT" sz="2150" dirty="0"/>
              <a:t> to </a:t>
            </a:r>
            <a:r>
              <a:rPr lang="it-IT" sz="2150" b="1" dirty="0" err="1"/>
              <a:t>retain</a:t>
            </a:r>
            <a:r>
              <a:rPr lang="it-IT" sz="2150" b="1" dirty="0"/>
              <a:t> </a:t>
            </a:r>
            <a:r>
              <a:rPr lang="it-IT" sz="2150" b="1" dirty="0" err="1"/>
              <a:t>version</a:t>
            </a:r>
            <a:r>
              <a:rPr lang="it-IT" sz="2150" b="1" dirty="0"/>
              <a:t> 3.0 of the </a:t>
            </a:r>
            <a:r>
              <a:rPr lang="it-IT" sz="2150" b="1" dirty="0" err="1"/>
              <a:t>trajectory</a:t>
            </a:r>
            <a:r>
              <a:rPr lang="it-IT" sz="2150" b="1" dirty="0"/>
              <a:t> for </a:t>
            </a:r>
            <a:r>
              <a:rPr lang="it-IT" sz="2150" b="1" dirty="0" err="1"/>
              <a:t>this</a:t>
            </a:r>
            <a:r>
              <a:rPr lang="it-IT" sz="2150" b="1" dirty="0"/>
              <a:t> first </a:t>
            </a:r>
            <a:r>
              <a:rPr lang="it-IT" sz="2150" b="1" dirty="0" err="1"/>
              <a:t>analysis</a:t>
            </a:r>
            <a:r>
              <a:rPr lang="it-IT" sz="2150" dirty="0"/>
              <a:t>. </a:t>
            </a:r>
            <a:r>
              <a:rPr lang="it-IT" sz="2150" dirty="0" err="1"/>
              <a:t>This</a:t>
            </a:r>
            <a:r>
              <a:rPr lang="it-IT" sz="2150" dirty="0"/>
              <a:t> </a:t>
            </a:r>
            <a:r>
              <a:rPr lang="it-IT" sz="2150" dirty="0" err="1"/>
              <a:t>version</a:t>
            </a:r>
            <a:r>
              <a:rPr lang="it-IT" sz="2150" dirty="0"/>
              <a:t> </a:t>
            </a:r>
            <a:r>
              <a:rPr lang="it-IT" sz="2150" dirty="0" err="1"/>
              <a:t>was</a:t>
            </a:r>
            <a:r>
              <a:rPr lang="it-IT" sz="2150" dirty="0"/>
              <a:t> </a:t>
            </a:r>
            <a:r>
              <a:rPr lang="it-IT" sz="2150" dirty="0" err="1"/>
              <a:t>chosen</a:t>
            </a:r>
            <a:r>
              <a:rPr lang="it-IT" sz="2150" dirty="0"/>
              <a:t> </a:t>
            </a:r>
            <a:r>
              <a:rPr lang="it-IT" sz="2150" dirty="0" err="1"/>
              <a:t>mainly</a:t>
            </a:r>
            <a:r>
              <a:rPr lang="it-IT" sz="2150" dirty="0"/>
              <a:t> </a:t>
            </a:r>
            <a:r>
              <a:rPr lang="it-IT" sz="2150" dirty="0" err="1"/>
              <a:t>because</a:t>
            </a:r>
            <a:r>
              <a:rPr lang="it-IT" sz="2150" dirty="0"/>
              <a:t> </a:t>
            </a:r>
            <a:r>
              <a:rPr lang="it-IT" sz="2150" dirty="0" err="1"/>
              <a:t>it</a:t>
            </a:r>
            <a:r>
              <a:rPr lang="it-IT" sz="2150" dirty="0"/>
              <a:t> </a:t>
            </a:r>
            <a:r>
              <a:rPr lang="it-IT" sz="2150" dirty="0" err="1"/>
              <a:t>currently</a:t>
            </a:r>
            <a:r>
              <a:rPr lang="it-IT" sz="2150" dirty="0"/>
              <a:t> </a:t>
            </a:r>
            <a:r>
              <a:rPr lang="it-IT" sz="2150" dirty="0" err="1"/>
              <a:t>offers</a:t>
            </a:r>
            <a:r>
              <a:rPr lang="it-IT" sz="2150" dirty="0"/>
              <a:t> a </a:t>
            </a:r>
            <a:r>
              <a:rPr lang="it-IT" sz="2150" dirty="0" err="1"/>
              <a:t>better</a:t>
            </a:r>
            <a:r>
              <a:rPr lang="it-IT" sz="2150" dirty="0"/>
              <a:t> </a:t>
            </a:r>
            <a:r>
              <a:rPr lang="it-IT" sz="2150" dirty="0" err="1"/>
              <a:t>overall</a:t>
            </a:r>
            <a:r>
              <a:rPr lang="it-IT" sz="2150" dirty="0"/>
              <a:t> </a:t>
            </a:r>
            <a:r>
              <a:rPr lang="it-IT" sz="2150" dirty="0" err="1"/>
              <a:t>surface</a:t>
            </a:r>
            <a:r>
              <a:rPr lang="it-IT" sz="2150" dirty="0"/>
              <a:t> </a:t>
            </a:r>
            <a:r>
              <a:rPr lang="it-IT" sz="2150" dirty="0" err="1"/>
              <a:t>coverage</a:t>
            </a:r>
            <a:r>
              <a:rPr lang="it-IT" sz="2150" dirty="0"/>
              <a:t> </a:t>
            </a:r>
            <a:r>
              <a:rPr lang="it-IT" sz="2150" dirty="0" err="1"/>
              <a:t>during</a:t>
            </a:r>
            <a:r>
              <a:rPr lang="it-IT" sz="2150" dirty="0"/>
              <a:t> GCO500 (</a:t>
            </a:r>
            <a:r>
              <a:rPr lang="it-IT" sz="2150" dirty="0" err="1"/>
              <a:t>w.r.t</a:t>
            </a:r>
            <a:r>
              <a:rPr lang="it-IT" sz="2150" dirty="0"/>
              <a:t> 3.2/4.1). The JUICE SOC </a:t>
            </a:r>
            <a:r>
              <a:rPr lang="it-IT" sz="2150" dirty="0" err="1"/>
              <a:t>will</a:t>
            </a:r>
            <a:r>
              <a:rPr lang="it-IT" sz="2150" dirty="0"/>
              <a:t> </a:t>
            </a:r>
            <a:r>
              <a:rPr lang="it-IT" sz="2150" dirty="0" err="1"/>
              <a:t>however</a:t>
            </a:r>
            <a:r>
              <a:rPr lang="it-IT" sz="2150" dirty="0"/>
              <a:t> </a:t>
            </a:r>
            <a:r>
              <a:rPr lang="it-IT" sz="2150" dirty="0" err="1"/>
              <a:t>make</a:t>
            </a:r>
            <a:r>
              <a:rPr lang="it-IT" sz="2150" dirty="0"/>
              <a:t> </a:t>
            </a:r>
            <a:r>
              <a:rPr lang="it-IT" sz="2150" dirty="0" err="1"/>
              <a:t>sure</a:t>
            </a:r>
            <a:r>
              <a:rPr lang="it-IT" sz="2150" dirty="0"/>
              <a:t> </a:t>
            </a:r>
            <a:r>
              <a:rPr lang="it-IT" sz="2150" dirty="0" err="1"/>
              <a:t>that</a:t>
            </a:r>
            <a:r>
              <a:rPr lang="it-IT" sz="2150" dirty="0"/>
              <a:t> future </a:t>
            </a:r>
            <a:r>
              <a:rPr lang="it-IT" sz="2150" dirty="0" err="1"/>
              <a:t>updates</a:t>
            </a:r>
            <a:r>
              <a:rPr lang="it-IT" sz="2150" dirty="0"/>
              <a:t> of the </a:t>
            </a:r>
            <a:r>
              <a:rPr lang="it-IT" sz="2150" dirty="0" err="1"/>
              <a:t>trajectory</a:t>
            </a:r>
            <a:r>
              <a:rPr lang="it-IT" sz="215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150" dirty="0"/>
              <a:t>The </a:t>
            </a:r>
            <a:r>
              <a:rPr lang="it-IT" sz="2150" dirty="0" err="1"/>
              <a:t>WGs</a:t>
            </a:r>
            <a:r>
              <a:rPr lang="it-IT" sz="2150" dirty="0"/>
              <a:t> are </a:t>
            </a:r>
            <a:r>
              <a:rPr lang="it-IT" sz="2150" dirty="0" err="1"/>
              <a:t>requested</a:t>
            </a:r>
            <a:r>
              <a:rPr lang="it-IT" sz="2150" dirty="0"/>
              <a:t>:</a:t>
            </a:r>
          </a:p>
          <a:p>
            <a:pPr marL="798513" lvl="1" indent="-342900">
              <a:buFont typeface="Font di sistema"/>
              <a:buChar char="-"/>
            </a:pPr>
            <a:r>
              <a:rPr lang="it-IT" sz="2150" dirty="0"/>
              <a:t>To </a:t>
            </a:r>
            <a:r>
              <a:rPr lang="it-IT" sz="2150" dirty="0" err="1"/>
              <a:t>check</a:t>
            </a:r>
            <a:r>
              <a:rPr lang="it-IT" sz="2150" dirty="0"/>
              <a:t> the JUICE </a:t>
            </a:r>
            <a:r>
              <a:rPr lang="it-IT" sz="2150" dirty="0" err="1"/>
              <a:t>Red</a:t>
            </a:r>
            <a:r>
              <a:rPr lang="it-IT" sz="2150" dirty="0"/>
              <a:t> Book and Science </a:t>
            </a:r>
            <a:r>
              <a:rPr lang="it-IT" sz="2150" dirty="0" err="1"/>
              <a:t>Requirement</a:t>
            </a:r>
            <a:r>
              <a:rPr lang="it-IT" sz="2150" dirty="0"/>
              <a:t> </a:t>
            </a:r>
            <a:r>
              <a:rPr lang="it-IT" sz="2150" dirty="0" err="1"/>
              <a:t>Document</a:t>
            </a:r>
            <a:r>
              <a:rPr lang="it-IT" sz="2150" dirty="0"/>
              <a:t> for the </a:t>
            </a:r>
            <a:r>
              <a:rPr lang="it-IT" sz="2150" dirty="0" err="1"/>
              <a:t>Ganymede</a:t>
            </a:r>
            <a:r>
              <a:rPr lang="it-IT" sz="2150" dirty="0"/>
              <a:t> </a:t>
            </a:r>
            <a:r>
              <a:rPr lang="it-IT" sz="2150" dirty="0" err="1"/>
              <a:t>phase</a:t>
            </a:r>
            <a:r>
              <a:rPr lang="it-IT" sz="2150" dirty="0"/>
              <a:t>.</a:t>
            </a:r>
          </a:p>
          <a:p>
            <a:pPr marL="798513" lvl="1" indent="-342900">
              <a:buFont typeface="Font di sistema"/>
              <a:buChar char="-"/>
            </a:pPr>
            <a:r>
              <a:rPr lang="it-IT" sz="2150" dirty="0"/>
              <a:t>To </a:t>
            </a:r>
            <a:r>
              <a:rPr lang="it-IT" sz="2150" dirty="0" err="1"/>
              <a:t>analyse</a:t>
            </a:r>
            <a:r>
              <a:rPr lang="it-IT" sz="2150" dirty="0"/>
              <a:t> the </a:t>
            </a:r>
            <a:r>
              <a:rPr lang="it-IT" sz="2150" dirty="0" err="1"/>
              <a:t>trajectory</a:t>
            </a:r>
            <a:r>
              <a:rPr lang="it-IT" sz="2150" dirty="0"/>
              <a:t> CREMA 3_0 to </a:t>
            </a:r>
            <a:r>
              <a:rPr lang="it-IT" sz="2150" dirty="0" err="1"/>
              <a:t>find</a:t>
            </a:r>
            <a:r>
              <a:rPr lang="it-IT" sz="2150" dirty="0"/>
              <a:t> the </a:t>
            </a:r>
            <a:r>
              <a:rPr lang="it-IT" sz="2150" dirty="0" err="1"/>
              <a:t>relevant</a:t>
            </a:r>
            <a:r>
              <a:rPr lang="it-IT" sz="2150" dirty="0"/>
              <a:t> </a:t>
            </a:r>
            <a:r>
              <a:rPr lang="it-IT" sz="2150" dirty="0" err="1"/>
              <a:t>scientific</a:t>
            </a:r>
            <a:r>
              <a:rPr lang="it-IT" sz="2150" dirty="0"/>
              <a:t> </a:t>
            </a:r>
            <a:r>
              <a:rPr lang="it-IT" sz="2150" dirty="0" err="1"/>
              <a:t>opportunities</a:t>
            </a:r>
            <a:r>
              <a:rPr lang="it-IT" sz="2150" dirty="0"/>
              <a:t>. The WG are free to </a:t>
            </a:r>
            <a:r>
              <a:rPr lang="it-IT" sz="2150" dirty="0" err="1"/>
              <a:t>organise</a:t>
            </a:r>
            <a:r>
              <a:rPr lang="it-IT" sz="2150" dirty="0"/>
              <a:t> </a:t>
            </a:r>
            <a:r>
              <a:rPr lang="it-IT" sz="2150" dirty="0" err="1"/>
              <a:t>their</a:t>
            </a:r>
            <a:r>
              <a:rPr lang="it-IT" sz="2150" dirty="0"/>
              <a:t> work </a:t>
            </a:r>
            <a:r>
              <a:rPr lang="it-IT" sz="2150" dirty="0" err="1"/>
              <a:t>as</a:t>
            </a:r>
            <a:r>
              <a:rPr lang="it-IT" sz="2150" dirty="0"/>
              <a:t> </a:t>
            </a:r>
            <a:r>
              <a:rPr lang="it-IT" sz="2150" dirty="0" err="1"/>
              <a:t>they</a:t>
            </a:r>
            <a:r>
              <a:rPr lang="it-IT" sz="2150" dirty="0"/>
              <a:t> </a:t>
            </a:r>
            <a:r>
              <a:rPr lang="it-IT" sz="2150" dirty="0" err="1"/>
              <a:t>wish</a:t>
            </a:r>
            <a:r>
              <a:rPr lang="it-IT" sz="2150" dirty="0"/>
              <a:t>, </a:t>
            </a:r>
            <a:r>
              <a:rPr lang="it-IT" sz="2150" dirty="0" err="1"/>
              <a:t>although</a:t>
            </a:r>
            <a:r>
              <a:rPr lang="it-IT" sz="2150" dirty="0"/>
              <a:t> </a:t>
            </a:r>
            <a:r>
              <a:rPr lang="it-IT" sz="2150" dirty="0" err="1"/>
              <a:t>it</a:t>
            </a:r>
            <a:r>
              <a:rPr lang="it-IT" sz="2150" dirty="0"/>
              <a:t> </a:t>
            </a:r>
            <a:r>
              <a:rPr lang="it-IT" sz="2150" dirty="0" err="1"/>
              <a:t>is</a:t>
            </a:r>
            <a:r>
              <a:rPr lang="it-IT" sz="2150" dirty="0"/>
              <a:t> </a:t>
            </a:r>
            <a:r>
              <a:rPr lang="it-IT" sz="2150" dirty="0" err="1"/>
              <a:t>recommended</a:t>
            </a:r>
            <a:r>
              <a:rPr lang="it-IT" sz="2150" dirty="0"/>
              <a:t> to start with GEO, </a:t>
            </a:r>
            <a:r>
              <a:rPr lang="it-IT" sz="2150" dirty="0" err="1"/>
              <a:t>then</a:t>
            </a:r>
            <a:r>
              <a:rPr lang="it-IT" sz="2150" dirty="0"/>
              <a:t> GCO500, GEO and GCO500.</a:t>
            </a:r>
          </a:p>
          <a:p>
            <a:pPr marL="798513" lvl="1" indent="-342900">
              <a:buFont typeface="Font di sistema"/>
              <a:buChar char="-"/>
            </a:pPr>
            <a:r>
              <a:rPr lang="it-IT" sz="2150" dirty="0"/>
              <a:t>To </a:t>
            </a:r>
            <a:r>
              <a:rPr lang="it-IT" sz="2150" b="1" dirty="0" err="1"/>
              <a:t>provide</a:t>
            </a:r>
            <a:r>
              <a:rPr lang="it-IT" sz="2150" b="1" dirty="0"/>
              <a:t> a list of </a:t>
            </a:r>
            <a:r>
              <a:rPr lang="it-IT" sz="2150" b="1" dirty="0" err="1"/>
              <a:t>requirements</a:t>
            </a:r>
            <a:r>
              <a:rPr lang="it-IT" sz="21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0879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B679EDF-1DBF-7247-B664-DB9F8C536E91}"/>
              </a:ext>
            </a:extLst>
          </p:cNvPr>
          <p:cNvSpPr/>
          <p:nvPr/>
        </p:nvSpPr>
        <p:spPr>
          <a:xfrm>
            <a:off x="228600" y="1143000"/>
            <a:ext cx="86648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Font di sistema"/>
              <a:buChar char="-"/>
            </a:pPr>
            <a:r>
              <a:rPr lang="it-IT" sz="2100" dirty="0"/>
              <a:t>For </a:t>
            </a:r>
            <a:r>
              <a:rPr lang="it-IT" sz="2100" dirty="0" err="1"/>
              <a:t>each</a:t>
            </a:r>
            <a:r>
              <a:rPr lang="it-IT" sz="2100" dirty="0"/>
              <a:t> </a:t>
            </a:r>
            <a:r>
              <a:rPr lang="it-IT" sz="2100" dirty="0" err="1"/>
              <a:t>working</a:t>
            </a:r>
            <a:r>
              <a:rPr lang="it-IT" sz="2100" dirty="0"/>
              <a:t> </a:t>
            </a:r>
            <a:r>
              <a:rPr lang="it-IT" sz="2100" dirty="0" err="1"/>
              <a:t>group</a:t>
            </a:r>
            <a:r>
              <a:rPr lang="it-IT" sz="2100" dirty="0"/>
              <a:t> and for </a:t>
            </a:r>
            <a:r>
              <a:rPr lang="it-IT" sz="2100" dirty="0" err="1"/>
              <a:t>each</a:t>
            </a:r>
            <a:r>
              <a:rPr lang="it-IT" sz="2100" dirty="0"/>
              <a:t> </a:t>
            </a:r>
            <a:r>
              <a:rPr lang="it-IT" sz="2100" dirty="0" err="1"/>
              <a:t>subphase</a:t>
            </a:r>
            <a:r>
              <a:rPr lang="it-IT" sz="2100" dirty="0"/>
              <a:t> [GEO part 1, GCO5000, GEO part 2, GCO500 (and GCO200 </a:t>
            </a:r>
            <a:r>
              <a:rPr lang="it-IT" sz="2100" dirty="0" err="1"/>
              <a:t>if</a:t>
            </a:r>
            <a:r>
              <a:rPr lang="it-IT" sz="2100" dirty="0"/>
              <a:t> time </a:t>
            </a:r>
            <a:r>
              <a:rPr lang="it-IT" sz="2100" dirty="0" err="1"/>
              <a:t>allows</a:t>
            </a:r>
            <a:r>
              <a:rPr lang="it-IT" sz="2100" dirty="0"/>
              <a:t>)], the SOC </a:t>
            </a:r>
            <a:r>
              <a:rPr lang="it-IT" sz="2100" b="1" dirty="0" err="1"/>
              <a:t>would</a:t>
            </a:r>
            <a:r>
              <a:rPr lang="it-IT" sz="2100" b="1" dirty="0"/>
              <a:t> </a:t>
            </a:r>
            <a:r>
              <a:rPr lang="it-IT" sz="2100" b="1" dirty="0" err="1"/>
              <a:t>like</a:t>
            </a:r>
            <a:r>
              <a:rPr lang="it-IT" sz="2100" b="1" dirty="0"/>
              <a:t> to </a:t>
            </a:r>
            <a:r>
              <a:rPr lang="it-IT" sz="2100" b="1" dirty="0" err="1"/>
              <a:t>obtain</a:t>
            </a:r>
            <a:r>
              <a:rPr lang="it-IT" sz="2100" b="1" dirty="0"/>
              <a:t> a </a:t>
            </a:r>
            <a:r>
              <a:rPr lang="it-IT" sz="2100" b="1" dirty="0" err="1"/>
              <a:t>table</a:t>
            </a:r>
            <a:r>
              <a:rPr lang="it-IT" sz="2100" b="1" dirty="0"/>
              <a:t> </a:t>
            </a:r>
            <a:r>
              <a:rPr lang="it-IT" sz="2100" b="1" dirty="0" err="1"/>
              <a:t>like</a:t>
            </a:r>
            <a:r>
              <a:rPr lang="it-IT" sz="2100" b="1" dirty="0"/>
              <a:t> </a:t>
            </a:r>
            <a:r>
              <a:rPr lang="it-IT" sz="2100" b="1" dirty="0" err="1"/>
              <a:t>this</a:t>
            </a:r>
            <a:r>
              <a:rPr lang="it-IT" sz="2100" b="1" dirty="0"/>
              <a:t> </a:t>
            </a:r>
            <a:r>
              <a:rPr lang="it-IT" sz="2100" b="1" dirty="0" err="1"/>
              <a:t>one</a:t>
            </a:r>
            <a:r>
              <a:rPr lang="it-IT" sz="2100" dirty="0"/>
              <a:t> (</a:t>
            </a:r>
            <a:r>
              <a:rPr lang="it-IT" sz="2100" dirty="0" err="1"/>
              <a:t>it</a:t>
            </a:r>
            <a:r>
              <a:rPr lang="it-IT" sz="2100" dirty="0"/>
              <a:t> can be a </a:t>
            </a:r>
            <a:r>
              <a:rPr lang="it-IT" sz="2100" dirty="0" err="1"/>
              <a:t>xls</a:t>
            </a:r>
            <a:r>
              <a:rPr lang="it-IT" sz="2100" dirty="0"/>
              <a:t> file) (note </a:t>
            </a:r>
            <a:r>
              <a:rPr lang="it-IT" sz="2100" dirty="0" err="1"/>
              <a:t>that</a:t>
            </a:r>
            <a:r>
              <a:rPr lang="it-IT" sz="2100" dirty="0"/>
              <a:t> </a:t>
            </a:r>
            <a:r>
              <a:rPr lang="it-IT" sz="2100" dirty="0" err="1"/>
              <a:t>this</a:t>
            </a:r>
            <a:r>
              <a:rPr lang="it-IT" sz="2100" dirty="0"/>
              <a:t> </a:t>
            </a:r>
            <a:r>
              <a:rPr lang="it-IT" sz="2100" dirty="0" err="1"/>
              <a:t>is</a:t>
            </a:r>
            <a:r>
              <a:rPr lang="it-IT" sz="2100" dirty="0"/>
              <a:t> a </a:t>
            </a:r>
            <a:r>
              <a:rPr lang="it-IT" sz="2100" dirty="0" err="1"/>
              <a:t>starting</a:t>
            </a:r>
            <a:r>
              <a:rPr lang="it-IT" sz="2100" dirty="0"/>
              <a:t> </a:t>
            </a:r>
            <a:r>
              <a:rPr lang="it-IT" sz="2100" dirty="0" err="1"/>
              <a:t>point</a:t>
            </a:r>
            <a:r>
              <a:rPr lang="it-IT" sz="2100" dirty="0"/>
              <a:t>, to be </a:t>
            </a:r>
            <a:r>
              <a:rPr lang="it-IT" sz="2100" dirty="0" err="1"/>
              <a:t>iterated</a:t>
            </a:r>
            <a:r>
              <a:rPr lang="it-IT" sz="2100" dirty="0"/>
              <a:t> in the future):</a:t>
            </a:r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A8E49DAA-C9E7-BE45-A781-71AEFE78A3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642"/>
          <a:stretch/>
        </p:blipFill>
        <p:spPr>
          <a:xfrm>
            <a:off x="838199" y="2604195"/>
            <a:ext cx="7167071" cy="375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78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B679EDF-1DBF-7247-B664-DB9F8C536E91}"/>
              </a:ext>
            </a:extLst>
          </p:cNvPr>
          <p:cNvSpPr/>
          <p:nvPr/>
        </p:nvSpPr>
        <p:spPr>
          <a:xfrm>
            <a:off x="228600" y="1299054"/>
            <a:ext cx="8664851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8513" lvl="1" indent="-342900">
              <a:buFont typeface="Font di sistema"/>
              <a:buChar char="-"/>
            </a:pPr>
            <a:r>
              <a:rPr lang="it-IT" sz="2100" dirty="0"/>
              <a:t>A list of special </a:t>
            </a:r>
            <a:r>
              <a:rPr lang="it-IT" sz="2100" dirty="0" err="1"/>
              <a:t>campaigns</a:t>
            </a:r>
            <a:r>
              <a:rPr lang="it-IT" sz="2100" dirty="0"/>
              <a:t> with </a:t>
            </a:r>
            <a:r>
              <a:rPr lang="it-IT" sz="2100" dirty="0" err="1"/>
              <a:t>description</a:t>
            </a:r>
            <a:r>
              <a:rPr lang="it-IT" sz="2100" dirty="0"/>
              <a:t> and </a:t>
            </a:r>
            <a:r>
              <a:rPr lang="it-IT" sz="2100" dirty="0" err="1"/>
              <a:t>justification</a:t>
            </a:r>
            <a:r>
              <a:rPr lang="it-IT" sz="2100" dirty="0"/>
              <a:t> (e.g. multi-</a:t>
            </a:r>
            <a:r>
              <a:rPr lang="it-IT" sz="2100" dirty="0" err="1"/>
              <a:t>instrument</a:t>
            </a:r>
            <a:r>
              <a:rPr lang="it-IT" sz="2100" dirty="0"/>
              <a:t> </a:t>
            </a:r>
            <a:r>
              <a:rPr lang="it-IT" sz="2100" dirty="0" err="1"/>
              <a:t>auroral</a:t>
            </a:r>
            <a:r>
              <a:rPr lang="it-IT" sz="2100" dirty="0"/>
              <a:t> </a:t>
            </a:r>
            <a:r>
              <a:rPr lang="it-IT" sz="2100" dirty="0" err="1"/>
              <a:t>crossing</a:t>
            </a:r>
            <a:r>
              <a:rPr lang="it-IT" sz="2100" dirty="0"/>
              <a:t> in-situ and remote </a:t>
            </a:r>
            <a:r>
              <a:rPr lang="it-IT" sz="2100" dirty="0" err="1"/>
              <a:t>sensing</a:t>
            </a:r>
            <a:r>
              <a:rPr lang="it-IT" sz="2100" dirty="0"/>
              <a:t> </a:t>
            </a:r>
            <a:r>
              <a:rPr lang="it-IT" sz="2100" dirty="0" err="1"/>
              <a:t>observations</a:t>
            </a:r>
            <a:r>
              <a:rPr lang="it-IT" sz="2100" dirty="0"/>
              <a:t>).</a:t>
            </a:r>
          </a:p>
          <a:p>
            <a:pPr marL="798513" lvl="1" indent="-342900">
              <a:buFont typeface="Font di sistema"/>
              <a:buChar char="-"/>
            </a:pPr>
            <a:r>
              <a:rPr lang="it-IT" sz="2100" dirty="0" err="1"/>
              <a:t>Wishes</a:t>
            </a:r>
            <a:r>
              <a:rPr lang="it-IT" sz="2100" dirty="0"/>
              <a:t>, </a:t>
            </a:r>
            <a:r>
              <a:rPr lang="it-IT" sz="2100" dirty="0" err="1"/>
              <a:t>nice</a:t>
            </a:r>
            <a:r>
              <a:rPr lang="it-IT" sz="2100" dirty="0"/>
              <a:t> to </a:t>
            </a:r>
            <a:r>
              <a:rPr lang="it-IT" sz="2100" dirty="0" err="1"/>
              <a:t>have</a:t>
            </a:r>
            <a:r>
              <a:rPr lang="it-IT" sz="2100" dirty="0"/>
              <a:t>.</a:t>
            </a:r>
          </a:p>
          <a:p>
            <a:pPr marL="798513" lvl="1" indent="-342900">
              <a:buFont typeface="Font di sistema"/>
              <a:buChar char="-"/>
            </a:pPr>
            <a:r>
              <a:rPr lang="it-IT" sz="2100" dirty="0" err="1"/>
              <a:t>Recommendations</a:t>
            </a:r>
            <a:r>
              <a:rPr lang="it-IT" sz="2100" dirty="0"/>
              <a:t> for </a:t>
            </a:r>
            <a:r>
              <a:rPr lang="it-IT" sz="2100" dirty="0" err="1"/>
              <a:t>operations</a:t>
            </a:r>
            <a:r>
              <a:rPr lang="it-IT" sz="2100" dirty="0"/>
              <a:t> (</a:t>
            </a:r>
            <a:r>
              <a:rPr lang="it-IT" sz="2100" dirty="0" err="1"/>
              <a:t>like</a:t>
            </a:r>
            <a:r>
              <a:rPr lang="it-IT" sz="2100" dirty="0"/>
              <a:t> </a:t>
            </a:r>
            <a:r>
              <a:rPr lang="it-IT" sz="2100" dirty="0" err="1"/>
              <a:t>empty</a:t>
            </a:r>
            <a:r>
              <a:rPr lang="it-IT" sz="2100" dirty="0"/>
              <a:t> SSMM </a:t>
            </a:r>
            <a:r>
              <a:rPr lang="it-IT" sz="2100" dirty="0" err="1"/>
              <a:t>at</a:t>
            </a:r>
            <a:r>
              <a:rPr lang="it-IT" sz="2100" dirty="0"/>
              <a:t> the start of GCO500, </a:t>
            </a:r>
            <a:r>
              <a:rPr lang="it-IT" sz="2100" dirty="0" err="1"/>
              <a:t>calibrations</a:t>
            </a:r>
            <a:r>
              <a:rPr lang="it-IT" sz="2100" dirty="0"/>
              <a:t>).</a:t>
            </a:r>
          </a:p>
          <a:p>
            <a:endParaRPr lang="it-IT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100" b="1" dirty="0"/>
              <a:t>WG2 </a:t>
            </a:r>
            <a:r>
              <a:rPr lang="it-IT" sz="2100" b="1" dirty="0" err="1"/>
              <a:t>telecon</a:t>
            </a:r>
            <a:r>
              <a:rPr lang="it-IT" sz="2100" dirty="0"/>
              <a:t> </a:t>
            </a:r>
            <a:r>
              <a:rPr lang="it-IT" sz="2100" dirty="0" err="1"/>
              <a:t>held</a:t>
            </a:r>
            <a:r>
              <a:rPr lang="it-IT" sz="2100" dirty="0"/>
              <a:t> on </a:t>
            </a:r>
            <a:r>
              <a:rPr lang="it-IT" sz="2100" dirty="0" err="1"/>
              <a:t>this</a:t>
            </a:r>
            <a:r>
              <a:rPr lang="it-IT" sz="2100" dirty="0"/>
              <a:t> </a:t>
            </a:r>
            <a:r>
              <a:rPr lang="it-IT" sz="2100" dirty="0" err="1"/>
              <a:t>subject</a:t>
            </a:r>
            <a:r>
              <a:rPr lang="it-IT" sz="2100" dirty="0"/>
              <a:t> on </a:t>
            </a:r>
            <a:r>
              <a:rPr lang="it-IT" sz="2100" b="1" dirty="0"/>
              <a:t>27 </a:t>
            </a:r>
            <a:r>
              <a:rPr lang="it-IT" sz="2100" b="1" dirty="0" err="1"/>
              <a:t>June</a:t>
            </a:r>
            <a:r>
              <a:rPr lang="it-IT" sz="2100" b="1" dirty="0"/>
              <a:t> 2019</a:t>
            </a:r>
            <a:r>
              <a:rPr lang="it-IT" sz="2100" dirty="0"/>
              <a:t> (</a:t>
            </a:r>
            <a:r>
              <a:rPr lang="it-IT" sz="2100" dirty="0" err="1"/>
              <a:t>six</a:t>
            </a:r>
            <a:r>
              <a:rPr lang="it-IT" sz="2100" dirty="0"/>
              <a:t> </a:t>
            </a:r>
            <a:r>
              <a:rPr lang="it-IT" sz="2100" dirty="0" err="1"/>
              <a:t>preliminary</a:t>
            </a:r>
            <a:r>
              <a:rPr lang="it-IT" sz="2100" dirty="0"/>
              <a:t> </a:t>
            </a:r>
            <a:r>
              <a:rPr lang="it-IT" sz="2100" dirty="0" err="1"/>
              <a:t>inputs</a:t>
            </a:r>
            <a:r>
              <a:rPr lang="it-IT" sz="2100" dirty="0"/>
              <a:t> </a:t>
            </a:r>
            <a:r>
              <a:rPr lang="it-IT" sz="2100" dirty="0" err="1"/>
              <a:t>received</a:t>
            </a:r>
            <a:r>
              <a:rPr lang="it-IT" sz="2100" dirty="0"/>
              <a:t> </a:t>
            </a:r>
            <a:r>
              <a:rPr lang="it-IT" sz="2100" dirty="0" err="1"/>
              <a:t>as</a:t>
            </a:r>
            <a:r>
              <a:rPr lang="it-IT" sz="2100" dirty="0"/>
              <a:t> of </a:t>
            </a:r>
            <a:r>
              <a:rPr lang="it-IT" sz="2100" dirty="0" err="1"/>
              <a:t>that</a:t>
            </a:r>
            <a:r>
              <a:rPr lang="it-IT" sz="2100" dirty="0"/>
              <a:t> date).</a:t>
            </a:r>
          </a:p>
          <a:p>
            <a:endParaRPr lang="it-IT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100" b="1" dirty="0"/>
              <a:t>WG2 face-to-face meeting</a:t>
            </a:r>
            <a:r>
              <a:rPr lang="it-IT" sz="2100" dirty="0"/>
              <a:t> </a:t>
            </a:r>
            <a:r>
              <a:rPr lang="it-IT" sz="2100" dirty="0" err="1"/>
              <a:t>is</a:t>
            </a:r>
            <a:r>
              <a:rPr lang="it-IT" sz="2100" dirty="0"/>
              <a:t> </a:t>
            </a:r>
            <a:r>
              <a:rPr lang="it-IT" sz="2100" dirty="0" err="1"/>
              <a:t>scheduled</a:t>
            </a:r>
            <a:r>
              <a:rPr lang="it-IT" sz="2100" dirty="0"/>
              <a:t> </a:t>
            </a:r>
            <a:r>
              <a:rPr lang="it-IT" sz="2100" dirty="0" err="1"/>
              <a:t>at</a:t>
            </a:r>
            <a:r>
              <a:rPr lang="it-IT" sz="2100" dirty="0"/>
              <a:t> ESTEC on </a:t>
            </a:r>
            <a:r>
              <a:rPr lang="it-IT" sz="2100" b="1" u="sng" dirty="0"/>
              <a:t>29 </a:t>
            </a:r>
            <a:r>
              <a:rPr lang="it-IT" sz="2100" b="1" u="sng" dirty="0" err="1"/>
              <a:t>October</a:t>
            </a:r>
            <a:r>
              <a:rPr lang="it-IT" sz="2100" b="1" u="sng" dirty="0"/>
              <a:t> 2019</a:t>
            </a:r>
            <a:r>
              <a:rPr lang="it-IT" sz="2100" dirty="0"/>
              <a:t> (last </a:t>
            </a:r>
            <a:r>
              <a:rPr lang="it-IT" sz="2100" dirty="0" err="1"/>
              <a:t>one</a:t>
            </a:r>
            <a:r>
              <a:rPr lang="it-IT" sz="2100" dirty="0"/>
              <a:t> </a:t>
            </a:r>
            <a:r>
              <a:rPr lang="it-IT" sz="2100" dirty="0" err="1"/>
              <a:t>was</a:t>
            </a:r>
            <a:r>
              <a:rPr lang="it-IT" sz="2100" dirty="0"/>
              <a:t> </a:t>
            </a:r>
            <a:r>
              <a:rPr lang="it-IT" sz="2100" dirty="0" err="1"/>
              <a:t>held</a:t>
            </a:r>
            <a:r>
              <a:rPr lang="it-IT" sz="2100" dirty="0"/>
              <a:t> on 2 March 2018, </a:t>
            </a:r>
            <a:r>
              <a:rPr lang="it-IT" sz="2100" dirty="0" err="1"/>
              <a:t>next</a:t>
            </a:r>
            <a:r>
              <a:rPr lang="it-IT" sz="2100" dirty="0"/>
              <a:t> </a:t>
            </a:r>
            <a:r>
              <a:rPr lang="it-IT" sz="2100" dirty="0" err="1"/>
              <a:t>one</a:t>
            </a:r>
            <a:r>
              <a:rPr lang="it-IT" sz="2100" dirty="0"/>
              <a:t> </a:t>
            </a:r>
            <a:r>
              <a:rPr lang="it-IT" sz="2100" dirty="0" err="1"/>
              <a:t>will</a:t>
            </a:r>
            <a:r>
              <a:rPr lang="it-IT" sz="2100" dirty="0"/>
              <a:t> </a:t>
            </a:r>
            <a:r>
              <a:rPr lang="it-IT" sz="2100" dirty="0" err="1"/>
              <a:t>probably</a:t>
            </a:r>
            <a:r>
              <a:rPr lang="it-IT" sz="2100" dirty="0"/>
              <a:t> come no </a:t>
            </a:r>
            <a:r>
              <a:rPr lang="it-IT" sz="2100" dirty="0" err="1"/>
              <a:t>earlier</a:t>
            </a:r>
            <a:r>
              <a:rPr lang="it-IT" sz="2100" dirty="0"/>
              <a:t> </a:t>
            </a:r>
            <a:r>
              <a:rPr lang="it-IT" sz="2100" dirty="0" err="1"/>
              <a:t>than</a:t>
            </a:r>
            <a:r>
              <a:rPr lang="it-IT" sz="2100" dirty="0"/>
              <a:t> 2021...).</a:t>
            </a:r>
          </a:p>
          <a:p>
            <a:endParaRPr lang="it-IT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100" dirty="0" err="1"/>
              <a:t>Oral</a:t>
            </a:r>
            <a:r>
              <a:rPr lang="it-IT" sz="2100" dirty="0"/>
              <a:t> report from </a:t>
            </a:r>
            <a:r>
              <a:rPr lang="it-IT" sz="2100" dirty="0" err="1"/>
              <a:t>this</a:t>
            </a:r>
            <a:r>
              <a:rPr lang="it-IT" sz="2100" dirty="0"/>
              <a:t> WG2 meeting </a:t>
            </a:r>
            <a:r>
              <a:rPr lang="it-IT" sz="2100" dirty="0" err="1"/>
              <a:t>is</a:t>
            </a:r>
            <a:r>
              <a:rPr lang="it-IT" sz="2100" dirty="0"/>
              <a:t> due for the </a:t>
            </a:r>
            <a:r>
              <a:rPr lang="it-IT" sz="2100" b="1" dirty="0"/>
              <a:t>SWT#14 </a:t>
            </a:r>
            <a:r>
              <a:rPr lang="it-IT" sz="2100" dirty="0"/>
              <a:t>(</a:t>
            </a:r>
            <a:r>
              <a:rPr lang="it-IT" sz="2100" dirty="0" err="1"/>
              <a:t>scheduled</a:t>
            </a:r>
            <a:r>
              <a:rPr lang="it-IT" sz="2100" dirty="0"/>
              <a:t> on </a:t>
            </a:r>
            <a:r>
              <a:rPr lang="it-IT" sz="2100" b="1" dirty="0"/>
              <a:t>31 </a:t>
            </a:r>
            <a:r>
              <a:rPr lang="it-IT" sz="2100" b="1" dirty="0" err="1"/>
              <a:t>October</a:t>
            </a:r>
            <a:r>
              <a:rPr lang="it-IT" sz="2100" b="1" dirty="0"/>
              <a:t> 2019</a:t>
            </a:r>
            <a:r>
              <a:rPr lang="it-IT" sz="2100" dirty="0"/>
              <a:t>).</a:t>
            </a:r>
          </a:p>
          <a:p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2383585635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4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21025</TotalTime>
  <Words>614</Words>
  <Application>Microsoft Macintosh PowerPoint</Application>
  <PresentationFormat>Presentazione su schermo (4:3)</PresentationFormat>
  <Paragraphs>57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Font di sistema</vt:lpstr>
      <vt:lpstr>4_Office Theme</vt:lpstr>
      <vt:lpstr>JUICE WG2 activities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MAJIS Template</dc:title>
  <dc:creator>MAJIS team</dc:creator>
  <cp:lastModifiedBy>Federico Tosi</cp:lastModifiedBy>
  <cp:revision>761</cp:revision>
  <cp:lastPrinted>1601-01-01T00:00:00Z</cp:lastPrinted>
  <dcterms:created xsi:type="dcterms:W3CDTF">1601-01-01T00:00:00Z</dcterms:created>
  <dcterms:modified xsi:type="dcterms:W3CDTF">2019-10-09T12:15:28Z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MSIP_Label_1afecdc9-0c4a-4ea0-a954-2e70b3455b23_Enabled">
    <vt:lpwstr>True</vt:lpwstr>
  </property>
  <property fmtid="{D5CDD505-2E9C-101B-9397-08002B2CF9AE}" pid="4" name="MSIP_Label_1afecdc9-0c4a-4ea0-a954-2e70b3455b23_SiteId">
    <vt:lpwstr>31ae1cef-2393-4eb1-8962-4e4bbfccd663</vt:lpwstr>
  </property>
  <property fmtid="{D5CDD505-2E9C-101B-9397-08002B2CF9AE}" pid="5" name="MSIP_Label_1afecdc9-0c4a-4ea0-a954-2e70b3455b23_Ref">
    <vt:lpwstr>https://api.informationprotection.azure.com/api/31ae1cef-2393-4eb1-8962-4e4bbfccd663</vt:lpwstr>
  </property>
  <property fmtid="{D5CDD505-2E9C-101B-9397-08002B2CF9AE}" pid="6" name="MSIP_Label_1afecdc9-0c4a-4ea0-a954-2e70b3455b23_SetBy">
    <vt:lpwstr>TommasiL@sas.itn</vt:lpwstr>
  </property>
  <property fmtid="{D5CDD505-2E9C-101B-9397-08002B2CF9AE}" pid="7" name="MSIP_Label_1afecdc9-0c4a-4ea0-a954-2e70b3455b23_SetDate">
    <vt:lpwstr>2017-10-09T09:54:15.5231892+02:00</vt:lpwstr>
  </property>
  <property fmtid="{D5CDD505-2E9C-101B-9397-08002B2CF9AE}" pid="8" name="MSIP_Label_1afecdc9-0c4a-4ea0-a954-2e70b3455b23_Name">
    <vt:lpwstr>Company Internal</vt:lpwstr>
  </property>
  <property fmtid="{D5CDD505-2E9C-101B-9397-08002B2CF9AE}" pid="9" name="MSIP_Label_1afecdc9-0c4a-4ea0-a954-2e70b3455b23_Application">
    <vt:lpwstr>Microsoft Azure Information Protection</vt:lpwstr>
  </property>
  <property fmtid="{D5CDD505-2E9C-101B-9397-08002B2CF9AE}" pid="10" name="MSIP_Label_1afecdc9-0c4a-4ea0-a954-2e70b3455b23_Extended_MSFT_Method">
    <vt:lpwstr>Manual</vt:lpwstr>
  </property>
  <property fmtid="{D5CDD505-2E9C-101B-9397-08002B2CF9AE}" pid="11" name="Sensitivity">
    <vt:lpwstr>Company Internal</vt:lpwstr>
  </property>
</Properties>
</file>